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5" r:id="rId2"/>
  </p:sldMasterIdLst>
  <p:notesMasterIdLst>
    <p:notesMasterId r:id="rId61"/>
  </p:notesMasterIdLst>
  <p:handoutMasterIdLst>
    <p:handoutMasterId r:id="rId62"/>
  </p:handoutMasterIdLst>
  <p:sldIdLst>
    <p:sldId id="257" r:id="rId3"/>
    <p:sldId id="293" r:id="rId4"/>
    <p:sldId id="294" r:id="rId5"/>
    <p:sldId id="297" r:id="rId6"/>
    <p:sldId id="302" r:id="rId7"/>
    <p:sldId id="303" r:id="rId8"/>
    <p:sldId id="306" r:id="rId9"/>
    <p:sldId id="307" r:id="rId10"/>
    <p:sldId id="311" r:id="rId11"/>
    <p:sldId id="312" r:id="rId12"/>
    <p:sldId id="313" r:id="rId13"/>
    <p:sldId id="314" r:id="rId14"/>
    <p:sldId id="315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30" r:id="rId27"/>
    <p:sldId id="331" r:id="rId28"/>
    <p:sldId id="332" r:id="rId29"/>
    <p:sldId id="333" r:id="rId30"/>
    <p:sldId id="334" r:id="rId31"/>
    <p:sldId id="336" r:id="rId32"/>
    <p:sldId id="337" r:id="rId33"/>
    <p:sldId id="338" r:id="rId34"/>
    <p:sldId id="339" r:id="rId35"/>
    <p:sldId id="352" r:id="rId36"/>
    <p:sldId id="353" r:id="rId37"/>
    <p:sldId id="354" r:id="rId38"/>
    <p:sldId id="355" r:id="rId39"/>
    <p:sldId id="356" r:id="rId40"/>
    <p:sldId id="357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5" r:id="rId50"/>
    <p:sldId id="376" r:id="rId51"/>
    <p:sldId id="378" r:id="rId52"/>
    <p:sldId id="379" r:id="rId53"/>
    <p:sldId id="380" r:id="rId54"/>
    <p:sldId id="381" r:id="rId55"/>
    <p:sldId id="382" r:id="rId56"/>
    <p:sldId id="383" r:id="rId57"/>
    <p:sldId id="384" r:id="rId58"/>
    <p:sldId id="385" r:id="rId59"/>
    <p:sldId id="277" r:id="rId60"/>
  </p:sldIdLst>
  <p:sldSz cx="9144000" cy="5143500" type="screen16x9"/>
  <p:notesSz cx="6865938" cy="9998075"/>
  <p:defaultTextStyle>
    <a:defPPr>
      <a:defRPr lang="ko-KR"/>
    </a:defPPr>
    <a:lvl1pPr marL="0" algn="l" defTabSz="685722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61" algn="l" defTabSz="685722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22" algn="l" defTabSz="685722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83" algn="l" defTabSz="685722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44" algn="l" defTabSz="685722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05" algn="l" defTabSz="685722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66" algn="l" defTabSz="685722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027" algn="l" defTabSz="685722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888" algn="l" defTabSz="685722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35" userDrawn="1">
          <p15:clr>
            <a:srgbClr val="A4A3A4"/>
          </p15:clr>
        </p15:guide>
        <p15:guide id="2" pos="311" userDrawn="1">
          <p15:clr>
            <a:srgbClr val="A4A3A4"/>
          </p15:clr>
        </p15:guide>
        <p15:guide id="3" pos="5449" userDrawn="1">
          <p15:clr>
            <a:srgbClr val="A4A3A4"/>
          </p15:clr>
        </p15:guide>
        <p15:guide id="4" orient="horz" pos="1121" userDrawn="1">
          <p15:clr>
            <a:srgbClr val="A4A3A4"/>
          </p15:clr>
        </p15:guide>
        <p15:guide id="6" orient="horz" pos="2862" userDrawn="1">
          <p15:clr>
            <a:srgbClr val="A4A3A4"/>
          </p15:clr>
        </p15:guide>
        <p15:guide id="7" orient="horz" pos="3185" userDrawn="1">
          <p15:clr>
            <a:srgbClr val="A4A3A4"/>
          </p15:clr>
        </p15:guide>
        <p15:guide id="8" orient="horz" pos="650" userDrawn="1">
          <p15:clr>
            <a:srgbClr val="A4A3A4"/>
          </p15:clr>
        </p15:guide>
        <p15:guide id="9" orient="horz" pos="991" userDrawn="1">
          <p15:clr>
            <a:srgbClr val="A4A3A4"/>
          </p15:clr>
        </p15:guide>
        <p15:guide id="11" orient="horz" pos="327" userDrawn="1">
          <p15:clr>
            <a:srgbClr val="A4A3A4"/>
          </p15:clr>
        </p15:guide>
        <p15:guide id="12" orient="horz" pos="395" userDrawn="1">
          <p15:clr>
            <a:srgbClr val="A4A3A4"/>
          </p15:clr>
        </p15:guide>
        <p15:guide id="13" pos="81" userDrawn="1">
          <p15:clr>
            <a:srgbClr val="A4A3A4"/>
          </p15:clr>
        </p15:guide>
        <p15:guide id="14" orient="horz" pos="2686" userDrawn="1">
          <p15:clr>
            <a:srgbClr val="A4A3A4"/>
          </p15:clr>
        </p15:guide>
        <p15:guide id="15" orient="horz" pos="2096" userDrawn="1">
          <p15:clr>
            <a:srgbClr val="A4A3A4"/>
          </p15:clr>
        </p15:guide>
        <p15:guide id="16" orient="horz" pos="1298" userDrawn="1">
          <p15:clr>
            <a:srgbClr val="A4A3A4"/>
          </p15:clr>
        </p15:guide>
        <p15:guide id="17" orient="horz" pos="1620" userDrawn="1">
          <p15:clr>
            <a:srgbClr val="A4A3A4"/>
          </p15:clr>
        </p15:guide>
        <p15:guide id="18" pos="2576" userDrawn="1">
          <p15:clr>
            <a:srgbClr val="A4A3A4"/>
          </p15:clr>
        </p15:guide>
        <p15:guide id="19" pos="2285" userDrawn="1">
          <p15:clr>
            <a:srgbClr val="A4A3A4"/>
          </p15:clr>
        </p15:guide>
        <p15:guide id="20" pos="3175" userDrawn="1">
          <p15:clr>
            <a:srgbClr val="A4A3A4"/>
          </p15:clr>
        </p15:guide>
        <p15:guide id="21" pos="3464" userDrawn="1">
          <p15:clr>
            <a:srgbClr val="A4A3A4"/>
          </p15:clr>
        </p15:guide>
        <p15:guide id="22" pos="2911" userDrawn="1">
          <p15:clr>
            <a:srgbClr val="A4A3A4"/>
          </p15:clr>
        </p15:guide>
        <p15:guide id="23" pos="1984" userDrawn="1">
          <p15:clr>
            <a:srgbClr val="A4A3A4"/>
          </p15:clr>
        </p15:guide>
        <p15:guide id="24" pos="3742" userDrawn="1">
          <p15:clr>
            <a:srgbClr val="A4A3A4"/>
          </p15:clr>
        </p15:guide>
        <p15:guide id="25" orient="horz" pos="2278" userDrawn="1">
          <p15:clr>
            <a:srgbClr val="A4A3A4"/>
          </p15:clr>
        </p15:guide>
        <p15:guide id="26" orient="horz" pos="1795" userDrawn="1">
          <p15:clr>
            <a:srgbClr val="A4A3A4"/>
          </p15:clr>
        </p15:guide>
        <p15:guide id="27" orient="horz" pos="16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B99"/>
    <a:srgbClr val="1414EA"/>
    <a:srgbClr val="1D9DD5"/>
    <a:srgbClr val="757ED1"/>
    <a:srgbClr val="A8AEE2"/>
    <a:srgbClr val="F2F2F2"/>
    <a:srgbClr val="3343A1"/>
    <a:srgbClr val="21E9BF"/>
    <a:srgbClr val="377AFF"/>
    <a:srgbClr val="BDD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552" y="120"/>
      </p:cViewPr>
      <p:guideLst>
        <p:guide pos="2835"/>
        <p:guide pos="311"/>
        <p:guide pos="5449"/>
        <p:guide orient="horz" pos="1121"/>
        <p:guide orient="horz" pos="2862"/>
        <p:guide orient="horz" pos="3185"/>
        <p:guide orient="horz" pos="650"/>
        <p:guide orient="horz" pos="991"/>
        <p:guide orient="horz" pos="327"/>
        <p:guide orient="horz" pos="395"/>
        <p:guide pos="81"/>
        <p:guide orient="horz" pos="2686"/>
        <p:guide orient="horz" pos="2096"/>
        <p:guide orient="horz" pos="1298"/>
        <p:guide orient="horz" pos="1620"/>
        <p:guide pos="2576"/>
        <p:guide pos="2285"/>
        <p:guide pos="3175"/>
        <p:guide pos="3464"/>
        <p:guide pos="2911"/>
        <p:guide pos="1984"/>
        <p:guide pos="3742"/>
        <p:guide orient="horz" pos="2278"/>
        <p:guide orient="horz" pos="1795"/>
        <p:guide orient="horz" pos="164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나 영식" userId="013950620758d80a" providerId="LiveId" clId="{C77E7742-57F1-9B43-8EAF-2BC37BD6636B}"/>
    <pc:docChg chg="undo custSel modSld">
      <pc:chgData name="나 영식" userId="013950620758d80a" providerId="LiveId" clId="{C77E7742-57F1-9B43-8EAF-2BC37BD6636B}" dt="2020-08-11T01:56:44.122" v="3"/>
      <pc:docMkLst>
        <pc:docMk/>
      </pc:docMkLst>
      <pc:sldChg chg="addSp delSp modSp">
        <pc:chgData name="나 영식" userId="013950620758d80a" providerId="LiveId" clId="{C77E7742-57F1-9B43-8EAF-2BC37BD6636B}" dt="2020-08-11T01:56:44.122" v="3"/>
        <pc:sldMkLst>
          <pc:docMk/>
          <pc:sldMk cId="2686405114" sldId="257"/>
        </pc:sldMkLst>
        <pc:spChg chg="mod">
          <ac:chgData name="나 영식" userId="013950620758d80a" providerId="LiveId" clId="{C77E7742-57F1-9B43-8EAF-2BC37BD6636B}" dt="2020-08-11T01:56:41.644" v="2" actId="20577"/>
          <ac:spMkLst>
            <pc:docMk/>
            <pc:sldMk cId="2686405114" sldId="257"/>
            <ac:spMk id="4" creationId="{00000000-0000-0000-0000-000000000000}"/>
          </ac:spMkLst>
        </pc:spChg>
        <pc:inkChg chg="add del">
          <ac:chgData name="나 영식" userId="013950620758d80a" providerId="LiveId" clId="{C77E7742-57F1-9B43-8EAF-2BC37BD6636B}" dt="2020-08-11T01:56:44.122" v="3"/>
          <ac:inkMkLst>
            <pc:docMk/>
            <pc:sldMk cId="2686405114" sldId="257"/>
            <ac:inkMk id="2" creationId="{E16C1C90-5947-DA44-89D5-274544BBA04F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7372E86-9309-4F25-A4B6-C691EF5ACB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D3E493-6A7E-46E3-8896-E2B3551434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AEAAD-B60C-4B06-8B2A-4E6EC72EB877}" type="datetimeFigureOut">
              <a:rPr lang="ko-KR" altLang="en-US" smtClean="0"/>
              <a:t>03-03(Wed)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4FA324-0246-4384-A880-AEC5272AA0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9B1BF-B2B4-4069-9F05-5203B2859A5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4BB3F-879B-404E-B3B9-24B7A5A35A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013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9375" y="0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EB611-F674-4B17-AD28-F8CAC0FF237E}" type="datetimeFigureOut">
              <a:rPr lang="ko-KR" altLang="en-US" smtClean="0"/>
              <a:t>03-03(Wed)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49363"/>
            <a:ext cx="5997575" cy="3375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7388" y="4811713"/>
            <a:ext cx="5492750" cy="3937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9375" y="9496425"/>
            <a:ext cx="2974975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DE6CD-18BA-4DE0-B10E-471155278DD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3024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722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61" algn="l" defTabSz="685722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22" algn="l" defTabSz="685722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83" algn="l" defTabSz="685722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44" algn="l" defTabSz="685722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305" algn="l" defTabSz="685722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166" algn="l" defTabSz="685722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027" algn="l" defTabSz="685722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888" algn="l" defTabSz="685722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7817" y="-2777"/>
            <a:ext cx="9144000" cy="5143500"/>
          </a:xfrm>
          <a:prstGeom prst="rect">
            <a:avLst/>
          </a:prstGeom>
          <a:solidFill>
            <a:srgbClr val="3343A1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r>
              <a:rPr lang="en-US" sz="135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993119"/>
            <a:ext cx="9144000" cy="32021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3930" y="4900966"/>
            <a:ext cx="1330700" cy="15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68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장표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>
          <a:xfrm>
            <a:off x="0" y="742500"/>
            <a:ext cx="9144000" cy="4126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4" dirty="0">
              <a:latin typeface="+mn-ea"/>
              <a:ea typeface="+mn-ea"/>
              <a:cs typeface="나눔스퀘어OTF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9073" y="435331"/>
            <a:ext cx="8307729" cy="242003"/>
          </a:xfrm>
        </p:spPr>
        <p:txBody>
          <a:bodyPr anchor="ctr">
            <a:normAutofit/>
          </a:bodyPr>
          <a:lstStyle>
            <a:lvl1pPr marL="0" indent="0">
              <a:buNone/>
              <a:defRPr sz="1121">
                <a:latin typeface="+mn-ea"/>
                <a:ea typeface="+mn-ea"/>
              </a:defRPr>
            </a:lvl1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79071" y="254098"/>
            <a:ext cx="4385938" cy="181234"/>
          </a:xfrm>
        </p:spPr>
        <p:txBody>
          <a:bodyPr anchor="ctr">
            <a:normAutofit/>
          </a:bodyPr>
          <a:lstStyle>
            <a:lvl1pPr marL="0" indent="0">
              <a:buNone/>
              <a:defRPr sz="785">
                <a:solidFill>
                  <a:srgbClr val="7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Click to edit Master</a:t>
            </a:r>
            <a:r>
              <a:rPr lang="ko-KR" altLang="en-US" dirty="0"/>
              <a:t> </a:t>
            </a:r>
            <a:endParaRPr lang="en-US" dirty="0"/>
          </a:p>
        </p:txBody>
      </p:sp>
      <p:cxnSp>
        <p:nvCxnSpPr>
          <p:cNvPr id="11" name="Straight Connector 13"/>
          <p:cNvCxnSpPr/>
          <p:nvPr userDrawn="1"/>
        </p:nvCxnSpPr>
        <p:spPr>
          <a:xfrm>
            <a:off x="189321" y="133048"/>
            <a:ext cx="144278" cy="115003"/>
          </a:xfrm>
          <a:prstGeom prst="line">
            <a:avLst/>
          </a:prstGeom>
          <a:ln>
            <a:solidFill>
              <a:srgbClr val="1299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9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1" y="4954974"/>
            <a:ext cx="939179" cy="108587"/>
          </a:xfrm>
          <a:prstGeom prst="rect">
            <a:avLst/>
          </a:prstGeom>
        </p:spPr>
      </p:pic>
      <p:pic>
        <p:nvPicPr>
          <p:cNvPr id="12" name="그림 11" descr="D:\20140718_신한은행\Documents\images\application_builder\mapping02.png"/>
          <p:cNvPicPr/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2" t="3419" r="1463" b="87937"/>
          <a:stretch/>
        </p:blipFill>
        <p:spPr bwMode="auto">
          <a:xfrm>
            <a:off x="8272068" y="230060"/>
            <a:ext cx="662940" cy="266832"/>
          </a:xfrm>
          <a:prstGeom prst="rect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  <a:effectLst/>
        </p:spPr>
      </p:pic>
      <p:sp>
        <p:nvSpPr>
          <p:cNvPr id="13" name="TextBox 12"/>
          <p:cNvSpPr txBox="1"/>
          <p:nvPr userDrawn="1"/>
        </p:nvSpPr>
        <p:spPr>
          <a:xfrm>
            <a:off x="4433538" y="4870801"/>
            <a:ext cx="346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627D52-8A70-4694-82CB-7122E84B0229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7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4063631" y="683383"/>
            <a:ext cx="1080000" cy="81043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4" dirty="0">
              <a:latin typeface="+mn-ea"/>
              <a:ea typeface="+mn-ea"/>
              <a:cs typeface="나눔스퀘어OTF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85800" y="2437202"/>
            <a:ext cx="7772400" cy="638101"/>
          </a:xfrm>
        </p:spPr>
        <p:txBody>
          <a:bodyPr anchor="ctr">
            <a:normAutofit/>
          </a:bodyPr>
          <a:lstStyle>
            <a:lvl1pPr>
              <a:defRPr sz="2521">
                <a:latin typeface="+mn-ea"/>
                <a:ea typeface="+mn-ea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371600" y="2146916"/>
            <a:ext cx="6400800" cy="2902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21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319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38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57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76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95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14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33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521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Click to edit Master subtitle style</a:t>
            </a:r>
            <a:endParaRPr lang="en-US" dirty="0"/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2951972" y="768458"/>
            <a:ext cx="3240056" cy="64730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38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12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7817" y="-2777"/>
            <a:ext cx="9144000" cy="5143500"/>
          </a:xfrm>
          <a:prstGeom prst="rect">
            <a:avLst/>
          </a:prstGeom>
          <a:solidFill>
            <a:srgbClr val="3343A1">
              <a:alpha val="51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r>
              <a:rPr lang="en-US" sz="1350" dirty="0">
                <a:solidFill>
                  <a:prstClr val="white"/>
                </a:solidFill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9665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3930" y="4903457"/>
            <a:ext cx="1330700" cy="1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5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817" y="-2777"/>
            <a:ext cx="9144000" cy="51435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r>
              <a:rPr lang="en-US" sz="1350" dirty="0">
                <a:solidFill>
                  <a:srgbClr val="3350A1"/>
                </a:solidFill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815" y="-1"/>
            <a:ext cx="9151816" cy="1353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5632" y="3790177"/>
            <a:ext cx="9151816" cy="13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63930" y="4900966"/>
            <a:ext cx="1330700" cy="15771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457200" y="783252"/>
            <a:ext cx="8229600" cy="632114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100" b="1" dirty="0">
                <a:solidFill>
                  <a:srgbClr val="323B99"/>
                </a:solidFill>
                <a:latin typeface="Exo 2"/>
                <a:cs typeface="Exo 2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66621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rotWithShape="1">
          <a:blip r:embed="rId2">
            <a:alphaModFix amt="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2" y="0"/>
            <a:ext cx="9143998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" y="1"/>
            <a:ext cx="9151817" cy="412652"/>
            <a:chOff x="0" y="0"/>
            <a:chExt cx="9914469" cy="550203"/>
          </a:xfrm>
          <a:solidFill>
            <a:srgbClr val="323B99"/>
          </a:solidFill>
        </p:grpSpPr>
        <p:sp>
          <p:nvSpPr>
            <p:cNvPr id="4" name="Rectangle 3"/>
            <p:cNvSpPr/>
            <p:nvPr userDrawn="1"/>
          </p:nvSpPr>
          <p:spPr>
            <a:xfrm>
              <a:off x="0" y="0"/>
              <a:ext cx="9914469" cy="88386"/>
            </a:xfrm>
            <a:custGeom>
              <a:avLst/>
              <a:gdLst>
                <a:gd name="connsiteX0" fmla="*/ 0 w 5988242"/>
                <a:gd name="connsiteY0" fmla="*/ 0 h 96082"/>
                <a:gd name="connsiteX1" fmla="*/ 5988242 w 5988242"/>
                <a:gd name="connsiteY1" fmla="*/ 0 h 96082"/>
                <a:gd name="connsiteX2" fmla="*/ 5988242 w 5988242"/>
                <a:gd name="connsiteY2" fmla="*/ 96082 h 96082"/>
                <a:gd name="connsiteX3" fmla="*/ 0 w 5988242"/>
                <a:gd name="connsiteY3" fmla="*/ 96082 h 96082"/>
                <a:gd name="connsiteX4" fmla="*/ 0 w 5988242"/>
                <a:gd name="connsiteY4" fmla="*/ 0 h 96082"/>
                <a:gd name="connsiteX0" fmla="*/ 0 w 5988242"/>
                <a:gd name="connsiteY0" fmla="*/ 0 h 96082"/>
                <a:gd name="connsiteX1" fmla="*/ 5988242 w 5988242"/>
                <a:gd name="connsiteY1" fmla="*/ 0 h 96082"/>
                <a:gd name="connsiteX2" fmla="*/ 5988242 w 5988242"/>
                <a:gd name="connsiteY2" fmla="*/ 96082 h 96082"/>
                <a:gd name="connsiteX3" fmla="*/ 76969 w 5988242"/>
                <a:gd name="connsiteY3" fmla="*/ 96082 h 96082"/>
                <a:gd name="connsiteX4" fmla="*/ 0 w 5988242"/>
                <a:gd name="connsiteY4" fmla="*/ 0 h 9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8242" h="96082">
                  <a:moveTo>
                    <a:pt x="0" y="0"/>
                  </a:moveTo>
                  <a:lnTo>
                    <a:pt x="5988242" y="0"/>
                  </a:lnTo>
                  <a:lnTo>
                    <a:pt x="5988242" y="96082"/>
                  </a:lnTo>
                  <a:lnTo>
                    <a:pt x="76969" y="960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latinLnBrk="0"/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5" name="Rectangle 3"/>
            <p:cNvSpPr/>
            <p:nvPr userDrawn="1"/>
          </p:nvSpPr>
          <p:spPr>
            <a:xfrm>
              <a:off x="7804727" y="3719"/>
              <a:ext cx="2109741" cy="546484"/>
            </a:xfrm>
            <a:custGeom>
              <a:avLst/>
              <a:gdLst>
                <a:gd name="connsiteX0" fmla="*/ 0 w 5988242"/>
                <a:gd name="connsiteY0" fmla="*/ 0 h 96082"/>
                <a:gd name="connsiteX1" fmla="*/ 5988242 w 5988242"/>
                <a:gd name="connsiteY1" fmla="*/ 0 h 96082"/>
                <a:gd name="connsiteX2" fmla="*/ 5988242 w 5988242"/>
                <a:gd name="connsiteY2" fmla="*/ 96082 h 96082"/>
                <a:gd name="connsiteX3" fmla="*/ 0 w 5988242"/>
                <a:gd name="connsiteY3" fmla="*/ 96082 h 96082"/>
                <a:gd name="connsiteX4" fmla="*/ 0 w 5988242"/>
                <a:gd name="connsiteY4" fmla="*/ 0 h 96082"/>
                <a:gd name="connsiteX0" fmla="*/ 0 w 5988242"/>
                <a:gd name="connsiteY0" fmla="*/ 0 h 96082"/>
                <a:gd name="connsiteX1" fmla="*/ 5988242 w 5988242"/>
                <a:gd name="connsiteY1" fmla="*/ 0 h 96082"/>
                <a:gd name="connsiteX2" fmla="*/ 5988242 w 5988242"/>
                <a:gd name="connsiteY2" fmla="*/ 96082 h 96082"/>
                <a:gd name="connsiteX3" fmla="*/ 76969 w 5988242"/>
                <a:gd name="connsiteY3" fmla="*/ 96082 h 96082"/>
                <a:gd name="connsiteX4" fmla="*/ 0 w 5988242"/>
                <a:gd name="connsiteY4" fmla="*/ 0 h 96082"/>
                <a:gd name="connsiteX0" fmla="*/ 0 w 7457417"/>
                <a:gd name="connsiteY0" fmla="*/ 0 h 96082"/>
                <a:gd name="connsiteX1" fmla="*/ 7457417 w 7457417"/>
                <a:gd name="connsiteY1" fmla="*/ 0 h 96082"/>
                <a:gd name="connsiteX2" fmla="*/ 7457417 w 7457417"/>
                <a:gd name="connsiteY2" fmla="*/ 96082 h 96082"/>
                <a:gd name="connsiteX3" fmla="*/ 1546144 w 7457417"/>
                <a:gd name="connsiteY3" fmla="*/ 96082 h 96082"/>
                <a:gd name="connsiteX4" fmla="*/ 0 w 7457417"/>
                <a:gd name="connsiteY4" fmla="*/ 0 h 9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7417" h="96082">
                  <a:moveTo>
                    <a:pt x="0" y="0"/>
                  </a:moveTo>
                  <a:lnTo>
                    <a:pt x="7457417" y="0"/>
                  </a:lnTo>
                  <a:lnTo>
                    <a:pt x="7457417" y="96082"/>
                  </a:lnTo>
                  <a:lnTo>
                    <a:pt x="1546144" y="9608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 latinLnBrk="0"/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67957" y="4900966"/>
            <a:ext cx="1255788" cy="148838"/>
          </a:xfrm>
          <a:prstGeom prst="rect">
            <a:avLst/>
          </a:prstGeom>
        </p:spPr>
      </p:pic>
      <p:sp>
        <p:nvSpPr>
          <p:cNvPr id="9" name="Title 69"/>
          <p:cNvSpPr>
            <a:spLocks noGrp="1"/>
          </p:cNvSpPr>
          <p:nvPr>
            <p:ph type="title"/>
          </p:nvPr>
        </p:nvSpPr>
        <p:spPr>
          <a:xfrm>
            <a:off x="151690" y="146411"/>
            <a:ext cx="7052675" cy="26624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23B99"/>
                </a:solidFill>
              </a:defRPr>
            </a:lvl1pPr>
          </a:lstStyle>
          <a:p>
            <a:r>
              <a:rPr lang="en-US" sz="1500" b="1" dirty="0">
                <a:solidFill>
                  <a:srgbClr val="054FB5"/>
                </a:solidFill>
              </a:rPr>
              <a:t>타이틀을 입력해 주세요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63930" y="4903457"/>
            <a:ext cx="1330700" cy="15532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433538" y="4870801"/>
            <a:ext cx="346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627D52-8A70-4694-82CB-7122E84B0229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8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장표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>
          <a:xfrm>
            <a:off x="0" y="742501"/>
            <a:ext cx="9144000" cy="4126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4" dirty="0">
              <a:latin typeface="+mn-ea"/>
              <a:ea typeface="+mn-ea"/>
              <a:cs typeface="나눔스퀘어OTF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9074" y="435332"/>
            <a:ext cx="8307729" cy="242003"/>
          </a:xfrm>
        </p:spPr>
        <p:txBody>
          <a:bodyPr anchor="ctr">
            <a:normAutofit/>
          </a:bodyPr>
          <a:lstStyle>
            <a:lvl1pPr marL="0" indent="0">
              <a:buNone/>
              <a:defRPr sz="1121">
                <a:latin typeface="+mn-ea"/>
                <a:ea typeface="+mn-ea"/>
              </a:defRPr>
            </a:lvl1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79071" y="254099"/>
            <a:ext cx="4385938" cy="181234"/>
          </a:xfrm>
        </p:spPr>
        <p:txBody>
          <a:bodyPr anchor="ctr">
            <a:normAutofit/>
          </a:bodyPr>
          <a:lstStyle>
            <a:lvl1pPr marL="0" indent="0">
              <a:buNone/>
              <a:defRPr sz="785">
                <a:solidFill>
                  <a:srgbClr val="7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Click to edit Master</a:t>
            </a:r>
            <a:r>
              <a:rPr lang="ko-KR" altLang="en-US" dirty="0"/>
              <a:t> </a:t>
            </a:r>
            <a:endParaRPr lang="en-US" dirty="0"/>
          </a:p>
        </p:txBody>
      </p:sp>
      <p:cxnSp>
        <p:nvCxnSpPr>
          <p:cNvPr id="11" name="Straight Connector 13"/>
          <p:cNvCxnSpPr/>
          <p:nvPr userDrawn="1"/>
        </p:nvCxnSpPr>
        <p:spPr>
          <a:xfrm>
            <a:off x="189322" y="133049"/>
            <a:ext cx="144278" cy="115003"/>
          </a:xfrm>
          <a:prstGeom prst="line">
            <a:avLst/>
          </a:prstGeom>
          <a:ln>
            <a:solidFill>
              <a:srgbClr val="1299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99419" y="825001"/>
            <a:ext cx="7951800" cy="61659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840" b="0" i="0">
                <a:solidFill>
                  <a:schemeClr val="tx1"/>
                </a:solidFill>
                <a:latin typeface="+mn-ea"/>
                <a:ea typeface="+mn-ea"/>
                <a:cs typeface="나눔스퀘어OTF Light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pic>
        <p:nvPicPr>
          <p:cNvPr id="14" name="그림 9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2" y="4954975"/>
            <a:ext cx="939179" cy="108587"/>
          </a:xfrm>
          <a:prstGeom prst="rect">
            <a:avLst/>
          </a:prstGeom>
        </p:spPr>
      </p:pic>
      <p:grpSp>
        <p:nvGrpSpPr>
          <p:cNvPr id="15" name="Group 15"/>
          <p:cNvGrpSpPr/>
          <p:nvPr userDrawn="1"/>
        </p:nvGrpSpPr>
        <p:grpSpPr>
          <a:xfrm>
            <a:off x="379556" y="880743"/>
            <a:ext cx="8384892" cy="97546"/>
            <a:chOff x="508247" y="1729793"/>
            <a:chExt cx="11227895" cy="163871"/>
          </a:xfrm>
        </p:grpSpPr>
        <p:pic>
          <p:nvPicPr>
            <p:cNvPr id="16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247" y="1729793"/>
              <a:ext cx="163871" cy="163871"/>
            </a:xfrm>
            <a:prstGeom prst="rect">
              <a:avLst/>
            </a:prstGeom>
          </p:spPr>
        </p:pic>
        <p:pic>
          <p:nvPicPr>
            <p:cNvPr id="17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1572271" y="1729793"/>
              <a:ext cx="163871" cy="16387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 userDrawn="1"/>
        </p:nvSpPr>
        <p:spPr>
          <a:xfrm>
            <a:off x="379556" y="1454778"/>
            <a:ext cx="8384892" cy="31398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pic>
        <p:nvPicPr>
          <p:cNvPr id="18" name="그림 17" descr="D:\20140718_신한은행\Documents\images\application_builder\mapping02.png"/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2" t="3419" r="1463" b="87937"/>
          <a:stretch/>
        </p:blipFill>
        <p:spPr bwMode="auto">
          <a:xfrm>
            <a:off x="8272068" y="230060"/>
            <a:ext cx="662940" cy="266832"/>
          </a:xfrm>
          <a:prstGeom prst="rect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  <a:effectLst/>
        </p:spPr>
      </p:pic>
      <p:sp>
        <p:nvSpPr>
          <p:cNvPr id="13" name="TextBox 12"/>
          <p:cNvSpPr txBox="1"/>
          <p:nvPr userDrawn="1"/>
        </p:nvSpPr>
        <p:spPr>
          <a:xfrm>
            <a:off x="4433538" y="4870801"/>
            <a:ext cx="346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627D52-8A70-4694-82CB-7122E84B0229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6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장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>
          <a:xfrm>
            <a:off x="0" y="742501"/>
            <a:ext cx="9144000" cy="4126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4" dirty="0">
              <a:latin typeface="+mn-ea"/>
              <a:ea typeface="+mn-ea"/>
              <a:cs typeface="나눔스퀘어OTF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9074" y="435332"/>
            <a:ext cx="8307729" cy="242003"/>
          </a:xfrm>
        </p:spPr>
        <p:txBody>
          <a:bodyPr anchor="ctr">
            <a:normAutofit/>
          </a:bodyPr>
          <a:lstStyle>
            <a:lvl1pPr marL="0" indent="0">
              <a:buNone/>
              <a:defRPr sz="1121">
                <a:latin typeface="+mn-ea"/>
                <a:ea typeface="+mn-ea"/>
              </a:defRPr>
            </a:lvl1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79071" y="254099"/>
            <a:ext cx="4385938" cy="181234"/>
          </a:xfrm>
        </p:spPr>
        <p:txBody>
          <a:bodyPr anchor="ctr">
            <a:normAutofit/>
          </a:bodyPr>
          <a:lstStyle>
            <a:lvl1pPr marL="0" indent="0">
              <a:buNone/>
              <a:defRPr sz="785">
                <a:solidFill>
                  <a:srgbClr val="7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Click to edit Master</a:t>
            </a:r>
            <a:r>
              <a:rPr lang="ko-KR" altLang="en-US" dirty="0"/>
              <a:t> </a:t>
            </a:r>
            <a:endParaRPr lang="en-US" dirty="0"/>
          </a:p>
        </p:txBody>
      </p:sp>
      <p:cxnSp>
        <p:nvCxnSpPr>
          <p:cNvPr id="11" name="Straight Connector 13"/>
          <p:cNvCxnSpPr/>
          <p:nvPr userDrawn="1"/>
        </p:nvCxnSpPr>
        <p:spPr>
          <a:xfrm>
            <a:off x="189322" y="133049"/>
            <a:ext cx="144278" cy="115003"/>
          </a:xfrm>
          <a:prstGeom prst="line">
            <a:avLst/>
          </a:prstGeom>
          <a:ln>
            <a:solidFill>
              <a:srgbClr val="1299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379071" y="825000"/>
            <a:ext cx="8307730" cy="37696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pic>
        <p:nvPicPr>
          <p:cNvPr id="14" name="그림 9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2" y="4954975"/>
            <a:ext cx="939179" cy="108587"/>
          </a:xfrm>
          <a:prstGeom prst="rect">
            <a:avLst/>
          </a:prstGeom>
        </p:spPr>
      </p:pic>
      <p:pic>
        <p:nvPicPr>
          <p:cNvPr id="16" name="그림 15" descr="D:\20140718_신한은행\Documents\images\application_builder\mapping02.png"/>
          <p:cNvPicPr/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2" t="3419" r="1463" b="87937"/>
          <a:stretch/>
        </p:blipFill>
        <p:spPr bwMode="auto">
          <a:xfrm>
            <a:off x="8272068" y="230060"/>
            <a:ext cx="662940" cy="266832"/>
          </a:xfrm>
          <a:prstGeom prst="rect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  <a:effectLst/>
        </p:spPr>
      </p:pic>
      <p:sp>
        <p:nvSpPr>
          <p:cNvPr id="13" name="TextBox 12"/>
          <p:cNvSpPr txBox="1"/>
          <p:nvPr userDrawn="1"/>
        </p:nvSpPr>
        <p:spPr>
          <a:xfrm>
            <a:off x="4433538" y="4870801"/>
            <a:ext cx="346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627D52-8A70-4694-82CB-7122E84B0229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73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장표 3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>
          <a:xfrm>
            <a:off x="0" y="742501"/>
            <a:ext cx="9144000" cy="4126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4" dirty="0">
              <a:latin typeface="+mn-ea"/>
              <a:ea typeface="+mn-ea"/>
              <a:cs typeface="나눔스퀘어OTF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9074" y="435332"/>
            <a:ext cx="8307729" cy="242003"/>
          </a:xfrm>
        </p:spPr>
        <p:txBody>
          <a:bodyPr anchor="ctr">
            <a:normAutofit/>
          </a:bodyPr>
          <a:lstStyle>
            <a:lvl1pPr marL="0" indent="0">
              <a:buNone/>
              <a:defRPr sz="1121">
                <a:latin typeface="+mn-ea"/>
                <a:ea typeface="+mn-ea"/>
              </a:defRPr>
            </a:lvl1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79071" y="254099"/>
            <a:ext cx="4385938" cy="181234"/>
          </a:xfrm>
        </p:spPr>
        <p:txBody>
          <a:bodyPr anchor="ctr">
            <a:normAutofit/>
          </a:bodyPr>
          <a:lstStyle>
            <a:lvl1pPr marL="0" indent="0">
              <a:buNone/>
              <a:defRPr sz="785">
                <a:solidFill>
                  <a:srgbClr val="7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Click to edit Master</a:t>
            </a:r>
            <a:r>
              <a:rPr lang="ko-KR" altLang="en-US" dirty="0"/>
              <a:t> </a:t>
            </a:r>
            <a:endParaRPr lang="en-US" dirty="0"/>
          </a:p>
        </p:txBody>
      </p:sp>
      <p:cxnSp>
        <p:nvCxnSpPr>
          <p:cNvPr id="11" name="Straight Connector 13"/>
          <p:cNvCxnSpPr/>
          <p:nvPr userDrawn="1"/>
        </p:nvCxnSpPr>
        <p:spPr>
          <a:xfrm>
            <a:off x="189322" y="133049"/>
            <a:ext cx="144278" cy="115003"/>
          </a:xfrm>
          <a:prstGeom prst="line">
            <a:avLst/>
          </a:prstGeom>
          <a:ln>
            <a:solidFill>
              <a:srgbClr val="1299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99419" y="825001"/>
            <a:ext cx="7951800" cy="61659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840" b="0" i="0">
                <a:solidFill>
                  <a:schemeClr val="tx1"/>
                </a:solidFill>
                <a:latin typeface="+mn-ea"/>
                <a:ea typeface="+mn-ea"/>
                <a:cs typeface="나눔스퀘어OTF Light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pic>
        <p:nvPicPr>
          <p:cNvPr id="14" name="그림 9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2" y="4954975"/>
            <a:ext cx="939179" cy="108587"/>
          </a:xfrm>
          <a:prstGeom prst="rect">
            <a:avLst/>
          </a:prstGeom>
        </p:spPr>
      </p:pic>
      <p:grpSp>
        <p:nvGrpSpPr>
          <p:cNvPr id="15" name="Group 15"/>
          <p:cNvGrpSpPr/>
          <p:nvPr userDrawn="1"/>
        </p:nvGrpSpPr>
        <p:grpSpPr>
          <a:xfrm>
            <a:off x="379556" y="880743"/>
            <a:ext cx="8384892" cy="97546"/>
            <a:chOff x="508247" y="1729793"/>
            <a:chExt cx="11227895" cy="163871"/>
          </a:xfrm>
        </p:grpSpPr>
        <p:pic>
          <p:nvPicPr>
            <p:cNvPr id="16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247" y="1729793"/>
              <a:ext cx="163871" cy="163871"/>
            </a:xfrm>
            <a:prstGeom prst="rect">
              <a:avLst/>
            </a:prstGeom>
          </p:spPr>
        </p:pic>
        <p:pic>
          <p:nvPicPr>
            <p:cNvPr id="17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1572271" y="1729793"/>
              <a:ext cx="163871" cy="163871"/>
            </a:xfrm>
            <a:prstGeom prst="rect">
              <a:avLst/>
            </a:prstGeom>
          </p:spPr>
        </p:pic>
      </p:grp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599881" y="1454778"/>
            <a:ext cx="2520783" cy="3139846"/>
          </a:xfr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marL="0" indent="0" algn="ctr">
              <a:lnSpc>
                <a:spcPct val="200000"/>
              </a:lnSpc>
              <a:buNone/>
              <a:defRPr sz="785" b="1" i="0">
                <a:latin typeface="+mn-ea"/>
                <a:ea typeface="+mn-ea"/>
                <a:cs typeface="나눔스퀘어OTF"/>
              </a:defRPr>
            </a:lvl1pPr>
            <a:lvl2pPr>
              <a:defRPr sz="1680"/>
            </a:lvl2pPr>
            <a:lvl3pPr>
              <a:defRPr sz="1400"/>
            </a:lvl3pPr>
            <a:lvl4pPr>
              <a:defRPr sz="1232"/>
            </a:lvl4pPr>
            <a:lvl5pPr>
              <a:defRPr sz="1232"/>
            </a:lvl5pPr>
            <a:lvl6pPr>
              <a:defRPr sz="1232"/>
            </a:lvl6pPr>
            <a:lvl7pPr>
              <a:defRPr sz="1232"/>
            </a:lvl7pPr>
            <a:lvl8pPr>
              <a:defRPr sz="1232"/>
            </a:lvl8pPr>
            <a:lvl9pPr>
              <a:defRPr sz="1232"/>
            </a:lvl9pPr>
          </a:lstStyle>
          <a:p>
            <a:pPr lvl="0"/>
            <a:r>
              <a:rPr lang="x-none" dirty="0"/>
              <a:t>Click to edit Master text styles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8"/>
          </p:nvPr>
        </p:nvSpPr>
        <p:spPr>
          <a:xfrm>
            <a:off x="3313748" y="1454778"/>
            <a:ext cx="2520783" cy="3139846"/>
          </a:xfr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marL="0" indent="0" algn="ctr">
              <a:lnSpc>
                <a:spcPct val="200000"/>
              </a:lnSpc>
              <a:buNone/>
              <a:defRPr sz="785" b="1" i="0">
                <a:latin typeface="+mn-ea"/>
                <a:ea typeface="+mn-ea"/>
                <a:cs typeface="나눔스퀘어OTF"/>
              </a:defRPr>
            </a:lvl1pPr>
            <a:lvl2pPr>
              <a:defRPr sz="1680"/>
            </a:lvl2pPr>
            <a:lvl3pPr>
              <a:defRPr sz="1400"/>
            </a:lvl3pPr>
            <a:lvl4pPr>
              <a:defRPr sz="1232"/>
            </a:lvl4pPr>
            <a:lvl5pPr>
              <a:defRPr sz="1232"/>
            </a:lvl5pPr>
            <a:lvl6pPr>
              <a:defRPr sz="1232"/>
            </a:lvl6pPr>
            <a:lvl7pPr>
              <a:defRPr sz="1232"/>
            </a:lvl7pPr>
            <a:lvl8pPr>
              <a:defRPr sz="1232"/>
            </a:lvl8pPr>
            <a:lvl9pPr>
              <a:defRPr sz="1232"/>
            </a:lvl9pPr>
          </a:lstStyle>
          <a:p>
            <a:pPr lvl="0"/>
            <a:r>
              <a:rPr lang="x-none" dirty="0"/>
              <a:t>Click to edit Master text styles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9"/>
          </p:nvPr>
        </p:nvSpPr>
        <p:spPr>
          <a:xfrm>
            <a:off x="6030437" y="1454778"/>
            <a:ext cx="2520783" cy="3139846"/>
          </a:xfr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marL="0" indent="0" algn="ctr">
              <a:lnSpc>
                <a:spcPct val="200000"/>
              </a:lnSpc>
              <a:buNone/>
              <a:defRPr sz="785" b="1" i="0">
                <a:latin typeface="+mn-ea"/>
                <a:ea typeface="+mn-ea"/>
                <a:cs typeface="나눔스퀘어OTF"/>
              </a:defRPr>
            </a:lvl1pPr>
            <a:lvl2pPr>
              <a:defRPr sz="1680"/>
            </a:lvl2pPr>
            <a:lvl3pPr>
              <a:defRPr sz="1400"/>
            </a:lvl3pPr>
            <a:lvl4pPr>
              <a:defRPr sz="1232"/>
            </a:lvl4pPr>
            <a:lvl5pPr>
              <a:defRPr sz="1232"/>
            </a:lvl5pPr>
            <a:lvl6pPr>
              <a:defRPr sz="1232"/>
            </a:lvl6pPr>
            <a:lvl7pPr>
              <a:defRPr sz="1232"/>
            </a:lvl7pPr>
            <a:lvl8pPr>
              <a:defRPr sz="1232"/>
            </a:lvl8pPr>
            <a:lvl9pPr>
              <a:defRPr sz="1232"/>
            </a:lvl9pPr>
          </a:lstStyle>
          <a:p>
            <a:pPr lvl="0"/>
            <a:r>
              <a:rPr lang="x-none" dirty="0"/>
              <a:t>Click to edit Master text styles</a:t>
            </a:r>
            <a:endParaRPr lang="en-US" dirty="0"/>
          </a:p>
        </p:txBody>
      </p:sp>
      <p:pic>
        <p:nvPicPr>
          <p:cNvPr id="22" name="그림 21" descr="D:\20140718_신한은행\Documents\images\application_builder\mapping02.png"/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2" t="3419" r="1463" b="87937"/>
          <a:stretch/>
        </p:blipFill>
        <p:spPr bwMode="auto">
          <a:xfrm>
            <a:off x="8272068" y="230060"/>
            <a:ext cx="662940" cy="266832"/>
          </a:xfrm>
          <a:prstGeom prst="rect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  <a:effectLst/>
        </p:spPr>
      </p:pic>
      <p:sp>
        <p:nvSpPr>
          <p:cNvPr id="21" name="TextBox 20"/>
          <p:cNvSpPr txBox="1"/>
          <p:nvPr userDrawn="1"/>
        </p:nvSpPr>
        <p:spPr>
          <a:xfrm>
            <a:off x="4433538" y="4870801"/>
            <a:ext cx="346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627D52-8A70-4694-82CB-7122E84B0229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9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장표 2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4"/>
          <p:cNvSpPr/>
          <p:nvPr userDrawn="1"/>
        </p:nvSpPr>
        <p:spPr>
          <a:xfrm>
            <a:off x="0" y="742501"/>
            <a:ext cx="9144000" cy="41263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4" dirty="0">
              <a:latin typeface="+mn-ea"/>
              <a:ea typeface="+mn-ea"/>
              <a:cs typeface="나눔스퀘어OTF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9074" y="435332"/>
            <a:ext cx="8307729" cy="242003"/>
          </a:xfrm>
        </p:spPr>
        <p:txBody>
          <a:bodyPr anchor="ctr">
            <a:normAutofit/>
          </a:bodyPr>
          <a:lstStyle>
            <a:lvl1pPr marL="0" indent="0">
              <a:buNone/>
              <a:defRPr sz="1121">
                <a:latin typeface="+mn-ea"/>
                <a:ea typeface="+mn-ea"/>
              </a:defRPr>
            </a:lvl1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79071" y="254099"/>
            <a:ext cx="4385938" cy="181234"/>
          </a:xfrm>
        </p:spPr>
        <p:txBody>
          <a:bodyPr anchor="ctr">
            <a:normAutofit/>
          </a:bodyPr>
          <a:lstStyle>
            <a:lvl1pPr marL="0" indent="0">
              <a:buNone/>
              <a:defRPr sz="785">
                <a:solidFill>
                  <a:srgbClr val="7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Click to edit Master</a:t>
            </a:r>
            <a:r>
              <a:rPr lang="ko-KR" altLang="en-US" dirty="0"/>
              <a:t> </a:t>
            </a:r>
            <a:endParaRPr lang="en-US" dirty="0"/>
          </a:p>
        </p:txBody>
      </p:sp>
      <p:cxnSp>
        <p:nvCxnSpPr>
          <p:cNvPr id="11" name="Straight Connector 13"/>
          <p:cNvCxnSpPr/>
          <p:nvPr userDrawn="1"/>
        </p:nvCxnSpPr>
        <p:spPr>
          <a:xfrm>
            <a:off x="189322" y="133049"/>
            <a:ext cx="144278" cy="115003"/>
          </a:xfrm>
          <a:prstGeom prst="line">
            <a:avLst/>
          </a:prstGeom>
          <a:ln>
            <a:solidFill>
              <a:srgbClr val="1299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99419" y="825001"/>
            <a:ext cx="7951800" cy="61659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840" b="0" i="0">
                <a:solidFill>
                  <a:schemeClr val="tx1"/>
                </a:solidFill>
                <a:latin typeface="+mn-ea"/>
                <a:ea typeface="+mn-ea"/>
                <a:cs typeface="나눔스퀘어OTF Light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pic>
        <p:nvPicPr>
          <p:cNvPr id="14" name="그림 9"/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2" y="4954975"/>
            <a:ext cx="939179" cy="108587"/>
          </a:xfrm>
          <a:prstGeom prst="rect">
            <a:avLst/>
          </a:prstGeom>
        </p:spPr>
      </p:pic>
      <p:grpSp>
        <p:nvGrpSpPr>
          <p:cNvPr id="15" name="Group 15"/>
          <p:cNvGrpSpPr/>
          <p:nvPr userDrawn="1"/>
        </p:nvGrpSpPr>
        <p:grpSpPr>
          <a:xfrm>
            <a:off x="379556" y="880743"/>
            <a:ext cx="8384892" cy="97546"/>
            <a:chOff x="508247" y="1729793"/>
            <a:chExt cx="11227895" cy="163871"/>
          </a:xfrm>
        </p:grpSpPr>
        <p:pic>
          <p:nvPicPr>
            <p:cNvPr id="16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247" y="1729793"/>
              <a:ext cx="163871" cy="163871"/>
            </a:xfrm>
            <a:prstGeom prst="rect">
              <a:avLst/>
            </a:prstGeom>
          </p:spPr>
        </p:pic>
        <p:pic>
          <p:nvPicPr>
            <p:cNvPr id="17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1572271" y="1729793"/>
              <a:ext cx="163871" cy="163871"/>
            </a:xfrm>
            <a:prstGeom prst="rect">
              <a:avLst/>
            </a:prstGeom>
          </p:spPr>
        </p:pic>
      </p:grpSp>
      <p:sp>
        <p:nvSpPr>
          <p:cNvPr id="18" name="Content Placeholder 2"/>
          <p:cNvSpPr>
            <a:spLocks noGrp="1"/>
          </p:cNvSpPr>
          <p:nvPr>
            <p:ph sz="half" idx="16"/>
          </p:nvPr>
        </p:nvSpPr>
        <p:spPr>
          <a:xfrm>
            <a:off x="599878" y="1450260"/>
            <a:ext cx="3887974" cy="3144364"/>
          </a:xfr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marL="0" indent="0" algn="ctr">
              <a:lnSpc>
                <a:spcPct val="200000"/>
              </a:lnSpc>
              <a:buNone/>
              <a:defRPr sz="785" b="1" i="0">
                <a:latin typeface="+mn-ea"/>
                <a:ea typeface="+mn-ea"/>
                <a:cs typeface="나눔스퀘어OTF"/>
              </a:defRPr>
            </a:lvl1pPr>
            <a:lvl2pPr>
              <a:defRPr sz="1680"/>
            </a:lvl2pPr>
            <a:lvl3pPr>
              <a:defRPr sz="1400"/>
            </a:lvl3pPr>
            <a:lvl4pPr>
              <a:defRPr sz="1232"/>
            </a:lvl4pPr>
            <a:lvl5pPr>
              <a:defRPr sz="1232"/>
            </a:lvl5pPr>
            <a:lvl6pPr>
              <a:defRPr sz="1232"/>
            </a:lvl6pPr>
            <a:lvl7pPr>
              <a:defRPr sz="1232"/>
            </a:lvl7pPr>
            <a:lvl8pPr>
              <a:defRPr sz="1232"/>
            </a:lvl8pPr>
            <a:lvl9pPr>
              <a:defRPr sz="1232"/>
            </a:lvl9pPr>
          </a:lstStyle>
          <a:p>
            <a:pPr lvl="0"/>
            <a:r>
              <a:rPr lang="x-none" dirty="0"/>
              <a:t>Click to edit Master text styles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7"/>
          </p:nvPr>
        </p:nvSpPr>
        <p:spPr>
          <a:xfrm>
            <a:off x="4663245" y="1454778"/>
            <a:ext cx="3887974" cy="3144364"/>
          </a:xfr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marL="0" indent="0" algn="ctr">
              <a:lnSpc>
                <a:spcPct val="200000"/>
              </a:lnSpc>
              <a:buNone/>
              <a:defRPr sz="785" b="1" i="0">
                <a:latin typeface="+mn-ea"/>
                <a:ea typeface="+mn-ea"/>
                <a:cs typeface="나눔스퀘어OTF"/>
              </a:defRPr>
            </a:lvl1pPr>
            <a:lvl2pPr>
              <a:defRPr sz="1680"/>
            </a:lvl2pPr>
            <a:lvl3pPr>
              <a:defRPr sz="1400"/>
            </a:lvl3pPr>
            <a:lvl4pPr>
              <a:defRPr sz="1232"/>
            </a:lvl4pPr>
            <a:lvl5pPr>
              <a:defRPr sz="1232"/>
            </a:lvl5pPr>
            <a:lvl6pPr>
              <a:defRPr sz="1232"/>
            </a:lvl6pPr>
            <a:lvl7pPr>
              <a:defRPr sz="1232"/>
            </a:lvl7pPr>
            <a:lvl8pPr>
              <a:defRPr sz="1232"/>
            </a:lvl8pPr>
            <a:lvl9pPr>
              <a:defRPr sz="1232"/>
            </a:lvl9pPr>
          </a:lstStyle>
          <a:p>
            <a:pPr lvl="0"/>
            <a:r>
              <a:rPr lang="x-none" dirty="0"/>
              <a:t>Click to edit Master text styles</a:t>
            </a:r>
            <a:endParaRPr lang="en-US" dirty="0"/>
          </a:p>
        </p:txBody>
      </p:sp>
      <p:pic>
        <p:nvPicPr>
          <p:cNvPr id="20" name="그림 19" descr="D:\20140718_신한은행\Documents\images\application_builder\mapping02.png"/>
          <p:cNvPicPr/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2" t="3419" r="1463" b="87937"/>
          <a:stretch/>
        </p:blipFill>
        <p:spPr bwMode="auto">
          <a:xfrm>
            <a:off x="8272068" y="230060"/>
            <a:ext cx="662940" cy="266832"/>
          </a:xfrm>
          <a:prstGeom prst="rect">
            <a:avLst/>
          </a:prstGeom>
          <a:solidFill>
            <a:srgbClr val="FFFFFF"/>
          </a:solidFill>
          <a:ln w="3175" algn="ctr">
            <a:noFill/>
            <a:round/>
            <a:headEnd/>
            <a:tailEnd/>
          </a:ln>
          <a:effectLst/>
        </p:spPr>
      </p:pic>
      <p:sp>
        <p:nvSpPr>
          <p:cNvPr id="21" name="TextBox 20"/>
          <p:cNvSpPr txBox="1"/>
          <p:nvPr userDrawn="1"/>
        </p:nvSpPr>
        <p:spPr>
          <a:xfrm>
            <a:off x="4433538" y="4870801"/>
            <a:ext cx="346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627D52-8A70-4694-82CB-7122E84B0229}" type="slidenum">
              <a:rPr lang="en-US" altLang="ko-KR" sz="1000" smtClean="0">
                <a:solidFill>
                  <a:schemeClr val="tx1"/>
                </a:solidFill>
              </a:rPr>
              <a:t>‹#›</a:t>
            </a:fld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56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.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>
            <a:off x="0" y="742500"/>
            <a:ext cx="9144000" cy="4126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4" dirty="0">
              <a:latin typeface="+mn-ea"/>
              <a:ea typeface="+mn-ea"/>
              <a:cs typeface="나눔스퀘어OTF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79073" y="435332"/>
            <a:ext cx="8307729" cy="242002"/>
          </a:xfrm>
        </p:spPr>
        <p:txBody>
          <a:bodyPr anchor="ctr">
            <a:normAutofit/>
          </a:bodyPr>
          <a:lstStyle>
            <a:lvl1pPr marL="0" indent="0">
              <a:buNone/>
              <a:defRPr sz="1191">
                <a:latin typeface="+mn-ea"/>
                <a:ea typeface="+mn-ea"/>
              </a:defRPr>
            </a:lvl1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79071" y="254099"/>
            <a:ext cx="4385938" cy="181233"/>
          </a:xfrm>
        </p:spPr>
        <p:txBody>
          <a:bodyPr anchor="ctr">
            <a:normAutofit/>
          </a:bodyPr>
          <a:lstStyle>
            <a:lvl1pPr>
              <a:defRPr sz="833">
                <a:solidFill>
                  <a:srgbClr val="7F7F7F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Click to edit Master</a:t>
            </a:r>
            <a:r>
              <a:rPr lang="ko-KR" altLang="en-US" dirty="0"/>
              <a:t> 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89322" y="133048"/>
            <a:ext cx="144278" cy="115002"/>
          </a:xfrm>
          <a:prstGeom prst="line">
            <a:avLst/>
          </a:prstGeom>
          <a:ln>
            <a:solidFill>
              <a:srgbClr val="1299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 userDrawn="1"/>
        </p:nvGrpSpPr>
        <p:grpSpPr>
          <a:xfrm>
            <a:off x="379556" y="880743"/>
            <a:ext cx="8384892" cy="97546"/>
            <a:chOff x="508247" y="1729793"/>
            <a:chExt cx="11227895" cy="16387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247" y="1729793"/>
              <a:ext cx="163871" cy="1638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1572271" y="1729793"/>
              <a:ext cx="163871" cy="163871"/>
            </a:xfrm>
            <a:prstGeom prst="rect">
              <a:avLst/>
            </a:prstGeom>
          </p:spPr>
        </p:pic>
      </p:grp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9879" y="1454778"/>
            <a:ext cx="7951340" cy="304064"/>
          </a:xfrm>
        </p:spPr>
        <p:txBody>
          <a:bodyPr anchor="ctr">
            <a:normAutofit/>
          </a:bodyPr>
          <a:lstStyle>
            <a:lvl1pPr algn="ctr">
              <a:defRPr sz="952" b="0" i="0">
                <a:latin typeface="+mn-ea"/>
                <a:ea typeface="+mn-ea"/>
                <a:cs typeface="나눔스퀘어OTF"/>
              </a:defRPr>
            </a:lvl1pPr>
          </a:lstStyle>
          <a:p>
            <a:pPr lvl="0"/>
            <a:r>
              <a:rPr lang="x-none" dirty="0"/>
              <a:t>Click to edit Master text styles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381480" y="1454778"/>
            <a:ext cx="381043" cy="0"/>
          </a:xfrm>
          <a:prstGeom prst="line">
            <a:avLst/>
          </a:prstGeom>
          <a:ln>
            <a:solidFill>
              <a:srgbClr val="1299C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99879" y="1914768"/>
            <a:ext cx="7951340" cy="2854390"/>
          </a:xfr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algn="ctr">
              <a:lnSpc>
                <a:spcPct val="200000"/>
              </a:lnSpc>
              <a:defRPr sz="833" b="1" i="0">
                <a:latin typeface="+mn-ea"/>
                <a:ea typeface="+mn-ea"/>
                <a:cs typeface="나눔스퀘어OTF"/>
              </a:defRPr>
            </a:lvl1pPr>
            <a:lvl2pPr>
              <a:defRPr sz="1786"/>
            </a:lvl2pPr>
            <a:lvl3pPr>
              <a:defRPr sz="1488"/>
            </a:lvl3pPr>
            <a:lvl4pPr>
              <a:defRPr sz="1310"/>
            </a:lvl4pPr>
            <a:lvl5pPr>
              <a:defRPr sz="1310"/>
            </a:lvl5pPr>
            <a:lvl6pPr>
              <a:defRPr sz="1310"/>
            </a:lvl6pPr>
            <a:lvl7pPr>
              <a:defRPr sz="1310"/>
            </a:lvl7pPr>
            <a:lvl8pPr>
              <a:defRPr sz="1310"/>
            </a:lvl8pPr>
            <a:lvl9pPr>
              <a:defRPr sz="1310"/>
            </a:lvl9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17" name="그림 9"/>
          <p:cNvPicPr>
            <a:picLocks noChangeAspect="1"/>
          </p:cNvPicPr>
          <p:nvPr userDrawn="1"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2" y="4954974"/>
            <a:ext cx="939179" cy="108587"/>
          </a:xfrm>
          <a:prstGeom prst="rect">
            <a:avLst/>
          </a:prstGeom>
        </p:spPr>
      </p:pic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599419" y="825001"/>
            <a:ext cx="7951800" cy="616592"/>
          </a:xfrm>
        </p:spPr>
        <p:txBody>
          <a:bodyPr>
            <a:normAutofit/>
          </a:bodyPr>
          <a:lstStyle>
            <a:lvl1pPr latinLnBrk="1">
              <a:lnSpc>
                <a:spcPct val="120000"/>
              </a:lnSpc>
              <a:defRPr sz="893" b="0" i="0">
                <a:solidFill>
                  <a:schemeClr val="tx1"/>
                </a:solidFill>
                <a:latin typeface="+mn-ea"/>
                <a:ea typeface="+mn-ea"/>
                <a:cs typeface="나눔스퀘어OTF Light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4433538" y="4870801"/>
            <a:ext cx="346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627D52-8A70-4694-82CB-7122E84B0229}" type="slidenum">
              <a:rPr lang="en-US" altLang="ko-KR" sz="1000" smtClean="0">
                <a:solidFill>
                  <a:schemeClr val="bg1"/>
                </a:solidFill>
              </a:rPr>
              <a:t>‹#›</a:t>
            </a:fld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668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025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0" r:id="rId5"/>
    <p:sldLayoutId id="2147483672" r:id="rId6"/>
    <p:sldLayoutId id="2147483673" r:id="rId7"/>
    <p:sldLayoutId id="2147483674" r:id="rId8"/>
    <p:sldLayoutId id="2147483681" r:id="rId9"/>
    <p:sldLayoutId id="2147483688" r:id="rId10"/>
    <p:sldLayoutId id="2147483689" r:id="rId11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98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ctr" defTabSz="914378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92" indent="-342892" algn="l" defTabSz="91437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13" Type="http://schemas.openxmlformats.org/officeDocument/2006/relationships/image" Target="../media/image142.jpeg"/><Relationship Id="rId3" Type="http://schemas.openxmlformats.org/officeDocument/2006/relationships/image" Target="../media/image132.jpeg"/><Relationship Id="rId7" Type="http://schemas.openxmlformats.org/officeDocument/2006/relationships/image" Target="../media/image136.jpeg"/><Relationship Id="rId12" Type="http://schemas.openxmlformats.org/officeDocument/2006/relationships/image" Target="../media/image141.jpeg"/><Relationship Id="rId2" Type="http://schemas.openxmlformats.org/officeDocument/2006/relationships/image" Target="../media/image131.jpeg"/><Relationship Id="rId16" Type="http://schemas.openxmlformats.org/officeDocument/2006/relationships/image" Target="../media/image14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5.jpeg"/><Relationship Id="rId11" Type="http://schemas.openxmlformats.org/officeDocument/2006/relationships/image" Target="../media/image140.jpeg"/><Relationship Id="rId5" Type="http://schemas.openxmlformats.org/officeDocument/2006/relationships/image" Target="../media/image134.jpeg"/><Relationship Id="rId15" Type="http://schemas.openxmlformats.org/officeDocument/2006/relationships/image" Target="../media/image144.jpeg"/><Relationship Id="rId10" Type="http://schemas.openxmlformats.org/officeDocument/2006/relationships/image" Target="../media/image139.jpeg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Relationship Id="rId14" Type="http://schemas.openxmlformats.org/officeDocument/2006/relationships/image" Target="../media/image14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0.png"/><Relationship Id="rId7" Type="http://schemas.openxmlformats.org/officeDocument/2006/relationships/image" Target="../media/image162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0" Type="http://schemas.openxmlformats.org/officeDocument/2006/relationships/image" Target="../media/image165.png"/><Relationship Id="rId4" Type="http://schemas.openxmlformats.org/officeDocument/2006/relationships/image" Target="../media/image155.png"/><Relationship Id="rId9" Type="http://schemas.openxmlformats.org/officeDocument/2006/relationships/image" Target="../media/image16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1.png"/><Relationship Id="rId11" Type="http://schemas.openxmlformats.org/officeDocument/2006/relationships/image" Target="../media/image176.jpeg"/><Relationship Id="rId5" Type="http://schemas.openxmlformats.org/officeDocument/2006/relationships/image" Target="../media/image170.png"/><Relationship Id="rId10" Type="http://schemas.openxmlformats.org/officeDocument/2006/relationships/image" Target="../media/image175.jpe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14.png"/><Relationship Id="rId7" Type="http://schemas.openxmlformats.org/officeDocument/2006/relationships/image" Target="../media/image3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3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5550" y="2246114"/>
            <a:ext cx="568833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defTabSz="342900" latinLnBrk="0">
              <a:lnSpc>
                <a:spcPct val="200000"/>
              </a:lnSpc>
            </a:pPr>
            <a:r>
              <a:rPr lang="en-US" altLang="ko-KR" sz="2800" b="1" spc="-113" dirty="0">
                <a:solidFill>
                  <a:srgbClr val="323B99"/>
                </a:solidFill>
                <a:latin typeface="+mj-ea"/>
                <a:ea typeface="+mj-ea"/>
                <a:cs typeface="Noto Sans KR Medium"/>
              </a:rPr>
              <a:t>BX Framework </a:t>
            </a:r>
            <a:r>
              <a:rPr lang="ko-KR" altLang="en-US" sz="2800" b="1" spc="-113" dirty="0">
                <a:solidFill>
                  <a:srgbClr val="323B99"/>
                </a:solidFill>
                <a:latin typeface="+mj-ea"/>
                <a:ea typeface="+mj-ea"/>
                <a:cs typeface="Noto Sans KR Medium"/>
              </a:rPr>
              <a:t>소개</a:t>
            </a:r>
            <a:endParaRPr lang="en-US" altLang="ko-KR" sz="2800" b="1" spc="-113" dirty="0">
              <a:solidFill>
                <a:srgbClr val="323B99"/>
              </a:solidFill>
              <a:latin typeface="+mj-ea"/>
              <a:ea typeface="+mj-ea"/>
              <a:cs typeface="Noto Sans KR Medium"/>
            </a:endParaRPr>
          </a:p>
          <a:p>
            <a:pPr algn="r" defTabSz="342900" latinLnBrk="0">
              <a:lnSpc>
                <a:spcPct val="200000"/>
              </a:lnSpc>
            </a:pPr>
            <a:r>
              <a:rPr lang="en-US" altLang="ko-KR" sz="2000" b="1" spc="-113" dirty="0">
                <a:solidFill>
                  <a:srgbClr val="323B99"/>
                </a:solidFill>
                <a:latin typeface="+mj-ea"/>
                <a:ea typeface="+mj-ea"/>
                <a:cs typeface="Noto Sans KR Medium"/>
              </a:rPr>
              <a:t>2021. 01</a:t>
            </a:r>
          </a:p>
        </p:txBody>
      </p:sp>
      <p:sp>
        <p:nvSpPr>
          <p:cNvPr id="3" name="부제목 7"/>
          <p:cNvSpPr txBox="1">
            <a:spLocks/>
          </p:cNvSpPr>
          <p:nvPr/>
        </p:nvSpPr>
        <p:spPr>
          <a:xfrm>
            <a:off x="4897427" y="2215735"/>
            <a:ext cx="6043188" cy="316640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100" dirty="0">
                <a:solidFill>
                  <a:srgbClr val="323B99"/>
                </a:solidFill>
              </a:rPr>
              <a:t>새로운 경험을 제공하는  </a:t>
            </a:r>
            <a:br>
              <a:rPr lang="en-US" altLang="ko-KR" sz="1100" dirty="0">
                <a:solidFill>
                  <a:srgbClr val="323B99"/>
                </a:solidFill>
              </a:rPr>
            </a:br>
            <a:r>
              <a:rPr lang="ko-KR" altLang="en-US" sz="1100" dirty="0">
                <a:solidFill>
                  <a:srgbClr val="323B99"/>
                </a:solidFill>
              </a:rPr>
              <a:t>차세대 자바 어플리케이션 프레임워크</a:t>
            </a:r>
          </a:p>
        </p:txBody>
      </p:sp>
    </p:spTree>
    <p:extLst>
      <p:ext uri="{BB962C8B-B14F-4D97-AF65-F5344CB8AC3E}">
        <p14:creationId xmlns:p14="http://schemas.microsoft.com/office/powerpoint/2010/main" val="268640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프레임워크 설계 툴을 통한 설계의 장점</a:t>
            </a:r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애플리케이션 설계지원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E36D67-10A8-4023-9E69-D44ADE0094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직사각형 32"/>
          <p:cNvSpPr/>
          <p:nvPr/>
        </p:nvSpPr>
        <p:spPr bwMode="gray">
          <a:xfrm>
            <a:off x="1571118" y="1178703"/>
            <a:ext cx="926549" cy="768471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표준 준수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 bwMode="gray">
          <a:xfrm>
            <a:off x="2557301" y="1178704"/>
            <a:ext cx="4907943" cy="768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설계단계부터 표준 준수를 강제화 할 수 있음</a:t>
            </a:r>
            <a:endParaRPr lang="en-US" altLang="ko-KR" sz="800" dirty="0">
              <a:latin typeface="+mn-ea"/>
            </a:endParaRPr>
          </a:p>
          <a:p>
            <a:pPr marL="346075" indent="-169863" eaLnBrk="0" hangingPunct="0">
              <a:spcAft>
                <a:spcPts val="450"/>
              </a:spcAft>
            </a:pPr>
            <a:r>
              <a:rPr lang="ko-KR" altLang="en-US" sz="800" dirty="0">
                <a:latin typeface="+mn-ea"/>
              </a:rPr>
              <a:t>예</a:t>
            </a:r>
            <a:r>
              <a:rPr lang="en-US" altLang="ko-KR" sz="800" dirty="0">
                <a:latin typeface="+mn-ea"/>
              </a:rPr>
              <a:t>) </a:t>
            </a:r>
            <a:r>
              <a:rPr lang="ko-KR" altLang="en-US" sz="800" dirty="0">
                <a:latin typeface="+mn-ea"/>
              </a:rPr>
              <a:t>메타시스템을 통한 용어 통일</a:t>
            </a:r>
            <a:r>
              <a:rPr lang="en-US" altLang="ko-KR" sz="800" dirty="0">
                <a:latin typeface="+mn-ea"/>
              </a:rPr>
              <a:t>, Application Architecture Map </a:t>
            </a:r>
            <a:r>
              <a:rPr lang="ko-KR" altLang="en-US" sz="800" dirty="0">
                <a:latin typeface="+mn-ea"/>
              </a:rPr>
              <a:t>구조의 반영</a:t>
            </a:r>
            <a:r>
              <a:rPr lang="en-US" altLang="ko-KR" sz="800" dirty="0">
                <a:latin typeface="+mn-ea"/>
              </a:rPr>
              <a:t>, Class</a:t>
            </a:r>
            <a:r>
              <a:rPr lang="ko-KR" altLang="en-US" sz="800" dirty="0">
                <a:latin typeface="+mn-ea"/>
              </a:rPr>
              <a:t> 및 </a:t>
            </a:r>
            <a:r>
              <a:rPr lang="en-US" altLang="ko-KR" sz="800" dirty="0">
                <a:latin typeface="+mn-ea"/>
              </a:rPr>
              <a:t>Method</a:t>
            </a:r>
            <a:r>
              <a:rPr lang="ko-KR" altLang="en-US" sz="800" dirty="0">
                <a:latin typeface="+mn-ea"/>
              </a:rPr>
              <a:t> 명 등 자원 명명규칙 강제화</a:t>
            </a:r>
            <a:endParaRPr lang="en-US" altLang="ko-KR" sz="800" dirty="0"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 bwMode="gray">
          <a:xfrm>
            <a:off x="1571118" y="2203315"/>
            <a:ext cx="926549" cy="98688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정합성 및 지속적 통합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 bwMode="gray">
          <a:xfrm>
            <a:off x="2557301" y="2203316"/>
            <a:ext cx="4907943" cy="98687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설계단계부터 통합 개발환경에서 설계하게 되므로 정합성 보장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타 설계자가 만든 각종 자원 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서비스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모듈</a:t>
            </a:r>
            <a:r>
              <a:rPr lang="en-US" altLang="ko-KR" sz="800" dirty="0">
                <a:latin typeface="+mn-ea"/>
              </a:rPr>
              <a:t>, IO, DBIO </a:t>
            </a:r>
            <a:r>
              <a:rPr lang="ko-KR" altLang="en-US" sz="800" dirty="0">
                <a:latin typeface="+mn-ea"/>
              </a:rPr>
              <a:t>등</a:t>
            </a:r>
            <a:r>
              <a:rPr lang="en-US" altLang="ko-KR" sz="800" dirty="0">
                <a:latin typeface="+mn-ea"/>
              </a:rPr>
              <a:t>)</a:t>
            </a:r>
            <a:r>
              <a:rPr lang="ko-KR" altLang="en-US" sz="800" dirty="0">
                <a:latin typeface="+mn-ea"/>
              </a:rPr>
              <a:t>에 대한 참조 정합성 유지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공유 가능한 자원과 그렇지 않은 자원에 대한 명확한 분리 관리 가능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+mn-ea"/>
              </a:rPr>
              <a:t>Excel </a:t>
            </a:r>
            <a:r>
              <a:rPr lang="ko-KR" altLang="en-US" sz="800" dirty="0">
                <a:latin typeface="+mn-ea"/>
              </a:rPr>
              <a:t>방식 설계는 설계 완료 후 개발 초기 </a:t>
            </a:r>
            <a:r>
              <a:rPr lang="en-US" altLang="ko-KR" sz="800" dirty="0">
                <a:latin typeface="+mn-ea"/>
              </a:rPr>
              <a:t>Build </a:t>
            </a:r>
            <a:r>
              <a:rPr lang="ko-KR" altLang="en-US" sz="800" dirty="0">
                <a:latin typeface="+mn-ea"/>
              </a:rPr>
              <a:t>시 정합성 문제 해결에 상당한 시간 소요</a:t>
            </a:r>
            <a:endParaRPr lang="en-US" altLang="ko-KR" sz="800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 bwMode="gray">
          <a:xfrm>
            <a:off x="1571118" y="3469801"/>
            <a:ext cx="926549" cy="901143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생산성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2557301" y="3469802"/>
            <a:ext cx="4907943" cy="9011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상세 설계를 위한 각종 편의기능 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검색</a:t>
            </a:r>
            <a:r>
              <a:rPr lang="en-US" altLang="ko-KR" sz="800" dirty="0">
                <a:latin typeface="+mn-ea"/>
              </a:rPr>
              <a:t>, Copy &amp; Paste, Drag &amp; Drop </a:t>
            </a:r>
            <a:r>
              <a:rPr lang="ko-KR" altLang="en-US" sz="800" dirty="0">
                <a:latin typeface="+mn-ea"/>
              </a:rPr>
              <a:t>등</a:t>
            </a:r>
            <a:r>
              <a:rPr lang="en-US" altLang="ko-KR" sz="800" dirty="0">
                <a:latin typeface="+mn-ea"/>
              </a:rPr>
              <a:t>)</a:t>
            </a:r>
            <a:r>
              <a:rPr lang="ko-KR" altLang="en-US" sz="800" dirty="0">
                <a:latin typeface="+mn-ea"/>
              </a:rPr>
              <a:t>을 제공하여 상세 설계의 생산성을 높임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업무 리더가 손쉽게 설계된 내용을 확인 가능</a:t>
            </a:r>
            <a:endParaRPr lang="en-US" altLang="ko-KR" sz="800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956BBC-8D8B-43EA-AC49-8BE72BFCD920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A93AF8-A32E-4A41-8183-25F8A720B21A}"/>
              </a:ext>
            </a:extLst>
          </p:cNvPr>
          <p:cNvSpPr/>
          <p:nvPr/>
        </p:nvSpPr>
        <p:spPr>
          <a:xfrm>
            <a:off x="325667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96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프레임워크 설계 툴 </a:t>
            </a:r>
            <a:r>
              <a:rPr lang="ko-KR" altLang="en-US"/>
              <a:t>개요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애플리케이션 설계지원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 bwMode="gray">
          <a:xfrm>
            <a:off x="1571118" y="1120100"/>
            <a:ext cx="926549" cy="1357798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AA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구조 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기반 설계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2557302" y="1120102"/>
            <a:ext cx="2357599" cy="135779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+mn-ea"/>
              </a:rPr>
              <a:t>Application Architecture Map </a:t>
            </a:r>
            <a:r>
              <a:rPr lang="ko-KR" altLang="en-US" sz="800" dirty="0">
                <a:latin typeface="+mn-ea"/>
              </a:rPr>
              <a:t>기준 리소스를 설계하는 방식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+mn-ea"/>
              </a:rPr>
              <a:t>AA Map</a:t>
            </a:r>
            <a:r>
              <a:rPr lang="ko-KR" altLang="en-US" sz="800" dirty="0">
                <a:latin typeface="+mn-ea"/>
              </a:rPr>
              <a:t>은 설계서 구조 파일 형식으로 정의되며</a:t>
            </a:r>
            <a:r>
              <a:rPr lang="en-US" altLang="ko-KR" sz="800" dirty="0">
                <a:latin typeface="+mn-ea"/>
              </a:rPr>
              <a:t>, Process Modeler </a:t>
            </a:r>
            <a:r>
              <a:rPr lang="ko-KR" altLang="en-US" sz="800" dirty="0">
                <a:latin typeface="+mn-ea"/>
              </a:rPr>
              <a:t>혹은 </a:t>
            </a:r>
            <a:r>
              <a:rPr lang="en-US" altLang="ko-KR" sz="800" dirty="0">
                <a:latin typeface="+mn-ea"/>
              </a:rPr>
              <a:t>AA </a:t>
            </a:r>
            <a:r>
              <a:rPr lang="ko-KR" altLang="en-US" sz="800" dirty="0">
                <a:latin typeface="+mn-ea"/>
              </a:rPr>
              <a:t>총괄이 설정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+mn-ea"/>
              </a:rPr>
              <a:t>AA Map</a:t>
            </a:r>
            <a:r>
              <a:rPr lang="ko-KR" altLang="en-US" sz="800" dirty="0">
                <a:latin typeface="+mn-ea"/>
              </a:rPr>
              <a:t>은 </a:t>
            </a:r>
            <a:r>
              <a:rPr lang="en-US" altLang="ko-KR" sz="800" dirty="0">
                <a:latin typeface="+mn-ea"/>
              </a:rPr>
              <a:t>Tree </a:t>
            </a:r>
            <a:r>
              <a:rPr lang="ko-KR" altLang="en-US" sz="800" dirty="0">
                <a:latin typeface="+mn-ea"/>
              </a:rPr>
              <a:t>구조이며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물리적인 </a:t>
            </a:r>
            <a:r>
              <a:rPr lang="en-US" altLang="ko-KR" sz="800" dirty="0">
                <a:latin typeface="+mn-ea"/>
              </a:rPr>
              <a:t>Java Project</a:t>
            </a:r>
            <a:r>
              <a:rPr lang="ko-KR" altLang="en-US" sz="800" dirty="0">
                <a:latin typeface="+mn-ea"/>
              </a:rPr>
              <a:t>에서는 </a:t>
            </a:r>
            <a:r>
              <a:rPr lang="en-US" altLang="ko-KR" sz="800" dirty="0">
                <a:latin typeface="+mn-ea"/>
              </a:rPr>
              <a:t>Package</a:t>
            </a:r>
            <a:r>
              <a:rPr lang="ko-KR" altLang="en-US" sz="800" dirty="0">
                <a:latin typeface="+mn-ea"/>
              </a:rPr>
              <a:t>가 됨</a:t>
            </a:r>
            <a:endParaRPr lang="en-US" altLang="ko-KR" sz="8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 bwMode="gray">
          <a:xfrm>
            <a:off x="1571118" y="2601422"/>
            <a:ext cx="926549" cy="901143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형상관리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기반 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공동작업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 bwMode="gray">
          <a:xfrm>
            <a:off x="2557301" y="2601423"/>
            <a:ext cx="4907943" cy="9011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설계자 기준으로 형상관리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디자인 파일 단위</a:t>
            </a:r>
            <a:r>
              <a:rPr lang="en-US" altLang="ko-KR" sz="800" dirty="0">
                <a:latin typeface="+mn-ea"/>
              </a:rPr>
              <a:t>)</a:t>
            </a:r>
            <a:r>
              <a:rPr lang="ko-KR" altLang="en-US" sz="800" dirty="0">
                <a:latin typeface="+mn-ea"/>
              </a:rPr>
              <a:t>되어 동시 작업 가능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다른 설계자의 디자인 파일에 있는 컴포넌트도 자유롭게 참조 가능하나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수정은 자신의 디자인 파일에만 반영 가능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타 팀에서 호출 가능한 모듈을 별도 관리 가능</a:t>
            </a:r>
            <a:endParaRPr lang="en-US" altLang="ko-KR" sz="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273" y="1120100"/>
            <a:ext cx="2453972" cy="135779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 bwMode="gray">
          <a:xfrm>
            <a:off x="1571118" y="3626089"/>
            <a:ext cx="926549" cy="901143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Excel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기반 목록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import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기능 제공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 bwMode="gray">
          <a:xfrm>
            <a:off x="2557302" y="3626091"/>
            <a:ext cx="2357599" cy="9011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설계 툴에서 직접 자원을 정의 가능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+mn-ea"/>
              </a:rPr>
              <a:t>Excel</a:t>
            </a:r>
            <a:r>
              <a:rPr lang="ko-KR" altLang="en-US" sz="800" dirty="0">
                <a:latin typeface="+mn-ea"/>
              </a:rPr>
              <a:t>에 </a:t>
            </a:r>
            <a:r>
              <a:rPr lang="en-US" altLang="ko-KR" sz="800" dirty="0">
                <a:latin typeface="+mn-ea"/>
              </a:rPr>
              <a:t>DTO Layout</a:t>
            </a:r>
            <a:r>
              <a:rPr lang="ko-KR" altLang="en-US" sz="800" dirty="0">
                <a:latin typeface="+mn-ea"/>
              </a:rPr>
              <a:t>을 포함한 각종 비즈니스 자원</a:t>
            </a:r>
            <a:r>
              <a:rPr lang="en-US" altLang="ko-KR" sz="800" dirty="0">
                <a:latin typeface="+mn-ea"/>
              </a:rPr>
              <a:t>(Class </a:t>
            </a:r>
            <a:r>
              <a:rPr lang="ko-KR" altLang="en-US" sz="800" dirty="0">
                <a:latin typeface="+mn-ea"/>
              </a:rPr>
              <a:t>및 </a:t>
            </a:r>
            <a:r>
              <a:rPr lang="en-US" altLang="ko-KR" sz="800" dirty="0">
                <a:latin typeface="+mn-ea"/>
              </a:rPr>
              <a:t>Method)</a:t>
            </a:r>
            <a:r>
              <a:rPr lang="ko-KR" altLang="en-US" sz="800" dirty="0">
                <a:latin typeface="+mn-ea"/>
              </a:rPr>
              <a:t>을 정의하고 </a:t>
            </a:r>
            <a:r>
              <a:rPr lang="en-US" altLang="ko-KR" sz="800" dirty="0">
                <a:latin typeface="+mn-ea"/>
              </a:rPr>
              <a:t>import</a:t>
            </a:r>
            <a:r>
              <a:rPr lang="ko-KR" altLang="en-US" sz="800" dirty="0">
                <a:latin typeface="+mn-ea"/>
              </a:rPr>
              <a:t>하는 기능을 제공</a:t>
            </a:r>
            <a:endParaRPr lang="en-US" altLang="ko-KR" sz="800" dirty="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35" y="3626089"/>
            <a:ext cx="2490710" cy="90114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D21761-0209-4BEC-BF17-DC8788AA043C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7B4E23-B3C2-414F-B6F2-7AF9ADC708E4}"/>
              </a:ext>
            </a:extLst>
          </p:cNvPr>
          <p:cNvSpPr/>
          <p:nvPr/>
        </p:nvSpPr>
        <p:spPr>
          <a:xfrm>
            <a:off x="325667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65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프레임워크 설계 툴 개요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애플리케이션 설계지원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 bwMode="gray">
          <a:xfrm>
            <a:off x="1638206" y="982936"/>
            <a:ext cx="1800734" cy="344006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자원 탐색기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1638207" y="3853330"/>
            <a:ext cx="1800733" cy="7088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공유된 타 업무 모듈 및 소속 팀 업무 자원에 대한 탐색기 제공</a:t>
            </a:r>
            <a:endParaRPr lang="en-US" altLang="ko-KR" sz="8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206" y="1415841"/>
            <a:ext cx="1800734" cy="23858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04" y="1415841"/>
            <a:ext cx="1785626" cy="23896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 bwMode="gray">
          <a:xfrm>
            <a:off x="3695804" y="982936"/>
            <a:ext cx="1785626" cy="344006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자원 검색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 bwMode="gray">
          <a:xfrm>
            <a:off x="3695804" y="3853330"/>
            <a:ext cx="1785626" cy="7088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 err="1">
                <a:latin typeface="+mn-ea"/>
              </a:rPr>
              <a:t>논리명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 err="1">
                <a:latin typeface="+mn-ea"/>
              </a:rPr>
              <a:t>물리명</a:t>
            </a:r>
            <a:r>
              <a:rPr lang="ko-KR" altLang="en-US" sz="800" dirty="0">
                <a:latin typeface="+mn-ea"/>
              </a:rPr>
              <a:t> 기준 자원 검색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800" dirty="0" err="1">
                <a:latin typeface="+mn-ea"/>
              </a:rPr>
              <a:t>Drag&amp;Drop</a:t>
            </a:r>
            <a:r>
              <a:rPr lang="ko-KR" altLang="en-US" sz="800" dirty="0">
                <a:latin typeface="+mn-ea"/>
              </a:rPr>
              <a:t>을 통한 호출 관계 표현</a:t>
            </a:r>
            <a:endParaRPr lang="en-US" altLang="ko-KR" sz="8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949" y="1415841"/>
            <a:ext cx="1695976" cy="23896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 bwMode="gray">
          <a:xfrm>
            <a:off x="5745949" y="982936"/>
            <a:ext cx="1695976" cy="344006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Palette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기반 설계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5753404" y="3853330"/>
            <a:ext cx="1695975" cy="7088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설계가 필요한 항목에 대한 </a:t>
            </a:r>
            <a:r>
              <a:rPr lang="en-US" altLang="ko-KR" sz="800" dirty="0">
                <a:latin typeface="+mn-ea"/>
              </a:rPr>
              <a:t>Palette </a:t>
            </a:r>
            <a:r>
              <a:rPr lang="ko-KR" altLang="en-US" sz="800" dirty="0">
                <a:latin typeface="+mn-ea"/>
              </a:rPr>
              <a:t>제공 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표준에 따라 손쉽게 </a:t>
            </a:r>
            <a:r>
              <a:rPr lang="en-US" altLang="ko-KR" sz="800" dirty="0">
                <a:latin typeface="+mn-ea"/>
              </a:rPr>
              <a:t>Customizing </a:t>
            </a:r>
            <a:r>
              <a:rPr lang="ko-KR" altLang="en-US" sz="800" dirty="0">
                <a:latin typeface="+mn-ea"/>
              </a:rPr>
              <a:t>가능</a:t>
            </a:r>
            <a:endParaRPr lang="en-US" altLang="ko-KR" sz="800" dirty="0"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DF7DD9-BA39-43F5-991E-71276E41DB5A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DF5266-3731-4B51-B4CB-0C4464BB0A87}"/>
              </a:ext>
            </a:extLst>
          </p:cNvPr>
          <p:cNvSpPr/>
          <p:nvPr/>
        </p:nvSpPr>
        <p:spPr>
          <a:xfrm>
            <a:off x="325667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5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프레임워크 설계 툴 </a:t>
            </a:r>
            <a:r>
              <a:rPr lang="ko-KR" altLang="en-US"/>
              <a:t>개요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애플리케이션 설계지원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 bwMode="gray">
          <a:xfrm>
            <a:off x="1224778" y="1046882"/>
            <a:ext cx="1142030" cy="283266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dirty="0" err="1">
                <a:solidFill>
                  <a:schemeClr val="bg1"/>
                </a:solidFill>
                <a:latin typeface="+mn-ea"/>
              </a:rPr>
              <a:t>메소드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상세 설계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1224778" y="1330148"/>
            <a:ext cx="1142030" cy="32045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+mn-ea"/>
              </a:rPr>
              <a:t>GUI </a:t>
            </a:r>
            <a:r>
              <a:rPr lang="ko-KR" altLang="en-US" sz="800" dirty="0">
                <a:latin typeface="+mn-ea"/>
              </a:rPr>
              <a:t>기반으로 상세 </a:t>
            </a:r>
            <a:r>
              <a:rPr lang="en-US" altLang="ko-KR" sz="800" dirty="0">
                <a:latin typeface="+mn-ea"/>
              </a:rPr>
              <a:t>Flow</a:t>
            </a:r>
            <a:r>
              <a:rPr lang="ko-KR" altLang="en-US" sz="800" dirty="0">
                <a:latin typeface="+mn-ea"/>
              </a:rPr>
              <a:t> 설계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에러 코드 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 메시지 조회 및 처리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소스 일괄 및 단위 생성</a:t>
            </a:r>
            <a:endParaRPr lang="en-US" altLang="ko-KR" sz="800" dirty="0">
              <a:latin typeface="+mn-ea"/>
            </a:endParaRPr>
          </a:p>
          <a:p>
            <a:pPr marL="189000" indent="-121997" eaLnBrk="0" hangingPunct="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각종 편의 기능 제공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블록 단위 복사 및 붙여 넣기</a:t>
            </a:r>
            <a:r>
              <a:rPr lang="en-US" altLang="ko-KR" sz="800" dirty="0">
                <a:latin typeface="+mn-ea"/>
              </a:rPr>
              <a:t> </a:t>
            </a:r>
            <a:r>
              <a:rPr lang="ko-KR" altLang="en-US" sz="800" dirty="0">
                <a:latin typeface="+mn-ea"/>
              </a:rPr>
              <a:t>등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15" y="1046881"/>
            <a:ext cx="5455578" cy="34878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86968A-8C35-4AF3-BE0E-6A65DA07EAB3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970519-3E27-4F4B-8D38-D6A2A78E1733}"/>
              </a:ext>
            </a:extLst>
          </p:cNvPr>
          <p:cNvSpPr/>
          <p:nvPr/>
        </p:nvSpPr>
        <p:spPr>
          <a:xfrm>
            <a:off x="325667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126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9D1FA7-6656-4854-B982-CAB779E5B545}"/>
              </a:ext>
            </a:extLst>
          </p:cNvPr>
          <p:cNvSpPr/>
          <p:nvPr/>
        </p:nvSpPr>
        <p:spPr>
          <a:xfrm>
            <a:off x="1143000" y="1077692"/>
            <a:ext cx="6858000" cy="36304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편리한 개발 환경 개요</a:t>
            </a: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모서리가 둥근 직사각형 3"/>
          <p:cNvSpPr/>
          <p:nvPr/>
        </p:nvSpPr>
        <p:spPr>
          <a:xfrm>
            <a:off x="1805886" y="1472523"/>
            <a:ext cx="937081" cy="3083639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540000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r>
              <a: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rPr>
              <a:t>개발 툴</a:t>
            </a:r>
            <a:endParaRPr lang="en-US" altLang="ko-KR" sz="11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itchFamily="18" charset="0"/>
            </a:endParaRPr>
          </a:p>
          <a:p>
            <a:pPr algn="ctr">
              <a:lnSpc>
                <a:spcPct val="95000"/>
              </a:lnSpc>
            </a:pPr>
            <a:r>
              <a:rPr lang="ko-KR" altLang="en-US" sz="11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rPr>
              <a:t>생산성</a:t>
            </a:r>
            <a:endParaRPr lang="en-US" altLang="ko-KR" sz="11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79557" y="1621248"/>
            <a:ext cx="4409525" cy="1184564"/>
            <a:chOff x="2350241" y="1987497"/>
            <a:chExt cx="5879366" cy="1579418"/>
          </a:xfrm>
        </p:grpSpPr>
        <p:sp>
          <p:nvSpPr>
            <p:cNvPr id="6" name="텍스트 개체 틀 1"/>
            <p:cNvSpPr txBox="1">
              <a:spLocks/>
            </p:cNvSpPr>
            <p:nvPr/>
          </p:nvSpPr>
          <p:spPr>
            <a:xfrm>
              <a:off x="4111781" y="2104177"/>
              <a:ext cx="4117826" cy="1346058"/>
            </a:xfrm>
            <a:prstGeom prst="rect">
              <a:avLst/>
            </a:prstGeom>
            <a:ln>
              <a:noFill/>
            </a:ln>
          </p:spPr>
          <p:txBody>
            <a:bodyPr lIns="0" tIns="37138" rIns="74276" bIns="37138"/>
            <a:lstStyle>
              <a:lvl1pPr marL="187452" indent="-187452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lang="ko-KR" altLang="en-US" sz="1400" b="1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1pPr>
              <a:lvl2pPr marL="552037" indent="-177134" algn="l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Arial" pitchFamily="34" charset="0"/>
                <a:buChar char="–"/>
                <a:defRPr>
                  <a:solidFill>
                    <a:schemeClr val="tx1"/>
                  </a:solidFill>
                  <a:latin typeface="Arial" pitchFamily="34" charset="0"/>
                  <a:ea typeface="굴림체" pitchFamily="49" charset="-127"/>
                  <a:cs typeface="Arial" pitchFamily="34" charset="0"/>
                </a:defRPr>
              </a:lvl2pPr>
              <a:lvl3pPr marL="926940" indent="-187452" algn="l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굴림체" pitchFamily="49" charset="-127"/>
                  <a:cs typeface="Arial" pitchFamily="34" charset="0"/>
                </a:defRPr>
              </a:lvl3pPr>
              <a:lvl4pPr marL="1303562" indent="-18745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defRPr sz="1733">
                  <a:solidFill>
                    <a:schemeClr val="tx1"/>
                  </a:solidFill>
                  <a:latin typeface="+mn-lt"/>
                  <a:ea typeface="굴림체" pitchFamily="49" charset="-127"/>
                </a:defRPr>
              </a:lvl4pPr>
              <a:lvl5pPr marL="1668147" indent="-17713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  <a:ea typeface="굴림체" pitchFamily="49" charset="-127"/>
                </a:defRPr>
              </a:lvl5pPr>
              <a:lvl6pPr marL="2163431" indent="-177134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</a:defRPr>
              </a:lvl6pPr>
              <a:lvl7pPr marL="2658716" indent="-177134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</a:defRPr>
              </a:lvl7pPr>
              <a:lvl8pPr marL="3154001" indent="-177134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</a:defRPr>
              </a:lvl8pPr>
              <a:lvl9pPr marL="3649286" indent="-177134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270000" lvl="1">
                <a:lnSpc>
                  <a:spcPct val="150000"/>
                </a:lnSpc>
                <a:buClr>
                  <a:srgbClr val="7F7F7F"/>
                </a:buClr>
                <a:buFont typeface="Arial" panose="020B0604020202020204" pitchFamily="34" charset="0"/>
                <a:buChar char="•"/>
              </a:pP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편리한 </a:t>
              </a:r>
              <a:r>
                <a:rPr lang="en-US" altLang="ko-KR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IO</a:t>
              </a:r>
              <a:r>
                <a:rPr lang="en-US" altLang="ko-KR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로직 개발</a:t>
              </a:r>
              <a:endPara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  <a:p>
              <a:pPr marL="270000" lvl="1">
                <a:lnSpc>
                  <a:spcPct val="150000"/>
                </a:lnSpc>
                <a:buClr>
                  <a:srgbClr val="7F7F7F"/>
                </a:buClr>
                <a:buFont typeface="Arial" panose="020B0604020202020204" pitchFamily="34" charset="0"/>
                <a:buChar char="•"/>
              </a:pP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편리한 업무 로직 코딩 </a:t>
              </a:r>
              <a:r>
                <a:rPr lang="en-US" altLang="ko-KR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위저드</a:t>
              </a:r>
              <a:r>
                <a:rPr lang="en-US" altLang="ko-KR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코드 템플릿 등</a:t>
              </a:r>
              <a:r>
                <a:rPr lang="en-US" altLang="ko-KR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)</a:t>
              </a:r>
            </a:p>
            <a:p>
              <a:pPr marL="270000" lvl="1">
                <a:lnSpc>
                  <a:spcPct val="150000"/>
                </a:lnSpc>
                <a:buClr>
                  <a:srgbClr val="7F7F7F"/>
                </a:buClr>
                <a:buFont typeface="Arial" panose="020B0604020202020204" pitchFamily="34" charset="0"/>
                <a:buChar char="•"/>
              </a:pP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편리한 </a:t>
              </a:r>
              <a:r>
                <a:rPr lang="en-US" altLang="ko-KR" sz="8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DB Access 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로직 개발</a:t>
              </a:r>
              <a:endPara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  <a:p>
              <a:pPr marL="270000" lvl="1">
                <a:lnSpc>
                  <a:spcPct val="150000"/>
                </a:lnSpc>
                <a:buClr>
                  <a:srgbClr val="7F7F7F"/>
                </a:buClr>
                <a:buFont typeface="Arial" panose="020B0604020202020204" pitchFamily="34" charset="0"/>
                <a:buChar char="•"/>
              </a:pP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편리한 로그 조회 환경</a:t>
              </a:r>
              <a:endPara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  <a:p>
              <a:pPr marL="270000" lvl="1">
                <a:lnSpc>
                  <a:spcPct val="150000"/>
                </a:lnSpc>
                <a:buClr>
                  <a:srgbClr val="7F7F7F"/>
                </a:buClr>
                <a:buFont typeface="Arial" panose="020B0604020202020204" pitchFamily="34" charset="0"/>
                <a:buChar char="•"/>
              </a:pP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편리한 단위 테스트 환경</a:t>
              </a:r>
            </a:p>
          </p:txBody>
        </p:sp>
        <p:sp>
          <p:nvSpPr>
            <p:cNvPr id="2" name="타원 1"/>
            <p:cNvSpPr/>
            <p:nvPr/>
          </p:nvSpPr>
          <p:spPr>
            <a:xfrm>
              <a:off x="2350241" y="1987497"/>
              <a:ext cx="1579418" cy="1579418"/>
            </a:xfrm>
            <a:prstGeom prst="ellipse">
              <a:avLst/>
            </a:prstGeom>
            <a:pattFill prst="dkDnDiag">
              <a:fgClr>
                <a:srgbClr val="D9D9D9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개발 도구</a:t>
              </a:r>
              <a:endParaRPr lang="en-US" altLang="ko-KR" sz="825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측면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879557" y="3198756"/>
            <a:ext cx="4244673" cy="1184564"/>
            <a:chOff x="2350241" y="4090842"/>
            <a:chExt cx="5659564" cy="1579418"/>
          </a:xfrm>
        </p:grpSpPr>
        <p:sp>
          <p:nvSpPr>
            <p:cNvPr id="8" name="타원 7"/>
            <p:cNvSpPr/>
            <p:nvPr/>
          </p:nvSpPr>
          <p:spPr>
            <a:xfrm>
              <a:off x="2350241" y="4090842"/>
              <a:ext cx="1579418" cy="1579418"/>
            </a:xfrm>
            <a:prstGeom prst="ellipse">
              <a:avLst/>
            </a:prstGeom>
            <a:pattFill prst="dkDnDiag">
              <a:fgClr>
                <a:srgbClr val="D9D9D9"/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애플리케이션</a:t>
              </a:r>
              <a:endParaRPr lang="en-US" altLang="ko-KR" sz="825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아키텍처</a:t>
              </a:r>
              <a:endParaRPr lang="en-US" altLang="ko-KR" sz="825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ko-KR" altLang="en-US" sz="825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측면</a:t>
              </a:r>
            </a:p>
          </p:txBody>
        </p:sp>
        <p:sp>
          <p:nvSpPr>
            <p:cNvPr id="10" name="텍스트 개체 틀 1"/>
            <p:cNvSpPr txBox="1">
              <a:spLocks/>
            </p:cNvSpPr>
            <p:nvPr/>
          </p:nvSpPr>
          <p:spPr>
            <a:xfrm>
              <a:off x="4058234" y="4470758"/>
              <a:ext cx="3951571" cy="819586"/>
            </a:xfrm>
            <a:prstGeom prst="rect">
              <a:avLst/>
            </a:prstGeom>
            <a:ln>
              <a:noFill/>
            </a:ln>
          </p:spPr>
          <p:txBody>
            <a:bodyPr lIns="0" tIns="37138" rIns="74276" bIns="37138"/>
            <a:lstStyle>
              <a:lvl1pPr marL="187452" indent="-187452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lang="ko-KR" altLang="en-US" sz="1400" b="1" dirty="0">
                  <a:solidFill>
                    <a:srgbClr val="002060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defRPr>
              </a:lvl1pPr>
              <a:lvl2pPr marL="552037" indent="-177134" algn="l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Arial" pitchFamily="34" charset="0"/>
                <a:buChar char="–"/>
                <a:defRPr>
                  <a:solidFill>
                    <a:schemeClr val="tx1"/>
                  </a:solidFill>
                  <a:latin typeface="Arial" pitchFamily="34" charset="0"/>
                  <a:ea typeface="굴림체" pitchFamily="49" charset="-127"/>
                  <a:cs typeface="Arial" pitchFamily="34" charset="0"/>
                </a:defRPr>
              </a:lvl2pPr>
              <a:lvl3pPr marL="926940" indent="-187452" algn="l" rtl="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굴림체" pitchFamily="49" charset="-127"/>
                  <a:cs typeface="Arial" pitchFamily="34" charset="0"/>
                </a:defRPr>
              </a:lvl3pPr>
              <a:lvl4pPr marL="1303562" indent="-18745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defRPr sz="1733">
                  <a:solidFill>
                    <a:schemeClr val="tx1"/>
                  </a:solidFill>
                  <a:latin typeface="+mn-lt"/>
                  <a:ea typeface="굴림체" pitchFamily="49" charset="-127"/>
                </a:defRPr>
              </a:lvl4pPr>
              <a:lvl5pPr marL="1668147" indent="-17713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  <a:ea typeface="굴림체" pitchFamily="49" charset="-127"/>
                </a:defRPr>
              </a:lvl5pPr>
              <a:lvl6pPr marL="2163431" indent="-177134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</a:defRPr>
              </a:lvl6pPr>
              <a:lvl7pPr marL="2658716" indent="-177134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</a:defRPr>
              </a:lvl7pPr>
              <a:lvl8pPr marL="3154001" indent="-177134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</a:defRPr>
              </a:lvl8pPr>
              <a:lvl9pPr marL="3649286" indent="-177134" algn="l" rtl="0" fontAlgn="base">
                <a:spcBef>
                  <a:spcPct val="20000"/>
                </a:spcBef>
                <a:spcAft>
                  <a:spcPct val="0"/>
                </a:spcAft>
                <a:buClr>
                  <a:schemeClr val="bg1"/>
                </a:buClr>
                <a:buChar char="»"/>
                <a:defRPr sz="1733">
                  <a:solidFill>
                    <a:schemeClr val="bg1"/>
                  </a:solidFill>
                  <a:latin typeface="+mn-lt"/>
                </a:defRPr>
              </a:lvl9pPr>
            </a:lstStyle>
            <a:p>
              <a:pPr marL="270000" lvl="1">
                <a:lnSpc>
                  <a:spcPct val="150000"/>
                </a:lnSpc>
                <a:buClr>
                  <a:srgbClr val="7F7F7F"/>
                </a:buClr>
                <a:buFont typeface="Arial" panose="020B0604020202020204" pitchFamily="34" charset="0"/>
                <a:buChar char="•"/>
              </a:pP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간결한 소스 코드 </a:t>
              </a:r>
              <a:r>
                <a:rPr lang="en-US" altLang="ko-KR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개발자는 업무 </a:t>
              </a:r>
              <a:r>
                <a:rPr lang="ko-KR" altLang="en-US" sz="825" spc="-113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로직에만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집중</a:t>
              </a:r>
              <a:r>
                <a:rPr lang="en-US" altLang="ko-KR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825" spc="-113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어노테이션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활용</a:t>
              </a:r>
              <a:r>
                <a:rPr lang="en-US" altLang="ko-KR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)</a:t>
              </a:r>
            </a:p>
            <a:p>
              <a:pPr marL="270000" lvl="1">
                <a:lnSpc>
                  <a:spcPct val="150000"/>
                </a:lnSpc>
                <a:buClr>
                  <a:srgbClr val="7F7F7F"/>
                </a:buClr>
                <a:buFont typeface="Arial" panose="020B0604020202020204" pitchFamily="34" charset="0"/>
                <a:buChar char="•"/>
              </a:pP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이를 위한 성능을 유지하는 관심사의 분리 </a:t>
              </a:r>
              <a:r>
                <a:rPr lang="en-US" altLang="ko-KR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로딩 시점 </a:t>
              </a:r>
              <a:r>
                <a:rPr lang="ko-KR" altLang="en-US" sz="825" spc="-113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어노테이션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825" spc="-113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파싱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후 </a:t>
              </a:r>
              <a:r>
                <a:rPr lang="ko-KR" altLang="en-US" sz="825" spc="-113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비기능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ko-KR" altLang="en-US" sz="825" spc="-113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로직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삽입</a:t>
              </a:r>
              <a:r>
                <a:rPr lang="en-US" altLang="ko-KR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)</a:t>
              </a:r>
              <a:r>
                <a:rPr lang="ko-KR" altLang="en-US" sz="82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 </a:t>
              </a:r>
              <a:endParaRPr lang="en-US" altLang="ko-KR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  <a:p>
              <a:pPr marL="270000" indent="0">
                <a:lnSpc>
                  <a:spcPct val="150000"/>
                </a:lnSpc>
                <a:buClr>
                  <a:srgbClr val="7F7F7F"/>
                </a:buClr>
                <a:buNone/>
              </a:pPr>
              <a:endParaRPr lang="ko-KR" altLang="en-US" sz="82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2879557" y="3014343"/>
            <a:ext cx="4386853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840F31-8F17-468C-BF41-BBE2A4F989E2}"/>
              </a:ext>
            </a:extLst>
          </p:cNvPr>
          <p:cNvSpPr txBox="1"/>
          <p:nvPr/>
        </p:nvSpPr>
        <p:spPr>
          <a:xfrm>
            <a:off x="3853485" y="1126982"/>
            <a:ext cx="1689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개발자 부담을 경감하는 노력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BF48E5-050E-420B-A605-92FDD6A26867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4A9443-FF88-4872-B299-12060584A5A2}"/>
              </a:ext>
            </a:extLst>
          </p:cNvPr>
          <p:cNvSpPr/>
          <p:nvPr/>
        </p:nvSpPr>
        <p:spPr>
          <a:xfrm>
            <a:off x="325667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63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A77AC0BA-A60D-4B6F-B734-C3B79FB64BF9}"/>
              </a:ext>
            </a:extLst>
          </p:cNvPr>
          <p:cNvSpPr/>
          <p:nvPr/>
        </p:nvSpPr>
        <p:spPr>
          <a:xfrm>
            <a:off x="1097280" y="1341956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GUI </a:t>
            </a:r>
            <a:r>
              <a:rPr lang="ko-KR" altLang="en-US" dirty="0"/>
              <a:t>기반의 통합 개발 도구 제공</a:t>
            </a:r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텍스트 개체 틀 2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BX-Framework</a:t>
            </a:r>
            <a:r>
              <a:rPr lang="ko-KR" altLang="en-US" dirty="0"/>
              <a:t>은 </a:t>
            </a:r>
            <a:r>
              <a:rPr lang="ko-KR" altLang="en-US" dirty="0" err="1"/>
              <a:t>이클립스</a:t>
            </a:r>
            <a:r>
              <a:rPr lang="ko-KR" altLang="en-US" dirty="0"/>
              <a:t> 기반의 통합 </a:t>
            </a:r>
            <a:r>
              <a:rPr lang="ko-KR" altLang="en-US" dirty="0" err="1"/>
              <a:t>개발툴을</a:t>
            </a:r>
            <a:r>
              <a:rPr lang="ko-KR" altLang="en-US" dirty="0"/>
              <a:t> 제공하여 개발 생산성 향상을 위해 다양한 강제화</a:t>
            </a:r>
            <a:r>
              <a:rPr lang="en-US" altLang="ko-KR" dirty="0"/>
              <a:t>, </a:t>
            </a:r>
            <a:r>
              <a:rPr lang="ko-KR" altLang="en-US" dirty="0"/>
              <a:t>자동화 기능을 제공합니다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497804" y="1461445"/>
            <a:ext cx="6082888" cy="3025685"/>
            <a:chOff x="272480" y="1247933"/>
            <a:chExt cx="9306900" cy="4629339"/>
          </a:xfrm>
        </p:grpSpPr>
        <p:sp>
          <p:nvSpPr>
            <p:cNvPr id="29" name="TextBox 28"/>
            <p:cNvSpPr txBox="1"/>
            <p:nvPr/>
          </p:nvSpPr>
          <p:spPr>
            <a:xfrm>
              <a:off x="503212" y="3884180"/>
              <a:ext cx="1933152" cy="35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애플리케이션 가시화</a:t>
              </a: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480" y="1757329"/>
              <a:ext cx="2274542" cy="1641759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443174" y="1247933"/>
              <a:ext cx="1933152" cy="35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애플리케이션 모델링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69750" y="1247933"/>
              <a:ext cx="888338" cy="35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IO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30"/>
            <a:stretch/>
          </p:blipFill>
          <p:spPr>
            <a:xfrm>
              <a:off x="2734782" y="1741684"/>
              <a:ext cx="2257111" cy="168731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5686272" y="1247933"/>
              <a:ext cx="1133599" cy="35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DBIO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정의</a:t>
              </a:r>
            </a:p>
          </p:txBody>
        </p:sp>
        <p:pic>
          <p:nvPicPr>
            <p:cNvPr id="37" name="Picture 2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363" y="1724771"/>
              <a:ext cx="2185888" cy="1704229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sp>
          <p:nvSpPr>
            <p:cNvPr id="38" name="TextBox 37"/>
            <p:cNvSpPr txBox="1"/>
            <p:nvPr/>
          </p:nvSpPr>
          <p:spPr>
            <a:xfrm>
              <a:off x="7727314" y="1247933"/>
              <a:ext cx="1526019" cy="35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로직 작성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176" y="4388236"/>
              <a:ext cx="2296867" cy="1474711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sp>
          <p:nvSpPr>
            <p:cNvPr id="40" name="TextBox 39"/>
            <p:cNvSpPr txBox="1"/>
            <p:nvPr/>
          </p:nvSpPr>
          <p:spPr>
            <a:xfrm>
              <a:off x="2945813" y="3884180"/>
              <a:ext cx="1835048" cy="35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</a:t>
              </a:r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모듈 테스트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39674" y="3884180"/>
              <a:ext cx="1226800" cy="35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로컬 디버깅</a:t>
              </a:r>
            </a:p>
          </p:txBody>
        </p:sp>
        <p:pic>
          <p:nvPicPr>
            <p:cNvPr id="42" name="그림 41" descr="D:\20140718_신한은행\Documents\images\application_builder\localtest12.pn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6465" y="4388236"/>
              <a:ext cx="2117786" cy="148903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sp>
          <p:nvSpPr>
            <p:cNvPr id="43" name="TextBox 42"/>
            <p:cNvSpPr txBox="1"/>
            <p:nvPr/>
          </p:nvSpPr>
          <p:spPr>
            <a:xfrm>
              <a:off x="7788631" y="3884180"/>
              <a:ext cx="1403388" cy="35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 인스펙션</a:t>
              </a: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0632" y="4368285"/>
              <a:ext cx="2158748" cy="150898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70" t="15603" r="35761" b="19579"/>
            <a:stretch/>
          </p:blipFill>
          <p:spPr>
            <a:xfrm>
              <a:off x="272480" y="4382597"/>
              <a:ext cx="2284279" cy="1494675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06"/>
            <a:stretch/>
          </p:blipFill>
          <p:spPr>
            <a:xfrm>
              <a:off x="7420632" y="1724771"/>
              <a:ext cx="2158748" cy="1726582"/>
            </a:xfrm>
            <a:prstGeom prst="rect">
              <a:avLst/>
            </a:prstGeom>
            <a:ln>
              <a:solidFill>
                <a:srgbClr val="182568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06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265B25-F216-4B12-BC83-1D92E6937169}"/>
              </a:ext>
            </a:extLst>
          </p:cNvPr>
          <p:cNvSpPr/>
          <p:nvPr/>
        </p:nvSpPr>
        <p:spPr>
          <a:xfrm>
            <a:off x="1097280" y="1341956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IO </a:t>
            </a:r>
            <a:r>
              <a:rPr lang="ko-KR" altLang="en-US" dirty="0"/>
              <a:t>정의 편의성을 </a:t>
            </a:r>
            <a:r>
              <a:rPr lang="ko-KR" altLang="en-US"/>
              <a:t>제공하는 </a:t>
            </a:r>
            <a:r>
              <a:rPr lang="en-US" altLang="ko-KR" dirty="0"/>
              <a:t>IO Editor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GUI </a:t>
            </a:r>
            <a:r>
              <a:rPr lang="ko-KR" altLang="en-US" dirty="0"/>
              <a:t>기반으로 </a:t>
            </a:r>
            <a:r>
              <a:rPr lang="en-US" altLang="ko-KR" dirty="0"/>
              <a:t>IO </a:t>
            </a:r>
            <a:r>
              <a:rPr lang="ko-KR" altLang="en-US" dirty="0"/>
              <a:t>정보를 정의하고 소스 생성하는 방식으로 개발 편의성을 제공합니다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0"/>
          <a:stretch/>
        </p:blipFill>
        <p:spPr>
          <a:xfrm>
            <a:off x="1708426" y="1575242"/>
            <a:ext cx="3608636" cy="2171285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pic>
        <p:nvPicPr>
          <p:cNvPr id="5" name="그림 4" descr="D:\20140718_신한은행\Documents\images\OMM_Builder\code04.pn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50392" y="2667478"/>
            <a:ext cx="2626409" cy="1844513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sp>
        <p:nvSpPr>
          <p:cNvPr id="6" name="위로 굽은 화살표 5"/>
          <p:cNvSpPr/>
          <p:nvPr/>
        </p:nvSpPr>
        <p:spPr bwMode="gray">
          <a:xfrm rot="10800000" flipH="1">
            <a:off x="5317063" y="1803308"/>
            <a:ext cx="597824" cy="850982"/>
          </a:xfrm>
          <a:prstGeom prst="bentUpArrow">
            <a:avLst/>
          </a:prstGeom>
          <a:gradFill flip="none" rotWithShape="1">
            <a:gsLst>
              <a:gs pos="9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969" b="1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Oval 42"/>
          <p:cNvSpPr/>
          <p:nvPr/>
        </p:nvSpPr>
        <p:spPr>
          <a:xfrm>
            <a:off x="6031076" y="1544812"/>
            <a:ext cx="1293808" cy="1293808"/>
          </a:xfrm>
          <a:prstGeom prst="ellipse">
            <a:avLst/>
          </a:prstGeom>
          <a:solidFill>
            <a:srgbClr val="1299C5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63" rIns="20163" rtlCol="0" anchor="ctr"/>
          <a:lstStyle/>
          <a:p>
            <a:pPr algn="ctr"/>
            <a:r>
              <a:rPr lang="en-US" altLang="ko-KR" sz="900" b="1" dirty="0" err="1">
                <a:solidFill>
                  <a:schemeClr val="bg1"/>
                </a:solidFill>
                <a:latin typeface="+mn-ea"/>
                <a:cs typeface="나눔스퀘어OTF"/>
              </a:rPr>
              <a:t>Input/Output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  <a:cs typeface="나눔스퀘어OTF"/>
              </a:rPr>
              <a:t>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cs typeface="나눔스퀘어OTF"/>
              </a:rPr>
              <a:t>객체 클래스</a:t>
            </a:r>
          </a:p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  <a:cs typeface="나눔스퀘어OTF"/>
              </a:rPr>
              <a:t>소스 자동 생성</a:t>
            </a:r>
          </a:p>
        </p:txBody>
      </p:sp>
    </p:spTree>
    <p:extLst>
      <p:ext uri="{BB962C8B-B14F-4D97-AF65-F5344CB8AC3E}">
        <p14:creationId xmlns:p14="http://schemas.microsoft.com/office/powerpoint/2010/main" val="131645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5077742-DC37-4FB5-96E7-0149B117C10C}"/>
              </a:ext>
            </a:extLst>
          </p:cNvPr>
          <p:cNvSpPr/>
          <p:nvPr/>
        </p:nvSpPr>
        <p:spPr>
          <a:xfrm>
            <a:off x="1097280" y="1370092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IO </a:t>
            </a:r>
            <a:r>
              <a:rPr lang="ko-KR" altLang="en-US" dirty="0"/>
              <a:t>정의 편의성을 </a:t>
            </a:r>
            <a:r>
              <a:rPr lang="ko-KR" altLang="en-US"/>
              <a:t>제공하는 </a:t>
            </a:r>
            <a:r>
              <a:rPr lang="en-US" altLang="ko-KR" dirty="0"/>
              <a:t>IO Editor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GUI </a:t>
            </a:r>
            <a:r>
              <a:rPr lang="ko-KR" altLang="en-US" dirty="0"/>
              <a:t>기반 </a:t>
            </a:r>
            <a:r>
              <a:rPr lang="en-US" altLang="ko-KR" dirty="0"/>
              <a:t>IO </a:t>
            </a:r>
            <a:r>
              <a:rPr lang="ko-KR" altLang="en-US" dirty="0"/>
              <a:t>개발 환경을 통해 전문 구조 파악</a:t>
            </a:r>
            <a:r>
              <a:rPr lang="en-US" altLang="ko-KR" dirty="0"/>
              <a:t>, DB </a:t>
            </a:r>
            <a:r>
              <a:rPr lang="ko-KR" altLang="en-US" dirty="0"/>
              <a:t>스키마로 부터 </a:t>
            </a:r>
            <a:r>
              <a:rPr lang="en-US" altLang="ko-KR" dirty="0"/>
              <a:t>IO </a:t>
            </a:r>
            <a:r>
              <a:rPr lang="ko-KR" altLang="en-US" dirty="0"/>
              <a:t>자동 정의</a:t>
            </a:r>
            <a:r>
              <a:rPr lang="en-US" altLang="ko-KR" dirty="0"/>
              <a:t>, </a:t>
            </a:r>
            <a:r>
              <a:rPr lang="ko-KR" altLang="en-US" dirty="0"/>
              <a:t>엑셀 </a:t>
            </a:r>
            <a:r>
              <a:rPr lang="en-US" altLang="ko-KR" dirty="0"/>
              <a:t>Import, </a:t>
            </a:r>
            <a:r>
              <a:rPr lang="ko-KR" altLang="en-US" dirty="0"/>
              <a:t>재사용을 위한 </a:t>
            </a:r>
            <a:r>
              <a:rPr lang="en-US" altLang="ko-KR" dirty="0"/>
              <a:t>IO </a:t>
            </a:r>
            <a:r>
              <a:rPr lang="ko-KR" altLang="en-US" dirty="0"/>
              <a:t>정보 통합 조회</a:t>
            </a:r>
            <a:r>
              <a:rPr lang="en-US" altLang="ko-KR" dirty="0"/>
              <a:t>, </a:t>
            </a:r>
            <a:r>
              <a:rPr lang="ko-KR" altLang="en-US" dirty="0"/>
              <a:t>메타시스템 연동 등의 다양한 부가 기능으로 개발생산성이 향상됩니다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8351" r="36325" b="3730"/>
          <a:stretch/>
        </p:blipFill>
        <p:spPr>
          <a:xfrm>
            <a:off x="1701406" y="1537800"/>
            <a:ext cx="1778372" cy="1815650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pic>
        <p:nvPicPr>
          <p:cNvPr id="6" name="그림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31" y="2042786"/>
            <a:ext cx="2215480" cy="1650749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pic>
        <p:nvPicPr>
          <p:cNvPr id="7" name="그림 6" descr="D:\20140718_신한은행\Documents\images\OMM_Builder\excel05.png"/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783109" y="2498203"/>
            <a:ext cx="2389243" cy="1557464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D:\20140718_신한은행\Documents\images\OMM_Builder\omm_finder01.png"/>
          <p:cNvPicPr/>
          <p:nvPr/>
        </p:nvPicPr>
        <p:blipFill>
          <a:blip r:embed="rId5" cstate="print"/>
          <a:stretch>
            <a:fillRect/>
          </a:stretch>
        </p:blipFill>
        <p:spPr bwMode="auto">
          <a:xfrm>
            <a:off x="3272890" y="3229036"/>
            <a:ext cx="2861615" cy="833201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pic>
        <p:nvPicPr>
          <p:cNvPr id="9" name="그림 8" descr="D:\20140718_신한은행\Documents\images\application_builder\omm_meta_finder01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50" y="3645637"/>
            <a:ext cx="3252358" cy="887216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grpSp>
        <p:nvGrpSpPr>
          <p:cNvPr id="4" name="그룹 3"/>
          <p:cNvGrpSpPr/>
          <p:nvPr/>
        </p:nvGrpSpPr>
        <p:grpSpPr>
          <a:xfrm>
            <a:off x="3516544" y="1532075"/>
            <a:ext cx="3899511" cy="2071739"/>
            <a:chOff x="3216972" y="2027362"/>
            <a:chExt cx="5199349" cy="2762318"/>
          </a:xfrm>
          <a:gradFill>
            <a:gsLst>
              <a:gs pos="0">
                <a:srgbClr val="1299C5"/>
              </a:gs>
              <a:gs pos="100000">
                <a:srgbClr val="00B689"/>
              </a:gs>
            </a:gsLst>
            <a:lin ang="5400000" scaled="1"/>
          </a:gradFill>
          <a:effectLst>
            <a:outerShdw blurRad="50800" dist="38100" algn="l" rotWithShape="0">
              <a:prstClr val="black">
                <a:alpha val="22000"/>
              </a:prstClr>
            </a:outerShdw>
          </a:effectLst>
        </p:grpSpPr>
        <p:sp>
          <p:nvSpPr>
            <p:cNvPr id="10" name="TextBox 9"/>
            <p:cNvSpPr txBox="1"/>
            <p:nvPr/>
          </p:nvSpPr>
          <p:spPr>
            <a:xfrm>
              <a:off x="3216972" y="2027362"/>
              <a:ext cx="2382781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Ins="67500" rtlCol="0" anchor="ctr" anchorCtr="0">
              <a:spAutoFit/>
            </a:bodyPr>
            <a:lstStyle/>
            <a:p>
              <a:pPr algn="ctr"/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정의된 </a:t>
              </a:r>
              <a:r>
                <a:rPr lang="en-US" altLang="ko-KR" sz="825" b="1" dirty="0">
                  <a:solidFill>
                    <a:schemeClr val="bg1"/>
                  </a:solidFill>
                  <a:latin typeface="+mn-ea"/>
                </a:rPr>
                <a:t>IO</a:t>
              </a:r>
              <a:r>
                <a:rPr lang="en-US" altLang="ko-KR" sz="825" b="1" spc="-113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정보로 부터 전문 내용 확인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51316" y="2692013"/>
              <a:ext cx="2384189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Ins="67500" rtlCol="0" anchor="ctr" anchorCtr="0">
              <a:spAutoFit/>
            </a:bodyPr>
            <a:lstStyle/>
            <a:p>
              <a:r>
                <a:rPr lang="en-US" altLang="ko-KR" sz="825" b="1" dirty="0">
                  <a:solidFill>
                    <a:schemeClr val="bg1"/>
                  </a:solidFill>
                  <a:latin typeface="+mn-ea"/>
                </a:rPr>
                <a:t>DB</a:t>
              </a:r>
              <a:r>
                <a:rPr lang="en-US" altLang="ko-KR" sz="825" b="1" spc="-113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스키마로 부터 필드정보 자동 생성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84679" y="3303103"/>
              <a:ext cx="2378405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Ins="67500" rtlCol="0" anchor="ctr" anchorCtr="0">
              <a:spAutoFit/>
            </a:bodyPr>
            <a:lstStyle/>
            <a:p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엑셀 </a:t>
              </a:r>
              <a:r>
                <a:rPr lang="en-US" altLang="ko-KR" sz="825" b="1" dirty="0">
                  <a:solidFill>
                    <a:schemeClr val="bg1"/>
                  </a:solidFill>
                  <a:latin typeface="+mn-ea"/>
                </a:rPr>
                <a:t>IO</a:t>
              </a:r>
              <a:r>
                <a:rPr lang="en-US" altLang="ko-KR" sz="825" b="1" spc="-113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설계서 </a:t>
              </a:r>
              <a:r>
                <a:rPr lang="en-US" altLang="ko-KR" sz="825" b="1" dirty="0">
                  <a:solidFill>
                    <a:schemeClr val="bg1"/>
                  </a:solidFill>
                  <a:latin typeface="+mn-ea"/>
                </a:rPr>
                <a:t>Import/Export</a:t>
              </a:r>
              <a:endParaRPr lang="ko-KR" altLang="en-US" sz="825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4679" y="3815559"/>
              <a:ext cx="238801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Ins="67500" rtlCol="0" anchor="ctr" anchorCtr="0">
              <a:spAutoFit/>
            </a:bodyPr>
            <a:lstStyle/>
            <a:p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재사용을 위한 </a:t>
              </a:r>
              <a:endParaRPr lang="en-US" altLang="ko-KR" sz="825" b="1" spc="-113" dirty="0">
                <a:solidFill>
                  <a:schemeClr val="bg1"/>
                </a:solidFill>
                <a:latin typeface="+mn-ea"/>
              </a:endParaRPr>
            </a:p>
            <a:p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레파지토리에 있는 기정의 </a:t>
              </a:r>
              <a:r>
                <a:rPr lang="en-US" altLang="ko-KR" sz="825" b="1" dirty="0">
                  <a:solidFill>
                    <a:schemeClr val="bg1"/>
                  </a:solidFill>
                  <a:latin typeface="+mn-ea"/>
                </a:rPr>
                <a:t>IO</a:t>
              </a:r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정보 조회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82568" y="4497292"/>
              <a:ext cx="1533753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Ins="67500" rtlCol="0" anchor="ctr" anchorCtr="0">
              <a:spAutoFit/>
            </a:bodyPr>
            <a:lstStyle/>
            <a:p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메타 표준용어 조회</a:t>
              </a:r>
              <a:r>
                <a:rPr lang="en-US" altLang="ko-KR" sz="825" b="1" spc="-113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sz="825" b="1" spc="-113" dirty="0">
                  <a:solidFill>
                    <a:schemeClr val="bg1"/>
                  </a:solidFill>
                  <a:latin typeface="+mn-ea"/>
                </a:rPr>
                <a:t>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295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7F1494-E752-4E3F-96DD-7EE549E5D5A4}"/>
              </a:ext>
            </a:extLst>
          </p:cNvPr>
          <p:cNvSpPr/>
          <p:nvPr/>
        </p:nvSpPr>
        <p:spPr>
          <a:xfrm>
            <a:off x="1097280" y="1341956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DBIO </a:t>
            </a:r>
            <a:r>
              <a:rPr lang="ko-KR" altLang="en-US"/>
              <a:t>및 </a:t>
            </a:r>
            <a:r>
              <a:rPr lang="en-US" altLang="ko-KR" dirty="0"/>
              <a:t>SQLIO </a:t>
            </a:r>
            <a:r>
              <a:rPr lang="ko-KR" altLang="en-US" dirty="0"/>
              <a:t>정의 편의성을 </a:t>
            </a:r>
            <a:r>
              <a:rPr lang="ko-KR" altLang="en-US"/>
              <a:t>제공하는 </a:t>
            </a:r>
            <a:r>
              <a:rPr lang="en-US" altLang="ko-KR" dirty="0"/>
              <a:t>DBIO Editor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GUI </a:t>
            </a:r>
            <a:r>
              <a:rPr lang="ko-KR" altLang="en-US" dirty="0"/>
              <a:t>기반의 </a:t>
            </a:r>
            <a:r>
              <a:rPr lang="en-US" altLang="ko-KR" dirty="0"/>
              <a:t>DBIO </a:t>
            </a:r>
            <a:r>
              <a:rPr lang="ko-KR" altLang="en-US" dirty="0"/>
              <a:t>정의 환경을 제공합니다 </a:t>
            </a:r>
            <a:r>
              <a:rPr lang="en-US" altLang="ko-KR" dirty="0"/>
              <a:t>(Run-time </a:t>
            </a:r>
            <a:r>
              <a:rPr lang="ko-KR" altLang="en-US" dirty="0"/>
              <a:t>시 </a:t>
            </a:r>
            <a:r>
              <a:rPr lang="en-US" altLang="ko-KR" dirty="0" err="1"/>
              <a:t>Mybatis</a:t>
            </a:r>
            <a:r>
              <a:rPr lang="en-US" altLang="ko-KR" dirty="0"/>
              <a:t> </a:t>
            </a:r>
            <a:r>
              <a:rPr lang="ko-KR" altLang="en-US" dirty="0"/>
              <a:t>엔진에 의해 실행</a:t>
            </a:r>
            <a:r>
              <a:rPr lang="en-US" altLang="ko-KR" dirty="0"/>
              <a:t>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541418" y="1529512"/>
            <a:ext cx="5951206" cy="2997570"/>
            <a:chOff x="416496" y="1793121"/>
            <a:chExt cx="9101438" cy="4622650"/>
          </a:xfrm>
        </p:grpSpPr>
        <p:pic>
          <p:nvPicPr>
            <p:cNvPr id="5" name="그림 4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793121"/>
              <a:ext cx="5285014" cy="3653607"/>
            </a:xfrm>
            <a:prstGeom prst="rect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  <a:effectLst/>
          </p:spPr>
        </p:pic>
        <p:pic>
          <p:nvPicPr>
            <p:cNvPr id="6" name="Picture 2"/>
            <p:cNvPicPr preferRelativeResize="0"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7334" y="2955576"/>
              <a:ext cx="5400600" cy="3460195"/>
            </a:xfrm>
            <a:prstGeom prst="rect">
              <a:avLst/>
            </a:prstGeom>
            <a:solidFill>
              <a:srgbClr val="FFFFFF"/>
            </a:solidFill>
            <a:ln w="3175" algn="ctr">
              <a:noFill/>
              <a:round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 bwMode="gray">
            <a:xfrm>
              <a:off x="436373" y="2962066"/>
              <a:ext cx="2622629" cy="1055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endParaRPr lang="ko-KR" altLang="en-US" sz="969" b="1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53038" y="2697769"/>
              <a:ext cx="1512168" cy="792088"/>
            </a:xfrm>
            <a:prstGeom prst="rect">
              <a:avLst/>
            </a:prstGeom>
            <a:ln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ko-KR" sz="831" b="1" dirty="0">
                  <a:solidFill>
                    <a:srgbClr val="FF0000"/>
                  </a:solidFill>
                  <a:latin typeface="+mn-ea"/>
                </a:rPr>
                <a:t>SQL </a:t>
              </a:r>
              <a:r>
                <a:rPr lang="ko-KR" altLang="en-US" sz="831" b="1" dirty="0">
                  <a:solidFill>
                    <a:srgbClr val="FF0000"/>
                  </a:solidFill>
                  <a:latin typeface="+mn-ea"/>
                </a:rPr>
                <a:t>쿼리 목록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102441" y="1536719"/>
            <a:ext cx="1787087" cy="219291"/>
          </a:xfrm>
          <a:prstGeom prst="rect">
            <a:avLst/>
          </a:prstGeom>
          <a:solidFill>
            <a:srgbClr val="1299C5"/>
          </a:solidFill>
          <a:ln>
            <a:noFill/>
          </a:ln>
          <a:effectLst>
            <a:outerShdw blurRad="50800" dist="38100" algn="l" rotWithShape="0">
              <a:prstClr val="black">
                <a:alpha val="22000"/>
              </a:prstClr>
            </a:outerShdw>
          </a:effectLst>
        </p:spPr>
        <p:txBody>
          <a:bodyPr wrap="square" rIns="67500" rtlCol="0" anchor="ctr" anchorCtr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bg1"/>
                </a:solidFill>
                <a:latin typeface="+mn-ea"/>
              </a:rPr>
              <a:t>GUI</a:t>
            </a:r>
            <a:r>
              <a:rPr lang="en-US" altLang="ko-KR" sz="825" b="1" spc="-113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25" b="1" spc="-113" dirty="0">
                <a:solidFill>
                  <a:schemeClr val="bg1"/>
                </a:solidFill>
                <a:latin typeface="+mn-ea"/>
              </a:rPr>
              <a:t>기반의 </a:t>
            </a:r>
            <a:r>
              <a:rPr lang="en-US" altLang="ko-KR" sz="825" b="1" dirty="0">
                <a:solidFill>
                  <a:schemeClr val="bg1"/>
                </a:solidFill>
                <a:latin typeface="+mn-ea"/>
              </a:rPr>
              <a:t>DBIO</a:t>
            </a:r>
            <a:r>
              <a:rPr lang="en-US" altLang="ko-KR" sz="825" b="1" spc="-113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25" b="1" spc="-113" dirty="0">
                <a:solidFill>
                  <a:schemeClr val="bg1"/>
                </a:solidFill>
                <a:latin typeface="+mn-ea"/>
              </a:rPr>
              <a:t>정의</a:t>
            </a:r>
          </a:p>
        </p:txBody>
      </p:sp>
    </p:spTree>
    <p:extLst>
      <p:ext uri="{BB962C8B-B14F-4D97-AF65-F5344CB8AC3E}">
        <p14:creationId xmlns:p14="http://schemas.microsoft.com/office/powerpoint/2010/main" val="253251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363277-4A73-4339-A83F-844D469FA883}"/>
              </a:ext>
            </a:extLst>
          </p:cNvPr>
          <p:cNvSpPr/>
          <p:nvPr/>
        </p:nvSpPr>
        <p:spPr>
          <a:xfrm>
            <a:off x="1097280" y="1348990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DBIO </a:t>
            </a:r>
            <a:r>
              <a:rPr lang="ko-KR" altLang="en-US" dirty="0"/>
              <a:t>및 </a:t>
            </a:r>
            <a:r>
              <a:rPr lang="en-US" altLang="ko-KR" dirty="0"/>
              <a:t>SQLIO </a:t>
            </a:r>
            <a:r>
              <a:rPr lang="ko-KR" altLang="en-US" dirty="0"/>
              <a:t>정의 편의성을 제공하는 </a:t>
            </a:r>
            <a:r>
              <a:rPr lang="en-US" altLang="ko-KR" dirty="0"/>
              <a:t>DBIO Editor 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의 </a:t>
            </a:r>
            <a:r>
              <a:rPr lang="en-US" altLang="ko-KR" dirty="0"/>
              <a:t>DBIO </a:t>
            </a:r>
            <a:r>
              <a:rPr lang="ko-KR" altLang="en-US" dirty="0"/>
              <a:t>정의 도구는 다양한 기능 제공을 통해 강력한 개발 생산성 및 유지 보수 편의성을 제공합니다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927788"/>
              </p:ext>
            </p:extLst>
          </p:nvPr>
        </p:nvGraphicFramePr>
        <p:xfrm>
          <a:off x="1661975" y="1462607"/>
          <a:ext cx="3489619" cy="3004970"/>
        </p:xfrm>
        <a:graphic>
          <a:graphicData uri="http://schemas.openxmlformats.org/drawingml/2006/table">
            <a:tbl>
              <a:tblPr/>
              <a:tblGrid>
                <a:gridCol w="9699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9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69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750" b="1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항목</a:t>
                      </a:r>
                      <a:endParaRPr lang="ko-KR" sz="75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29478" marR="29478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750" b="1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Times New Roman"/>
                        </a:rPr>
                        <a:t>주요 기능</a:t>
                      </a:r>
                      <a:endParaRPr lang="ko-KR" sz="750" b="1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Times New Roman"/>
                      </a:endParaRPr>
                    </a:p>
                  </a:txBody>
                  <a:tcPr marL="29478" marR="29478" marT="0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38">
                <a:tc>
                  <a:txBody>
                    <a:bodyPr/>
                    <a:lstStyle/>
                    <a:p>
                      <a:pPr marL="1618" marR="0" lvl="1" indent="0" algn="ctr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1" lang="en-US" sz="750" b="1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DBIO Tester</a:t>
                      </a: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</a:pP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Run-Time</a:t>
                      </a:r>
                      <a:r>
                        <a:rPr kumimoji="1" lang="en-US" altLang="ko-KR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환경과 동일한 </a:t>
                      </a: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DBIO</a:t>
                      </a:r>
                      <a:r>
                        <a:rPr kumimoji="1" lang="en-US" altLang="ko-KR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테스트 지원</a:t>
                      </a:r>
                      <a:endParaRPr kumimoji="1" lang="en-US" altLang="ko-KR" sz="750" b="0" kern="1200" spc="-1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482">
                <a:tc>
                  <a:txBody>
                    <a:bodyPr/>
                    <a:lstStyle/>
                    <a:p>
                      <a:pPr marL="1618" marR="0" lvl="1" indent="0" algn="ctr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50" b="1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Query </a:t>
                      </a:r>
                      <a:r>
                        <a:rPr kumimoji="1" lang="ko-KR" altLang="en-US" sz="750" b="1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자동생성</a:t>
                      </a:r>
                      <a:endParaRPr kumimoji="1" lang="en-US" sz="750" b="1" kern="12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</a:pPr>
                      <a:r>
                        <a:rPr kumimoji="1" lang="en-US" altLang="ko-KR" sz="750" b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Table, PK</a:t>
                      </a: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이용한 </a:t>
                      </a:r>
                      <a:r>
                        <a:rPr kumimoji="1" lang="en-US" altLang="ko-KR" sz="750" b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CRUD DBIO</a:t>
                      </a: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 자동 생성 제공 </a:t>
                      </a:r>
                      <a:r>
                        <a:rPr kumimoji="1" lang="en-US" altLang="ko-KR" sz="750" b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(Default</a:t>
                      </a: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SQL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자동생성</a:t>
                      </a:r>
                      <a:r>
                        <a:rPr kumimoji="1" lang="en-US" altLang="ko-KR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</a:pP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Query Builder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이용한 </a:t>
                      </a: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GUI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형태의 </a:t>
                      </a:r>
                      <a:r>
                        <a:rPr kumimoji="1" lang="en-US" altLang="ko-KR" sz="750" b="0" strike="noStrike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SQL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 작성 기능 제공</a:t>
                      </a:r>
                      <a:endParaRPr kumimoji="1" lang="en-US" altLang="ko-KR" sz="750" b="0" kern="1200" spc="-15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124">
                <a:tc>
                  <a:txBody>
                    <a:bodyPr/>
                    <a:lstStyle/>
                    <a:p>
                      <a:pPr marL="1618" marR="0" lvl="1" indent="0" algn="ctr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1" lang="en-US" sz="750" b="1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Paging</a:t>
                      </a:r>
                      <a:r>
                        <a:rPr kumimoji="1" lang="en-US" sz="75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Query</a:t>
                      </a:r>
                      <a:endParaRPr kumimoji="1" lang="en-US" sz="750" b="1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</a:pP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연속거래 패턴을 자동 생성함</a:t>
                      </a:r>
                    </a:p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</a:pP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Rownum</a:t>
                      </a:r>
                      <a:r>
                        <a:rPr kumimoji="1" lang="en-US" altLang="ko-KR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을 이용하여 최소의 </a:t>
                      </a: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Data</a:t>
                      </a:r>
                      <a:r>
                        <a:rPr kumimoji="1" lang="en-US" altLang="ko-KR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접근하는 형태로 자동 생성되므로</a:t>
                      </a:r>
                      <a:r>
                        <a:rPr kumimoji="1" lang="en-US" altLang="ko-KR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초급 개발자도 표준화된 고성능의 </a:t>
                      </a: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Paging query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작성 가능함</a:t>
                      </a:r>
                      <a:r>
                        <a:rPr kumimoji="1" lang="en-US" altLang="ko-KR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497">
                <a:tc>
                  <a:txBody>
                    <a:bodyPr/>
                    <a:lstStyle/>
                    <a:p>
                      <a:pPr marL="1618" marR="0" lvl="1" indent="0" algn="ctr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1" lang="en-US" sz="750" b="1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History SQL</a:t>
                      </a: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중요 원장 테이블의 데이터 변경 내역 </a:t>
                      </a:r>
                      <a:r>
                        <a:rPr kumimoji="1" lang="en-US" altLang="ko-KR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변경 전</a:t>
                      </a:r>
                      <a:r>
                        <a:rPr kumimoji="1" lang="en-US" altLang="ko-KR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후 데이터</a:t>
                      </a:r>
                      <a:r>
                        <a:rPr kumimoji="1" lang="en-US" altLang="ko-KR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을 프레임워크</a:t>
                      </a:r>
                      <a:r>
                        <a:rPr kumimoji="1" lang="en-US" altLang="ko-KR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에서 자동으로 기록 기능 제공</a:t>
                      </a:r>
                      <a:endParaRPr kumimoji="1" lang="en-US" altLang="ko-KR" sz="750" b="0" kern="12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512">
                <a:tc>
                  <a:txBody>
                    <a:bodyPr/>
                    <a:lstStyle/>
                    <a:p>
                      <a:pPr marL="1618" marR="0" lvl="1" indent="0" algn="ctr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1" lang="en-US" sz="750" b="1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Dependency</a:t>
                      </a:r>
                      <a:r>
                        <a:rPr kumimoji="1" lang="en-US" sz="75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50" b="1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</a:t>
                      </a:r>
                      <a:endParaRPr kumimoji="1" lang="en-US" sz="750" b="1" kern="12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해당 </a:t>
                      </a:r>
                      <a:r>
                        <a:rPr kumimoji="1" lang="en-US" altLang="ko-KR" sz="750" b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DBIO</a:t>
                      </a: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호출하는 프로그램 목록 조회 가능</a:t>
                      </a:r>
                      <a:endParaRPr kumimoji="1" lang="en-US" altLang="ko-KR" sz="750" b="0" kern="12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ko-KR" sz="750" b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Table</a:t>
                      </a: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Column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단위로 사용하는 </a:t>
                      </a: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DBIO</a:t>
                      </a:r>
                      <a:r>
                        <a:rPr kumimoji="1" lang="en-US" altLang="ko-KR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목록 조회 가능</a:t>
                      </a:r>
                      <a:endParaRPr kumimoji="1" lang="en-US" altLang="ko-KR" sz="750" b="0" kern="12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38">
                <a:tc>
                  <a:txBody>
                    <a:bodyPr/>
                    <a:lstStyle/>
                    <a:p>
                      <a:pPr marL="1618" marR="0" lvl="1" indent="0" algn="ctr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1" lang="en-US" sz="750" b="1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Dynamic SQL</a:t>
                      </a: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  <a:defRPr/>
                      </a:pPr>
                      <a:r>
                        <a:rPr kumimoji="1" lang="en-US" altLang="ko-KR" sz="750" b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Bind Variable</a:t>
                      </a: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형식의 </a:t>
                      </a:r>
                      <a:r>
                        <a:rPr kumimoji="1" lang="en-US" altLang="ko-KR" sz="750" b="0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Dynamic SQL </a:t>
                      </a:r>
                      <a:r>
                        <a:rPr kumimoji="1" lang="ko-KR" altLang="en-US" sz="750" b="0" kern="1200" spc="-1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지원</a:t>
                      </a:r>
                      <a:endParaRPr kumimoji="1" lang="en-US" altLang="ko-KR" sz="750" b="0" kern="12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6679">
                <a:tc>
                  <a:txBody>
                    <a:bodyPr/>
                    <a:lstStyle/>
                    <a:p>
                      <a:pPr marL="1618" marR="0" lvl="1" indent="0" algn="ctr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None/>
                        <a:tabLst/>
                        <a:defRPr/>
                      </a:pPr>
                      <a:r>
                        <a:rPr kumimoji="1" lang="en-US" sz="750" b="1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DBIO </a:t>
                      </a:r>
                      <a:r>
                        <a:rPr kumimoji="1" lang="ko-KR" altLang="en-US" sz="750" b="1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관리</a:t>
                      </a:r>
                      <a:endParaRPr kumimoji="1" lang="en-US" sz="750" b="1" kern="12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934" marR="0" lvl="1" indent="-92316" algn="l" defTabSz="913429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120000"/>
                        <a:buFontTx/>
                        <a:buChar char="•"/>
                        <a:tabLst/>
                        <a:defRPr/>
                      </a:pP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 작성된 </a:t>
                      </a:r>
                      <a:r>
                        <a:rPr kumimoji="1" lang="en-US" altLang="ko-KR" sz="750" b="0" kern="120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DBIO</a:t>
                      </a:r>
                      <a:r>
                        <a:rPr kumimoji="1" lang="en-US" altLang="ko-KR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조회</a:t>
                      </a:r>
                      <a:r>
                        <a:rPr kumimoji="1" lang="en-US" altLang="ko-KR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50" b="0" kern="1200" spc="-1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의존성분석 화면 제공</a:t>
                      </a:r>
                      <a:endParaRPr kumimoji="1" lang="en-US" altLang="ko-KR" sz="750" b="0" kern="1200" spc="-1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3306" marR="63306" marT="24936" marB="31669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23899" r="13746" b="48855"/>
          <a:stretch/>
        </p:blipFill>
        <p:spPr>
          <a:xfrm>
            <a:off x="5240650" y="1656248"/>
            <a:ext cx="2261587" cy="566096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9" t="70016" r="18238" b="13213"/>
          <a:stretch/>
        </p:blipFill>
        <p:spPr>
          <a:xfrm>
            <a:off x="5240650" y="2294970"/>
            <a:ext cx="2261588" cy="342339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pic>
        <p:nvPicPr>
          <p:cNvPr id="7" name="그림 6" descr="D:\20140718_신한은행\Documents\images\DBIO_builder\search02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5246455" y="2791551"/>
            <a:ext cx="2249975" cy="266758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pic>
        <p:nvPicPr>
          <p:cNvPr id="11" name="그림 10"/>
          <p:cNvPicPr/>
          <p:nvPr/>
        </p:nvPicPr>
        <p:blipFill rotWithShape="1">
          <a:blip r:embed="rId5" cstate="print"/>
          <a:srcRect b="46336"/>
          <a:stretch/>
        </p:blipFill>
        <p:spPr>
          <a:xfrm>
            <a:off x="5240650" y="3843051"/>
            <a:ext cx="1789673" cy="686745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pic>
        <p:nvPicPr>
          <p:cNvPr id="14" name="그림 13" descr="D:\20140718_신한은행\Documents\images\DBIO_builder\search03.pn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30"/>
          <a:stretch/>
        </p:blipFill>
        <p:spPr bwMode="auto">
          <a:xfrm>
            <a:off x="5240649" y="3185896"/>
            <a:ext cx="1800420" cy="469550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grpSp>
        <p:nvGrpSpPr>
          <p:cNvPr id="24" name="그룹 23"/>
          <p:cNvGrpSpPr/>
          <p:nvPr/>
        </p:nvGrpSpPr>
        <p:grpSpPr>
          <a:xfrm>
            <a:off x="5240648" y="1462607"/>
            <a:ext cx="2261589" cy="2387222"/>
            <a:chOff x="5463531" y="2006415"/>
            <a:chExt cx="3015452" cy="3182962"/>
          </a:xfrm>
          <a:gradFill>
            <a:gsLst>
              <a:gs pos="0">
                <a:srgbClr val="1299C5"/>
              </a:gs>
              <a:gs pos="100000">
                <a:srgbClr val="00B689"/>
              </a:gs>
            </a:gsLst>
            <a:lin ang="5400000" scaled="1"/>
          </a:gradFill>
        </p:grpSpPr>
        <p:sp>
          <p:nvSpPr>
            <p:cNvPr id="18" name="직사각형 17"/>
            <p:cNvSpPr/>
            <p:nvPr/>
          </p:nvSpPr>
          <p:spPr>
            <a:xfrm>
              <a:off x="5463531" y="2006415"/>
              <a:ext cx="3015452" cy="25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b="1" dirty="0">
                  <a:solidFill>
                    <a:schemeClr val="bg1"/>
                  </a:solidFill>
                  <a:latin typeface="+mn-ea"/>
                </a:rPr>
                <a:t>SQL Test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63531" y="2965175"/>
              <a:ext cx="3015452" cy="25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b="1" dirty="0">
                  <a:solidFill>
                    <a:schemeClr val="bg1"/>
                  </a:solidFill>
                </a:rPr>
                <a:t>SQL </a:t>
              </a:r>
              <a:r>
                <a:rPr lang="ko-KR" altLang="en-US" sz="750" b="1" dirty="0">
                  <a:solidFill>
                    <a:schemeClr val="bg1"/>
                  </a:solidFill>
                </a:rPr>
                <a:t>실행 </a:t>
              </a:r>
              <a:r>
                <a:rPr lang="en-US" altLang="ko-KR" sz="750" b="1" dirty="0">
                  <a:solidFill>
                    <a:schemeClr val="bg1"/>
                  </a:solidFill>
                </a:rPr>
                <a:t>Plan </a:t>
              </a:r>
              <a:r>
                <a:rPr lang="ko-KR" altLang="en-US" sz="750" b="1" dirty="0">
                  <a:solidFill>
                    <a:schemeClr val="bg1"/>
                  </a:solidFill>
                </a:rPr>
                <a:t>확인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63531" y="3581442"/>
              <a:ext cx="3015452" cy="25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50" b="1" dirty="0">
                  <a:solidFill>
                    <a:schemeClr val="bg1"/>
                  </a:solidFill>
                </a:rPr>
                <a:t>Dependency </a:t>
              </a:r>
              <a:r>
                <a:rPr lang="ko-KR" altLang="en-US" sz="750" b="1" dirty="0">
                  <a:solidFill>
                    <a:schemeClr val="bg1"/>
                  </a:solidFill>
                </a:rPr>
                <a:t>확인 </a:t>
              </a:r>
              <a:r>
                <a:rPr lang="en-US" altLang="ko-KR" sz="750" b="1" dirty="0">
                  <a:solidFill>
                    <a:schemeClr val="bg1"/>
                  </a:solidFill>
                </a:rPr>
                <a:t>(Call Hierarchy)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63531" y="4118951"/>
              <a:ext cx="3015452" cy="25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b="1" dirty="0">
                  <a:solidFill>
                    <a:schemeClr val="bg1"/>
                  </a:solidFill>
                </a:rPr>
                <a:t>재사용을 위한 </a:t>
              </a:r>
              <a:r>
                <a:rPr lang="en-US" altLang="ko-KR" sz="750" b="1" dirty="0">
                  <a:solidFill>
                    <a:schemeClr val="bg1"/>
                  </a:solidFill>
                </a:rPr>
                <a:t>DBIO </a:t>
              </a:r>
              <a:r>
                <a:rPr lang="ko-KR" altLang="en-US" sz="750" b="1" dirty="0">
                  <a:solidFill>
                    <a:schemeClr val="bg1"/>
                  </a:solidFill>
                </a:rPr>
                <a:t>검색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63531" y="4937377"/>
              <a:ext cx="3015452" cy="2520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b="1" dirty="0">
                  <a:solidFill>
                    <a:schemeClr val="bg1"/>
                  </a:solidFill>
                  <a:latin typeface="+mn-ea"/>
                </a:rPr>
                <a:t>자동으로 </a:t>
              </a:r>
              <a:r>
                <a:rPr lang="en-US" altLang="ko-KR" sz="750" b="1" dirty="0">
                  <a:solidFill>
                    <a:schemeClr val="bg1"/>
                  </a:solidFill>
                  <a:latin typeface="+mn-ea"/>
                </a:rPr>
                <a:t>DBIO input/output </a:t>
              </a:r>
              <a:r>
                <a:rPr lang="ko-KR" altLang="en-US" sz="750" b="1" dirty="0">
                  <a:solidFill>
                    <a:schemeClr val="bg1"/>
                  </a:solidFill>
                  <a:latin typeface="+mn-ea"/>
                </a:rPr>
                <a:t>객체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36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60BB06-873E-43C5-81E6-D9F4D41291CF}"/>
              </a:ext>
            </a:extLst>
          </p:cNvPr>
          <p:cNvSpPr/>
          <p:nvPr/>
        </p:nvSpPr>
        <p:spPr>
          <a:xfrm>
            <a:off x="1319348" y="1410789"/>
            <a:ext cx="6648995" cy="32772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What is a Framework?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개요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애플리케이션 프레임워크는 프로젝트 구축의 필수 요소로 인식되고 있으며</a:t>
            </a:r>
            <a:r>
              <a:rPr lang="en-US" altLang="ko-KR" dirty="0"/>
              <a:t>, </a:t>
            </a:r>
            <a:r>
              <a:rPr lang="ko-KR" altLang="en-US" dirty="0"/>
              <a:t>애플리케이션 아키텍처의 핵심을 제공합니다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Framework</a:t>
            </a:r>
            <a:r>
              <a:rPr lang="ko-KR" altLang="en-US" dirty="0"/>
              <a:t>이란 주문형 소프트웨어에 특화될 수 있는 재사용 가능한 “</a:t>
            </a:r>
            <a:r>
              <a:rPr lang="en-US" altLang="ko-KR" dirty="0"/>
              <a:t>semi-complete” application</a:t>
            </a:r>
            <a:r>
              <a:rPr lang="ko-KR" altLang="en-US" dirty="0"/>
              <a:t>을 말합니다</a:t>
            </a:r>
            <a:r>
              <a:rPr lang="en-US" altLang="ko-KR" dirty="0"/>
              <a:t>. (Ralph Johnson) </a:t>
            </a:r>
          </a:p>
        </p:txBody>
      </p:sp>
      <p:sp>
        <p:nvSpPr>
          <p:cNvPr id="10" name="AutoShape 106"/>
          <p:cNvSpPr>
            <a:spLocks noChangeArrowheads="1"/>
          </p:cNvSpPr>
          <p:nvPr/>
        </p:nvSpPr>
        <p:spPr bwMode="auto">
          <a:xfrm>
            <a:off x="1725304" y="1963516"/>
            <a:ext cx="4111313" cy="1005827"/>
          </a:xfrm>
          <a:prstGeom prst="roundRect">
            <a:avLst>
              <a:gd name="adj" fmla="val 7213"/>
            </a:avLst>
          </a:prstGeom>
          <a:noFill/>
          <a:ln>
            <a:noFill/>
          </a:ln>
        </p:spPr>
        <p:txBody>
          <a:bodyPr lIns="29908" tIns="24923" rIns="29908" bIns="24923" anchor="ctr"/>
          <a:lstStyle/>
          <a:p>
            <a:pPr marL="128588" indent="-128588" algn="just" defTabSz="131888">
              <a:lnSpc>
                <a:spcPct val="120000"/>
              </a:lnSpc>
              <a:spcAft>
                <a:spcPct val="15000"/>
              </a:spcAft>
              <a:buClr>
                <a:srgbClr val="7F7F7F"/>
              </a:buClr>
              <a:buFont typeface="Arial" panose="020B0604020202020204" pitchFamily="34" charset="0"/>
              <a:buChar char="•"/>
              <a:tabLst>
                <a:tab pos="158266" algn="l"/>
              </a:tabLst>
              <a:defRPr/>
            </a:pPr>
            <a:r>
              <a:rPr lang="en-US" altLang="ko-KR" sz="825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Framework</a:t>
            </a:r>
            <a:r>
              <a:rPr lang="ko-KR" altLang="en-US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이라는 용어는 거의 모든 시스템과 소프트웨어 관련 분야에서 사용되고 있는 </a:t>
            </a:r>
            <a:r>
              <a:rPr lang="ko-KR" altLang="en-US" sz="825" b="1" u="sng" spc="-113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표준화된 </a:t>
            </a:r>
            <a:r>
              <a:rPr lang="en-US" altLang="ko-KR" sz="825" b="1" u="sng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  <a:r>
              <a:rPr lang="ko-KR" altLang="en-US" sz="825" b="1" u="sng" spc="-113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개발 및 실행</a:t>
            </a:r>
            <a:r>
              <a:rPr lang="en-US" altLang="ko-KR" sz="825" b="1" u="sng" spc="-113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25" b="1" u="sng" spc="-113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운영 환경</a:t>
            </a:r>
            <a:r>
              <a:rPr lang="ko-KR" altLang="en-US" sz="825" b="1" spc="-113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지칭</a:t>
            </a:r>
            <a:r>
              <a:rPr lang="en-US" altLang="ko-KR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28588" indent="-128588" algn="just" defTabSz="131888">
              <a:lnSpc>
                <a:spcPct val="120000"/>
              </a:lnSpc>
              <a:spcAft>
                <a:spcPct val="15000"/>
              </a:spcAft>
              <a:buClr>
                <a:srgbClr val="7F7F7F"/>
              </a:buClr>
              <a:buFont typeface="Arial" panose="020B0604020202020204" pitchFamily="34" charset="0"/>
              <a:buChar char="•"/>
              <a:tabLst>
                <a:tab pos="158266" algn="l"/>
              </a:tabLst>
              <a:defRPr/>
            </a:pPr>
            <a:r>
              <a:rPr lang="ko-KR" altLang="en-US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애플리케이션 프레임워크는 특정 애플리케이션 소프트웨어를 만들 때 사용하는 기반 구조로 반쯤 완성된 애플리케이션</a:t>
            </a:r>
            <a:r>
              <a:rPr lang="en-US" altLang="ko-KR" sz="825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(semi-complete application)</a:t>
            </a:r>
            <a:r>
              <a:rPr lang="ko-KR" altLang="en-US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으로 정의</a:t>
            </a:r>
            <a:endParaRPr lang="en-US" altLang="ko-KR" sz="825" spc="-113" dirty="0">
              <a:solidFill>
                <a:srgbClr val="1C1C1C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 latinLnBrk="0">
              <a:lnSpc>
                <a:spcPct val="115000"/>
              </a:lnSpc>
              <a:buClr>
                <a:srgbClr val="7F7F7F"/>
              </a:buClr>
              <a:buFont typeface="Arial" panose="020B0604020202020204" pitchFamily="34" charset="0"/>
              <a:buChar char="•"/>
              <a:defRPr/>
            </a:pPr>
            <a:endParaRPr lang="ko-KR" altLang="en-US" sz="825" spc="-113" dirty="0">
              <a:solidFill>
                <a:srgbClr val="1C1C1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AutoShape 106"/>
          <p:cNvSpPr>
            <a:spLocks noChangeArrowheads="1"/>
          </p:cNvSpPr>
          <p:nvPr/>
        </p:nvSpPr>
        <p:spPr bwMode="auto">
          <a:xfrm>
            <a:off x="1723106" y="3476671"/>
            <a:ext cx="4111313" cy="1005827"/>
          </a:xfrm>
          <a:prstGeom prst="roundRect">
            <a:avLst>
              <a:gd name="adj" fmla="val 7213"/>
            </a:avLst>
          </a:prstGeom>
          <a:noFill/>
          <a:ln>
            <a:noFill/>
          </a:ln>
        </p:spPr>
        <p:txBody>
          <a:bodyPr lIns="29908" tIns="24923" rIns="29908" bIns="24923" anchor="ctr"/>
          <a:lstStyle/>
          <a:p>
            <a:pPr marL="128588" indent="-128588" algn="just" defTabSz="131888">
              <a:lnSpc>
                <a:spcPct val="120000"/>
              </a:lnSpc>
              <a:spcAft>
                <a:spcPct val="15000"/>
              </a:spcAft>
              <a:buClr>
                <a:srgbClr val="7F7F7F"/>
              </a:buClr>
              <a:buFont typeface="Arial" panose="020B0604020202020204" pitchFamily="34" charset="0"/>
              <a:buChar char="•"/>
              <a:tabLst>
                <a:tab pos="158266" algn="l"/>
              </a:tabLst>
              <a:defRPr/>
            </a:pPr>
            <a:r>
              <a:rPr lang="ko-KR" altLang="en-US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대부분의 기업들이 고민하는 통합성</a:t>
            </a:r>
            <a:r>
              <a:rPr lang="en-US" altLang="ko-KR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확장성</a:t>
            </a:r>
            <a:r>
              <a:rPr lang="en-US" altLang="ko-KR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개발 생산성의 기반이 되는 시스템을 이미 제공함으로써 업무영역의 애플리케이션 개발만 고려하여 시스템을 완성할 수 있음</a:t>
            </a:r>
            <a:r>
              <a:rPr lang="en-US" altLang="ko-KR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128588" indent="-128588" algn="just" defTabSz="131888">
              <a:lnSpc>
                <a:spcPct val="120000"/>
              </a:lnSpc>
              <a:spcAft>
                <a:spcPct val="15000"/>
              </a:spcAft>
              <a:buClr>
                <a:srgbClr val="7F7F7F"/>
              </a:buClr>
              <a:buFont typeface="Arial" panose="020B0604020202020204" pitchFamily="34" charset="0"/>
              <a:buChar char="•"/>
              <a:tabLst>
                <a:tab pos="158266" algn="l"/>
              </a:tabLst>
              <a:defRPr/>
            </a:pPr>
            <a:r>
              <a:rPr lang="ko-KR" altLang="en-US" sz="825" spc="-113" dirty="0">
                <a:solidFill>
                  <a:srgbClr val="1C1C1C"/>
                </a:solidFill>
                <a:latin typeface="맑은 고딕" pitchFamily="50" charset="-127"/>
                <a:ea typeface="맑은 고딕" pitchFamily="50" charset="-127"/>
              </a:rPr>
              <a:t>표준화된 애플리케이션 구조를 가지게 되므로 관리 용이성도 우수</a:t>
            </a:r>
            <a:endParaRPr lang="en-US" altLang="ko-KR" sz="825" spc="-113" dirty="0">
              <a:solidFill>
                <a:srgbClr val="1C1C1C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28588" indent="-128588" algn="just" defTabSz="131888">
              <a:lnSpc>
                <a:spcPct val="120000"/>
              </a:lnSpc>
              <a:spcAft>
                <a:spcPct val="15000"/>
              </a:spcAft>
              <a:buClr>
                <a:srgbClr val="7F7F7F"/>
              </a:buClr>
              <a:buFont typeface="Arial" panose="020B0604020202020204" pitchFamily="34" charset="0"/>
              <a:buChar char="•"/>
              <a:tabLst>
                <a:tab pos="158266" algn="l"/>
              </a:tabLst>
              <a:defRPr/>
            </a:pPr>
            <a:r>
              <a:rPr lang="ko-KR" altLang="en-US" sz="825" spc="-113" dirty="0">
                <a:latin typeface="맑은 고딕" pitchFamily="50" charset="-127"/>
                <a:ea typeface="맑은 고딕" pitchFamily="50" charset="-127"/>
              </a:rPr>
              <a:t>애플리케이션 프레임워크의 기능은 개발환경</a:t>
            </a:r>
            <a:r>
              <a:rPr lang="en-US" altLang="ko-KR" sz="825" spc="-113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25" spc="-113" dirty="0">
                <a:latin typeface="맑은 고딕" pitchFamily="50" charset="-127"/>
                <a:ea typeface="맑은 고딕" pitchFamily="50" charset="-127"/>
              </a:rPr>
              <a:t>실행환경</a:t>
            </a:r>
            <a:r>
              <a:rPr lang="en-US" altLang="ko-KR" sz="825" spc="-113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25" spc="-113" dirty="0">
                <a:latin typeface="맑은 고딕" pitchFamily="50" charset="-127"/>
                <a:ea typeface="맑은 고딕" pitchFamily="50" charset="-127"/>
              </a:rPr>
              <a:t>운영환경을 위한 기능을 가져야 함</a:t>
            </a:r>
            <a:endParaRPr lang="en-US" altLang="ko-KR" sz="825" spc="-113" dirty="0">
              <a:latin typeface="맑은 고딕" pitchFamily="50" charset="-127"/>
              <a:ea typeface="맑은 고딕" pitchFamily="50" charset="-127"/>
            </a:endParaRPr>
          </a:p>
          <a:p>
            <a:pPr marL="128588" indent="-128588" latinLnBrk="0">
              <a:lnSpc>
                <a:spcPct val="115000"/>
              </a:lnSpc>
              <a:buClr>
                <a:srgbClr val="7F7F7F"/>
              </a:buClr>
              <a:buFont typeface="Arial" panose="020B0604020202020204" pitchFamily="34" charset="0"/>
              <a:buChar char="•"/>
              <a:defRPr/>
            </a:pPr>
            <a:endParaRPr lang="ko-KR" altLang="en-US" sz="825" spc="-113" dirty="0">
              <a:solidFill>
                <a:srgbClr val="1C1C1C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67" y="2417808"/>
            <a:ext cx="1356734" cy="135673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651" y="2492586"/>
            <a:ext cx="633047" cy="149555"/>
          </a:xfrm>
          <a:prstGeom prst="rect">
            <a:avLst/>
          </a:prstGeom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831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프레임워크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39354" y="2343030"/>
            <a:ext cx="633047" cy="149555"/>
          </a:xfrm>
          <a:prstGeom prst="rect">
            <a:avLst/>
          </a:prstGeom>
          <a:ln>
            <a:noFill/>
          </a:ln>
        </p:spPr>
        <p:txBody>
          <a:bodyPr wrap="none" rtlCol="0" anchor="ctr" anchorCtr="0">
            <a:noAutofit/>
          </a:bodyPr>
          <a:lstStyle/>
          <a:p>
            <a:pPr algn="ctr"/>
            <a:r>
              <a:rPr lang="ko-KR" altLang="en-US" sz="831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업무 컴포넌트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648309" y="1671506"/>
            <a:ext cx="4247234" cy="216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b="1" dirty="0">
                <a:solidFill>
                  <a:schemeClr val="bg1"/>
                </a:solidFill>
                <a:latin typeface="+mn-ea"/>
              </a:rPr>
              <a:t>Framework </a:t>
            </a:r>
            <a:r>
              <a:rPr lang="ko-KR" altLang="en-US" sz="750" b="1" dirty="0">
                <a:solidFill>
                  <a:schemeClr val="bg1"/>
                </a:solidFill>
                <a:latin typeface="+mn-ea"/>
              </a:rPr>
              <a:t>정의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648309" y="3214088"/>
            <a:ext cx="4247234" cy="216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b="1" dirty="0">
                <a:solidFill>
                  <a:schemeClr val="bg1"/>
                </a:solidFill>
                <a:latin typeface="+mn-ea"/>
              </a:rPr>
              <a:t>Framework </a:t>
            </a:r>
            <a:r>
              <a:rPr lang="ko-KR" altLang="en-US" sz="750" b="1" dirty="0">
                <a:solidFill>
                  <a:schemeClr val="bg1"/>
                </a:solidFill>
                <a:latin typeface="+mn-ea"/>
              </a:rPr>
              <a:t>역할</a:t>
            </a:r>
          </a:p>
        </p:txBody>
      </p:sp>
    </p:spTree>
    <p:extLst>
      <p:ext uri="{BB962C8B-B14F-4D97-AF65-F5344CB8AC3E}">
        <p14:creationId xmlns:p14="http://schemas.microsoft.com/office/powerpoint/2010/main" val="2438045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E302E8-9CB0-4DB9-8403-4364B360C3EE}"/>
              </a:ext>
            </a:extLst>
          </p:cNvPr>
          <p:cNvSpPr/>
          <p:nvPr/>
        </p:nvSpPr>
        <p:spPr>
          <a:xfrm>
            <a:off x="1097280" y="1341956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Wizard </a:t>
            </a:r>
            <a:r>
              <a:rPr lang="ko-KR" altLang="en-US" dirty="0"/>
              <a:t>기반의 편리한 리소스 생성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다양한 </a:t>
            </a:r>
            <a:r>
              <a:rPr lang="ko-KR" altLang="en-US" dirty="0" err="1"/>
              <a:t>위저드</a:t>
            </a:r>
            <a:r>
              <a:rPr lang="en-US" altLang="ko-KR" dirty="0"/>
              <a:t>, </a:t>
            </a:r>
            <a:r>
              <a:rPr lang="ko-KR" altLang="en-US" dirty="0"/>
              <a:t>템플릿</a:t>
            </a:r>
            <a:r>
              <a:rPr lang="en-US" altLang="ko-KR" dirty="0"/>
              <a:t>, </a:t>
            </a:r>
            <a:r>
              <a:rPr lang="ko-KR" altLang="en-US" dirty="0"/>
              <a:t>일괄생성 기능을 통해 편리하게 업무 </a:t>
            </a:r>
            <a:r>
              <a:rPr lang="ko-KR" altLang="en-US" dirty="0" err="1"/>
              <a:t>로직을</a:t>
            </a:r>
            <a:r>
              <a:rPr lang="ko-KR" altLang="en-US" dirty="0"/>
              <a:t> 개발할 수 있는 환경을 제공합니다</a:t>
            </a:r>
            <a:r>
              <a:rPr lang="en-US" altLang="ko-KR" dirty="0"/>
              <a:t>.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729510" y="1471317"/>
            <a:ext cx="5645131" cy="3023683"/>
            <a:chOff x="782013" y="2027406"/>
            <a:chExt cx="7526841" cy="4031577"/>
          </a:xfrm>
        </p:grpSpPr>
        <p:pic>
          <p:nvPicPr>
            <p:cNvPr id="5" name="그림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9754" y="2039085"/>
              <a:ext cx="1733693" cy="1584088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</p:pic>
        <p:pic>
          <p:nvPicPr>
            <p:cNvPr id="7" name="그림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3891" y="4260896"/>
              <a:ext cx="2059859" cy="1798087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</p:pic>
        <p:pic>
          <p:nvPicPr>
            <p:cNvPr id="8" name="그림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013" y="4290969"/>
              <a:ext cx="1840422" cy="1752061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</p:pic>
        <p:pic>
          <p:nvPicPr>
            <p:cNvPr id="9" name="그림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5369" y="3731503"/>
              <a:ext cx="1753485" cy="2327480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</p:pic>
        <p:pic>
          <p:nvPicPr>
            <p:cNvPr id="10" name="그림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52629" y="4526086"/>
              <a:ext cx="1606460" cy="1532897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</p:pic>
        <p:pic>
          <p:nvPicPr>
            <p:cNvPr id="11" name="그림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02299" y="2027406"/>
              <a:ext cx="1667052" cy="1587015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</p:pic>
        <p:grpSp>
          <p:nvGrpSpPr>
            <p:cNvPr id="20" name="그룹 19"/>
            <p:cNvGrpSpPr/>
            <p:nvPr/>
          </p:nvGrpSpPr>
          <p:grpSpPr>
            <a:xfrm>
              <a:off x="1151315" y="2210202"/>
              <a:ext cx="3062857" cy="1791482"/>
              <a:chOff x="1182463" y="2119011"/>
              <a:chExt cx="3062857" cy="1791482"/>
            </a:xfrm>
          </p:grpSpPr>
          <p:pic>
            <p:nvPicPr>
              <p:cNvPr id="6" name="그림 5"/>
              <p:cNvPicPr/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5694" b="36818"/>
              <a:stretch/>
            </p:blipFill>
            <p:spPr bwMode="auto">
              <a:xfrm>
                <a:off x="1182463" y="2119011"/>
                <a:ext cx="3062856" cy="1791482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</p:spPr>
          </p:pic>
          <p:sp>
            <p:nvSpPr>
              <p:cNvPr id="14" name="직사각형 13"/>
              <p:cNvSpPr/>
              <p:nvPr/>
            </p:nvSpPr>
            <p:spPr bwMode="gray">
              <a:xfrm>
                <a:off x="3102274" y="2459401"/>
                <a:ext cx="1143046" cy="80905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eaLnBrk="0" hangingPunct="0"/>
                <a:endParaRPr lang="ko-KR" altLang="en-US" sz="969" b="1" err="1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  <p:sp>
        <p:nvSpPr>
          <p:cNvPr id="22" name="Oval 42"/>
          <p:cNvSpPr/>
          <p:nvPr/>
        </p:nvSpPr>
        <p:spPr>
          <a:xfrm>
            <a:off x="3925097" y="2328559"/>
            <a:ext cx="1293808" cy="1293808"/>
          </a:xfrm>
          <a:prstGeom prst="ellipse">
            <a:avLst/>
          </a:prstGeom>
          <a:solidFill>
            <a:srgbClr val="1299C5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63" rIns="20163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+mn-ea"/>
                <a:cs typeface="나눔스퀘어OTF"/>
              </a:rPr>
              <a:t>다양한 유형 별</a:t>
            </a: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n-ea"/>
                <a:cs typeface="나눔스퀘어OTF"/>
              </a:rPr>
              <a:t>Wizard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  <a:cs typeface="나눔스퀘어OTF"/>
              </a:rPr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1310284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B65B0B10-36C4-4A9E-89D1-1E676DAB21C2}"/>
              </a:ext>
            </a:extLst>
          </p:cNvPr>
          <p:cNvSpPr/>
          <p:nvPr/>
        </p:nvSpPr>
        <p:spPr>
          <a:xfrm>
            <a:off x="1097280" y="1391194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템플릿 기반 유형 별  프로그램 소스 자동 </a:t>
            </a:r>
            <a:r>
              <a:rPr lang="ko-KR" altLang="en-US"/>
              <a:t>생성 </a:t>
            </a:r>
            <a:endParaRPr lang="en-US" altLang="ko-KR" dirty="0"/>
          </a:p>
        </p:txBody>
      </p:sp>
      <p:sp>
        <p:nvSpPr>
          <p:cNvPr id="29" name="텍스트 개체 틀 2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Template Wizard </a:t>
            </a:r>
            <a:r>
              <a:rPr lang="ko-KR" altLang="en-US" dirty="0"/>
              <a:t>를 통해 </a:t>
            </a:r>
            <a:r>
              <a:rPr lang="ko-KR" altLang="en-US" dirty="0" err="1"/>
              <a:t>단건조회</a:t>
            </a:r>
            <a:r>
              <a:rPr lang="en-US" altLang="ko-KR" dirty="0"/>
              <a:t>, </a:t>
            </a:r>
            <a:r>
              <a:rPr lang="ko-KR" altLang="en-US" dirty="0" err="1"/>
              <a:t>다건조회</a:t>
            </a:r>
            <a:r>
              <a:rPr lang="en-US" altLang="ko-KR" dirty="0"/>
              <a:t>, </a:t>
            </a:r>
            <a:r>
              <a:rPr lang="ko-KR" altLang="en-US" dirty="0" err="1"/>
              <a:t>페이징</a:t>
            </a:r>
            <a:r>
              <a:rPr lang="ko-KR" altLang="en-US" dirty="0"/>
              <a:t> 처리 기능을 하는 </a:t>
            </a:r>
            <a:r>
              <a:rPr lang="en-US" altLang="ko-KR" dirty="0"/>
              <a:t>Service </a:t>
            </a:r>
            <a:r>
              <a:rPr lang="ko-KR" altLang="en-US" dirty="0"/>
              <a:t>를 생성되고</a:t>
            </a:r>
            <a:r>
              <a:rPr lang="en-US" altLang="ko-KR" dirty="0"/>
              <a:t>, </a:t>
            </a:r>
            <a:r>
              <a:rPr lang="ko-KR" altLang="en-US" dirty="0"/>
              <a:t>해당기능을 이용해서 </a:t>
            </a:r>
            <a:r>
              <a:rPr lang="en-US" altLang="ko-KR" dirty="0"/>
              <a:t>Service</a:t>
            </a:r>
            <a:r>
              <a:rPr lang="ko-KR" altLang="en-US" dirty="0"/>
              <a:t>를 작성하면 </a:t>
            </a:r>
            <a:r>
              <a:rPr lang="en-US" altLang="ko-KR" dirty="0"/>
              <a:t>Service</a:t>
            </a:r>
            <a:r>
              <a:rPr lang="ko-KR" altLang="en-US" dirty="0"/>
              <a:t>에 필요한 </a:t>
            </a:r>
            <a:r>
              <a:rPr lang="en-US" altLang="ko-KR" dirty="0"/>
              <a:t>Service Class, Service In/Out DTO, Bean Class, DBIO, DBIO In/Out DTO </a:t>
            </a:r>
            <a:r>
              <a:rPr lang="ko-KR" altLang="en-US" dirty="0"/>
              <a:t>가 자동 생성 됩니다</a:t>
            </a:r>
            <a:r>
              <a:rPr lang="en-US" altLang="ko-KR" dirty="0"/>
              <a:t>.</a:t>
            </a:r>
          </a:p>
        </p:txBody>
      </p:sp>
      <p:sp>
        <p:nvSpPr>
          <p:cNvPr id="4" name="갈매기형 수장 3"/>
          <p:cNvSpPr/>
          <p:nvPr/>
        </p:nvSpPr>
        <p:spPr bwMode="gray">
          <a:xfrm>
            <a:off x="3811972" y="1972616"/>
            <a:ext cx="1274500" cy="1744809"/>
          </a:xfrm>
          <a:prstGeom prst="chevron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969" b="1" err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/>
          <p:nvPr/>
        </p:nvPicPr>
        <p:blipFill rotWithShape="1">
          <a:blip r:embed="rId2" cstate="print"/>
          <a:srcRect l="53127"/>
          <a:stretch/>
        </p:blipFill>
        <p:spPr bwMode="auto">
          <a:xfrm>
            <a:off x="1729292" y="1832138"/>
            <a:ext cx="2003531" cy="20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254068" y="1530579"/>
            <a:ext cx="1475798" cy="19632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</p:pic>
      <p:sp>
        <p:nvSpPr>
          <p:cNvPr id="7" name="직사각형 6"/>
          <p:cNvSpPr/>
          <p:nvPr/>
        </p:nvSpPr>
        <p:spPr bwMode="gray">
          <a:xfrm>
            <a:off x="1779143" y="2307585"/>
            <a:ext cx="1944216" cy="1620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969" b="1" err="1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연결선 7"/>
          <p:cNvCxnSpPr>
            <a:stCxn id="7" idx="0"/>
            <a:endCxn id="6" idx="2"/>
          </p:cNvCxnSpPr>
          <p:nvPr/>
        </p:nvCxnSpPr>
        <p:spPr bwMode="auto">
          <a:xfrm flipV="1">
            <a:off x="2751251" y="1726906"/>
            <a:ext cx="240716" cy="580679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cxnSp>
      <p:sp>
        <p:nvSpPr>
          <p:cNvPr id="9" name="직사각형 8"/>
          <p:cNvSpPr/>
          <p:nvPr/>
        </p:nvSpPr>
        <p:spPr bwMode="gray">
          <a:xfrm>
            <a:off x="3374398" y="2931062"/>
            <a:ext cx="348962" cy="16209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969" b="1" err="1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" name="직선 연결선 9"/>
          <p:cNvCxnSpPr>
            <a:stCxn id="9" idx="2"/>
          </p:cNvCxnSpPr>
          <p:nvPr/>
        </p:nvCxnSpPr>
        <p:spPr bwMode="auto">
          <a:xfrm flipH="1">
            <a:off x="3533416" y="3093155"/>
            <a:ext cx="15463" cy="510884"/>
          </a:xfrm>
          <a:prstGeom prst="line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</p:cxnSp>
      <p:pic>
        <p:nvPicPr>
          <p:cNvPr id="11" name="그림 207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50"/>
          <a:stretch/>
        </p:blipFill>
        <p:spPr bwMode="auto">
          <a:xfrm>
            <a:off x="5171224" y="1803453"/>
            <a:ext cx="2272199" cy="244865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22630"/>
          <p:cNvSpPr>
            <a:spLocks noChangeArrowheads="1"/>
          </p:cNvSpPr>
          <p:nvPr/>
        </p:nvSpPr>
        <p:spPr bwMode="auto">
          <a:xfrm>
            <a:off x="5657140" y="2675592"/>
            <a:ext cx="1037393" cy="13847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endParaRPr lang="ko-KR" altLang="en-US" sz="1247"/>
          </a:p>
        </p:txBody>
      </p:sp>
      <p:sp>
        <p:nvSpPr>
          <p:cNvPr id="14" name="직사각형 22632"/>
          <p:cNvSpPr>
            <a:spLocks noChangeArrowheads="1"/>
          </p:cNvSpPr>
          <p:nvPr/>
        </p:nvSpPr>
        <p:spPr bwMode="auto">
          <a:xfrm>
            <a:off x="5275019" y="2675592"/>
            <a:ext cx="382344" cy="138479"/>
          </a:xfrm>
          <a:prstGeom prst="rect">
            <a:avLst/>
          </a:prstGeom>
          <a:solidFill>
            <a:srgbClr val="262626"/>
          </a:solidFill>
          <a:ln w="25400">
            <a:solidFill>
              <a:srgbClr val="26262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633062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31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DBIO</a:t>
            </a:r>
            <a:endParaRPr kumimoji="1" lang="ko-KR" altLang="ko-KR" sz="831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16" name="직사각형 22635"/>
          <p:cNvSpPr>
            <a:spLocks noChangeArrowheads="1"/>
          </p:cNvSpPr>
          <p:nvPr/>
        </p:nvSpPr>
        <p:spPr bwMode="auto">
          <a:xfrm>
            <a:off x="5657141" y="3229507"/>
            <a:ext cx="775094" cy="13847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endParaRPr lang="ko-KR" altLang="en-US" sz="1247"/>
          </a:p>
        </p:txBody>
      </p:sp>
      <p:sp>
        <p:nvSpPr>
          <p:cNvPr id="17" name="직사각형 22636"/>
          <p:cNvSpPr>
            <a:spLocks noChangeArrowheads="1"/>
          </p:cNvSpPr>
          <p:nvPr/>
        </p:nvSpPr>
        <p:spPr bwMode="auto">
          <a:xfrm>
            <a:off x="5275020" y="3229507"/>
            <a:ext cx="382343" cy="138479"/>
          </a:xfrm>
          <a:prstGeom prst="rect">
            <a:avLst/>
          </a:prstGeom>
          <a:solidFill>
            <a:srgbClr val="262626"/>
          </a:solidFill>
          <a:ln w="25400">
            <a:solidFill>
              <a:srgbClr val="26262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633062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31" b="1" dirty="0">
                <a:solidFill>
                  <a:schemeClr val="bg1"/>
                </a:solidFill>
                <a:latin typeface="+mj-ea"/>
                <a:ea typeface="+mj-ea"/>
                <a:cs typeface="굴림" pitchFamily="50" charset="-127"/>
              </a:rPr>
              <a:t>SVC</a:t>
            </a:r>
            <a:endParaRPr kumimoji="1" lang="ko-KR" altLang="ko-KR" sz="831" b="1" dirty="0">
              <a:solidFill>
                <a:schemeClr val="bg1"/>
              </a:solidFill>
              <a:latin typeface="+mj-ea"/>
              <a:ea typeface="+mj-ea"/>
              <a:cs typeface="굴림" pitchFamily="50" charset="-127"/>
            </a:endParaRPr>
          </a:p>
        </p:txBody>
      </p:sp>
      <p:sp>
        <p:nvSpPr>
          <p:cNvPr id="19" name="직사각형 22626"/>
          <p:cNvSpPr>
            <a:spLocks noChangeArrowheads="1"/>
          </p:cNvSpPr>
          <p:nvPr/>
        </p:nvSpPr>
        <p:spPr bwMode="auto">
          <a:xfrm>
            <a:off x="5275018" y="2345880"/>
            <a:ext cx="382466" cy="138479"/>
          </a:xfrm>
          <a:prstGeom prst="rect">
            <a:avLst/>
          </a:prstGeom>
          <a:solidFill>
            <a:srgbClr val="262626"/>
          </a:solidFill>
          <a:ln w="25400">
            <a:solidFill>
              <a:srgbClr val="26262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defTabSz="633062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31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Bean</a:t>
            </a:r>
            <a:endParaRPr kumimoji="1" lang="ko-KR" altLang="ko-KR" sz="831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20" name="직사각형 22641"/>
          <p:cNvSpPr>
            <a:spLocks noChangeArrowheads="1"/>
          </p:cNvSpPr>
          <p:nvPr/>
        </p:nvSpPr>
        <p:spPr bwMode="auto">
          <a:xfrm>
            <a:off x="5657140" y="3453712"/>
            <a:ext cx="1780787" cy="23079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endParaRPr lang="ko-KR" altLang="en-US" sz="1247"/>
          </a:p>
        </p:txBody>
      </p:sp>
      <p:sp>
        <p:nvSpPr>
          <p:cNvPr id="21" name="직사각형 22642"/>
          <p:cNvSpPr>
            <a:spLocks noChangeArrowheads="1"/>
          </p:cNvSpPr>
          <p:nvPr/>
        </p:nvSpPr>
        <p:spPr bwMode="auto">
          <a:xfrm>
            <a:off x="6738687" y="3475162"/>
            <a:ext cx="679206" cy="137380"/>
          </a:xfrm>
          <a:prstGeom prst="rect">
            <a:avLst/>
          </a:prstGeom>
          <a:solidFill>
            <a:srgbClr val="262626"/>
          </a:solidFill>
          <a:ln w="25400">
            <a:solidFill>
              <a:srgbClr val="26262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kumimoji="1" lang="en-US" altLang="ko-KR" sz="831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SVC VO</a:t>
            </a:r>
            <a:endParaRPr kumimoji="1" lang="ko-KR" altLang="ko-KR" sz="831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  <p:sp>
        <p:nvSpPr>
          <p:cNvPr id="22" name="직사각형 22641"/>
          <p:cNvSpPr>
            <a:spLocks noChangeArrowheads="1"/>
          </p:cNvSpPr>
          <p:nvPr/>
        </p:nvSpPr>
        <p:spPr bwMode="auto">
          <a:xfrm>
            <a:off x="5657140" y="2885503"/>
            <a:ext cx="1780787" cy="23079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3305" tIns="31652" rIns="63305" bIns="31652" numCol="1" anchor="ctr" anchorCtr="0" compatLnSpc="1">
            <a:prstTxWarp prst="textNoShape">
              <a:avLst/>
            </a:prstTxWarp>
          </a:bodyPr>
          <a:lstStyle/>
          <a:p>
            <a:endParaRPr lang="ko-KR" altLang="en-US" sz="1247"/>
          </a:p>
        </p:txBody>
      </p:sp>
      <p:sp>
        <p:nvSpPr>
          <p:cNvPr id="23" name="TextBox 22"/>
          <p:cNvSpPr txBox="1"/>
          <p:nvPr/>
        </p:nvSpPr>
        <p:spPr>
          <a:xfrm>
            <a:off x="4480099" y="2564958"/>
            <a:ext cx="434735" cy="539763"/>
          </a:xfrm>
          <a:prstGeom prst="rect">
            <a:avLst/>
          </a:prstGeom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969" b="1" dirty="0">
                <a:solidFill>
                  <a:srgbClr val="FF0000"/>
                </a:solidFill>
                <a:latin typeface="+mn-ea"/>
              </a:rPr>
              <a:t>소스</a:t>
            </a:r>
            <a:endParaRPr lang="en-US" altLang="ko-KR" sz="969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969" b="1" dirty="0">
                <a:solidFill>
                  <a:srgbClr val="FF0000"/>
                </a:solidFill>
                <a:latin typeface="+mn-ea"/>
              </a:rPr>
              <a:t>자동</a:t>
            </a:r>
            <a:endParaRPr lang="en-US" altLang="ko-KR" sz="969" b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969" b="1" dirty="0">
                <a:solidFill>
                  <a:srgbClr val="FF0000"/>
                </a:solidFill>
                <a:latin typeface="+mn-ea"/>
              </a:rPr>
              <a:t>생성</a:t>
            </a:r>
          </a:p>
        </p:txBody>
      </p:sp>
      <p:pic>
        <p:nvPicPr>
          <p:cNvPr id="27" name="그림 26"/>
          <p:cNvPicPr/>
          <p:nvPr/>
        </p:nvPicPr>
        <p:blipFill rotWithShape="1">
          <a:blip r:embed="rId5" cstate="print"/>
          <a:srcRect t="22347" b="23842"/>
          <a:stretch/>
        </p:blipFill>
        <p:spPr bwMode="auto">
          <a:xfrm>
            <a:off x="2716464" y="3604039"/>
            <a:ext cx="1395848" cy="8899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3772975" y="1528311"/>
            <a:ext cx="1398248" cy="219291"/>
          </a:xfrm>
          <a:prstGeom prst="rect">
            <a:avLst/>
          </a:prstGeom>
          <a:solidFill>
            <a:srgbClr val="1299C5"/>
          </a:solidFill>
          <a:ln>
            <a:noFill/>
          </a:ln>
          <a:effectLst>
            <a:outerShdw blurRad="50800" dist="38100" algn="l" rotWithShape="0">
              <a:prstClr val="black">
                <a:alpha val="16000"/>
              </a:prstClr>
            </a:outerShdw>
          </a:effectLst>
        </p:spPr>
        <p:txBody>
          <a:bodyPr wrap="square" rIns="67500" rtlCol="0" anchor="ctr" anchorCtr="0">
            <a:spAutoFit/>
          </a:bodyPr>
          <a:lstStyle/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+mn-ea"/>
              </a:rPr>
              <a:t>거래 유형 선택</a:t>
            </a:r>
            <a:endParaRPr lang="ko-KR" altLang="en-US" sz="825" b="1" spc="-11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48929" y="4280918"/>
            <a:ext cx="1398248" cy="219291"/>
          </a:xfrm>
          <a:prstGeom prst="rect">
            <a:avLst/>
          </a:prstGeom>
          <a:solidFill>
            <a:srgbClr val="1299C5"/>
          </a:solidFill>
          <a:ln>
            <a:noFill/>
          </a:ln>
          <a:effectLst>
            <a:outerShdw blurRad="50800" dist="38100" algn="l" rotWithShape="0">
              <a:prstClr val="black">
                <a:alpha val="16000"/>
              </a:prstClr>
            </a:outerShdw>
          </a:effectLst>
        </p:spPr>
        <p:txBody>
          <a:bodyPr wrap="square" rIns="67500" rtlCol="0" anchor="ctr" anchorCtr="0">
            <a:spAutoFit/>
          </a:bodyPr>
          <a:lstStyle/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+mn-ea"/>
              </a:rPr>
              <a:t>테이블 선택</a:t>
            </a:r>
            <a:endParaRPr lang="ko-KR" altLang="en-US" sz="825" b="1" spc="-11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22639"/>
          <p:cNvSpPr>
            <a:spLocks noChangeArrowheads="1"/>
          </p:cNvSpPr>
          <p:nvPr/>
        </p:nvSpPr>
        <p:spPr bwMode="auto">
          <a:xfrm>
            <a:off x="6737852" y="2904538"/>
            <a:ext cx="679206" cy="138479"/>
          </a:xfrm>
          <a:prstGeom prst="rect">
            <a:avLst/>
          </a:prstGeom>
          <a:solidFill>
            <a:srgbClr val="262626"/>
          </a:solidFill>
          <a:ln w="25400">
            <a:solidFill>
              <a:srgbClr val="262626"/>
            </a:solidFill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 latinLnBrk="1"/>
            <a:r>
              <a:rPr kumimoji="1" lang="en-US" altLang="ko-KR" sz="831" b="1" dirty="0">
                <a:solidFill>
                  <a:schemeClr val="bg1"/>
                </a:solidFill>
                <a:latin typeface="+mn-ea"/>
                <a:cs typeface="굴림" pitchFamily="50" charset="-127"/>
              </a:rPr>
              <a:t>DBIO VO</a:t>
            </a:r>
            <a:endParaRPr kumimoji="1" lang="ko-KR" altLang="ko-KR" sz="831" b="1" dirty="0">
              <a:solidFill>
                <a:schemeClr val="bg1"/>
              </a:solidFill>
              <a:latin typeface="+mn-ea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143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B716896B-BB08-4B34-81A3-A0E6B178877F}"/>
              </a:ext>
            </a:extLst>
          </p:cNvPr>
          <p:cNvSpPr/>
          <p:nvPr/>
        </p:nvSpPr>
        <p:spPr>
          <a:xfrm>
            <a:off x="1097280" y="1341956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패턴 </a:t>
            </a:r>
            <a:r>
              <a:rPr lang="ko-KR" altLang="en-US"/>
              <a:t>코드 템플릿</a:t>
            </a:r>
            <a:endParaRPr lang="en-US" altLang="ko-KR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제공되는 </a:t>
            </a:r>
            <a:r>
              <a:rPr lang="en-US" altLang="ko-KR" dirty="0"/>
              <a:t>Code Template</a:t>
            </a:r>
            <a:r>
              <a:rPr lang="ko-KR" altLang="en-US" dirty="0"/>
              <a:t>를 이용하여 </a:t>
            </a:r>
            <a:r>
              <a:rPr lang="en-US" altLang="ko-KR" dirty="0"/>
              <a:t>Code</a:t>
            </a:r>
            <a:r>
              <a:rPr lang="ko-KR" altLang="en-US" dirty="0"/>
              <a:t>를 삽입할 수 있으며</a:t>
            </a:r>
            <a:r>
              <a:rPr lang="en-US" altLang="ko-KR" dirty="0"/>
              <a:t>, </a:t>
            </a:r>
            <a:r>
              <a:rPr lang="ko-KR" altLang="en-US" dirty="0"/>
              <a:t>자주 사용하는 패턴에 대한 코드가 자동으로 생성되어 개발 생산성이 향상됩니다</a:t>
            </a:r>
            <a:r>
              <a:rPr lang="en-US" altLang="ko-KR" dirty="0"/>
              <a:t>. </a:t>
            </a:r>
          </a:p>
        </p:txBody>
      </p:sp>
      <p:pic>
        <p:nvPicPr>
          <p:cNvPr id="4" name="그림 3" descr="D:\20140718_신한은행\Documents\images\application_builder\template0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179" y="1481050"/>
            <a:ext cx="4703644" cy="2988827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27016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6020C03-8BA6-4052-B1D4-C0F305675C49}"/>
              </a:ext>
            </a:extLst>
          </p:cNvPr>
          <p:cNvSpPr/>
          <p:nvPr/>
        </p:nvSpPr>
        <p:spPr>
          <a:xfrm>
            <a:off x="1097280" y="1391194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DTO </a:t>
            </a:r>
            <a:r>
              <a:rPr lang="ko-KR" altLang="en-US" dirty="0"/>
              <a:t>객체 간의 필드를 </a:t>
            </a:r>
            <a:r>
              <a:rPr lang="ko-KR" altLang="en-US" dirty="0" err="1"/>
              <a:t>매핑하는</a:t>
            </a:r>
            <a:r>
              <a:rPr lang="ko-KR" altLang="en-US" dirty="0"/>
              <a:t> 코드 자동 생성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개발자가 소스 코딩 과정 중 가장 시간 소모적인고 반복적인 작업 중의 하나인 </a:t>
            </a:r>
            <a:r>
              <a:rPr lang="en-US" altLang="ko-KR" dirty="0"/>
              <a:t>VO </a:t>
            </a:r>
            <a:r>
              <a:rPr lang="ko-KR" altLang="en-US" dirty="0"/>
              <a:t>간 </a:t>
            </a:r>
            <a:r>
              <a:rPr lang="ko-KR" altLang="en-US" dirty="0" err="1"/>
              <a:t>매핑하는</a:t>
            </a:r>
            <a:r>
              <a:rPr lang="ko-KR" altLang="en-US" dirty="0"/>
              <a:t> </a:t>
            </a:r>
            <a:r>
              <a:rPr lang="ko-KR" altLang="en-US" dirty="0" err="1"/>
              <a:t>로직을</a:t>
            </a:r>
            <a:r>
              <a:rPr lang="ko-KR" altLang="en-US" dirty="0"/>
              <a:t> </a:t>
            </a:r>
            <a:r>
              <a:rPr lang="en-US" altLang="ko-KR" dirty="0"/>
              <a:t>GUI </a:t>
            </a:r>
            <a:r>
              <a:rPr lang="ko-KR" altLang="en-US" dirty="0"/>
              <a:t>기반으로 정의하여 자동 소스 생성하는 기능을 제공합니다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 descr="D:\20140718_신한은행\Documents\images\application_builder\mapping0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929" y="1481339"/>
            <a:ext cx="3960143" cy="3086724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26427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02D5B1-1ABA-4076-AC62-105091071CD9}"/>
              </a:ext>
            </a:extLst>
          </p:cNvPr>
          <p:cNvSpPr/>
          <p:nvPr/>
        </p:nvSpPr>
        <p:spPr>
          <a:xfrm>
            <a:off x="1097280" y="1356024"/>
            <a:ext cx="6903720" cy="33169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서비스 테스트 기능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GUI </a:t>
            </a:r>
            <a:r>
              <a:rPr lang="ko-KR" altLang="en-US" dirty="0"/>
              <a:t>기반의  </a:t>
            </a:r>
            <a:r>
              <a:rPr lang="en-US" altLang="ko-KR" dirty="0"/>
              <a:t>Module Tester</a:t>
            </a:r>
            <a:r>
              <a:rPr lang="ko-KR" altLang="en-US" dirty="0"/>
              <a:t>와 </a:t>
            </a:r>
            <a:r>
              <a:rPr lang="en-US" altLang="ko-KR" dirty="0"/>
              <a:t>Service Tester</a:t>
            </a:r>
            <a:r>
              <a:rPr lang="ko-KR" altLang="en-US" dirty="0"/>
              <a:t>를 제공하여 개발자가 </a:t>
            </a:r>
            <a:r>
              <a:rPr lang="en-US" altLang="ko-KR" dirty="0"/>
              <a:t>PC</a:t>
            </a:r>
            <a:r>
              <a:rPr lang="ko-KR" altLang="en-US" dirty="0"/>
              <a:t>가 아닌 통합테스트 환경에서 요청 값만 입력하고 바로 테스트 가능 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581" y="1715905"/>
            <a:ext cx="4087385" cy="2145479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41" y="2263662"/>
            <a:ext cx="3514154" cy="225627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688581" y="1468482"/>
            <a:ext cx="1787087" cy="219291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algn="l" rotWithShape="0">
              <a:prstClr val="black">
                <a:alpha val="22000"/>
              </a:prstClr>
            </a:outerShdw>
          </a:effectLst>
        </p:spPr>
        <p:txBody>
          <a:bodyPr wrap="square" rIns="67500" rtlCol="0" anchor="ctr" anchorCtr="0">
            <a:spAutoFit/>
          </a:bodyPr>
          <a:lstStyle/>
          <a:p>
            <a:pPr algn="ctr"/>
            <a:r>
              <a:rPr lang="en-US" altLang="ko-KR" sz="825" b="1" dirty="0">
                <a:solidFill>
                  <a:schemeClr val="bg1"/>
                </a:solidFill>
                <a:latin typeface="+mn-ea"/>
              </a:rPr>
              <a:t>Business Bean </a:t>
            </a:r>
            <a:r>
              <a:rPr lang="ko-KR" altLang="en-US" sz="825" b="1" dirty="0">
                <a:solidFill>
                  <a:schemeClr val="bg1"/>
                </a:solidFill>
                <a:latin typeface="+mn-ea"/>
              </a:rPr>
              <a:t>모듈 </a:t>
            </a:r>
            <a:r>
              <a:rPr lang="en-US" altLang="ko-KR" sz="825" b="1" dirty="0">
                <a:solidFill>
                  <a:schemeClr val="bg1"/>
                </a:solidFill>
                <a:latin typeface="+mn-ea"/>
              </a:rPr>
              <a:t>Tester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0041" y="2031390"/>
            <a:ext cx="1787400" cy="219291"/>
          </a:xfrm>
          <a:prstGeom prst="rect">
            <a:avLst/>
          </a:prstGeom>
          <a:solidFill>
            <a:srgbClr val="262626"/>
          </a:solidFill>
          <a:ln>
            <a:noFill/>
          </a:ln>
          <a:effectLst>
            <a:outerShdw blurRad="50800" dist="38100" algn="l" rotWithShape="0">
              <a:prstClr val="black">
                <a:alpha val="22000"/>
              </a:prstClr>
            </a:outerShdw>
          </a:effectLst>
        </p:spPr>
        <p:txBody>
          <a:bodyPr wrap="square" rIns="67500" rtlCol="0" anchor="ctr" anchorCtr="0">
            <a:spAutoFit/>
          </a:bodyPr>
          <a:lstStyle/>
          <a:p>
            <a:pPr algn="ctr"/>
            <a:r>
              <a:rPr lang="ko-KR" altLang="en-US" sz="825" b="1" dirty="0">
                <a:solidFill>
                  <a:schemeClr val="bg1"/>
                </a:solidFill>
                <a:latin typeface="+mn-ea"/>
              </a:rPr>
              <a:t>서비스 </a:t>
            </a:r>
            <a:r>
              <a:rPr lang="en-US" altLang="ko-KR" sz="825" b="1" dirty="0">
                <a:solidFill>
                  <a:schemeClr val="bg1"/>
                </a:solidFill>
                <a:latin typeface="+mn-ea"/>
              </a:rPr>
              <a:t>Tester</a:t>
            </a:r>
          </a:p>
        </p:txBody>
      </p:sp>
    </p:spTree>
    <p:extLst>
      <p:ext uri="{BB962C8B-B14F-4D97-AF65-F5344CB8AC3E}">
        <p14:creationId xmlns:p14="http://schemas.microsoft.com/office/powerpoint/2010/main" val="608232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C29D68CA-5A6B-4F74-988C-F57DB03DC88C}"/>
              </a:ext>
            </a:extLst>
          </p:cNvPr>
          <p:cNvSpPr/>
          <p:nvPr/>
        </p:nvSpPr>
        <p:spPr>
          <a:xfrm>
            <a:off x="1097280" y="1256545"/>
            <a:ext cx="6903720" cy="34475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편리한 로그 조회 환경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이미지 로그</a:t>
            </a:r>
            <a:r>
              <a:rPr lang="en-US" altLang="ko-KR" dirty="0"/>
              <a:t>, </a:t>
            </a:r>
            <a:r>
              <a:rPr lang="ko-KR" altLang="en-US" dirty="0"/>
              <a:t>서비스 로그</a:t>
            </a:r>
            <a:r>
              <a:rPr lang="en-US" altLang="ko-KR" dirty="0"/>
              <a:t>, </a:t>
            </a:r>
            <a:r>
              <a:rPr lang="ko-KR" altLang="en-US" dirty="0"/>
              <a:t>에러 로그 등을 웹 기반 </a:t>
            </a:r>
            <a:r>
              <a:rPr lang="ko-KR" altLang="en-US" dirty="0" err="1"/>
              <a:t>어드민</a:t>
            </a:r>
            <a:r>
              <a:rPr lang="ko-KR" altLang="en-US" dirty="0"/>
              <a:t> 환경에서 편리하게 조회할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574098" y="1366669"/>
            <a:ext cx="3281958" cy="1632777"/>
            <a:chOff x="145256" y="2051583"/>
            <a:chExt cx="10264949" cy="5106821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616" y="3305976"/>
              <a:ext cx="7116589" cy="3852428"/>
            </a:xfrm>
            <a:prstGeom prst="rect">
              <a:avLst/>
            </a:prstGeom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56" y="2051583"/>
              <a:ext cx="7101431" cy="2518238"/>
            </a:xfrm>
            <a:prstGeom prst="rect">
              <a:avLst/>
            </a:prstGeom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14" b="12108"/>
          <a:stretch/>
        </p:blipFill>
        <p:spPr bwMode="auto">
          <a:xfrm>
            <a:off x="5413144" y="1410309"/>
            <a:ext cx="2244957" cy="1680577"/>
          </a:xfrm>
          <a:prstGeom prst="rect">
            <a:avLst/>
          </a:prstGeom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t="16657" r="12361" b="17500"/>
          <a:stretch/>
        </p:blipFill>
        <p:spPr bwMode="auto">
          <a:xfrm>
            <a:off x="1569720" y="2833887"/>
            <a:ext cx="3078480" cy="1791215"/>
          </a:xfrm>
          <a:prstGeom prst="rect">
            <a:avLst/>
          </a:prstGeom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t="7919" r="12565" b="7468"/>
          <a:stretch/>
        </p:blipFill>
        <p:spPr bwMode="auto">
          <a:xfrm>
            <a:off x="4968240" y="2641821"/>
            <a:ext cx="2633605" cy="1983281"/>
          </a:xfrm>
          <a:prstGeom prst="rect">
            <a:avLst/>
          </a:prstGeom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36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BABFDF-70B9-42A6-AA58-DDD5D5218202}"/>
              </a:ext>
            </a:extLst>
          </p:cNvPr>
          <p:cNvSpPr/>
          <p:nvPr/>
        </p:nvSpPr>
        <p:spPr>
          <a:xfrm>
            <a:off x="1097280" y="1708071"/>
            <a:ext cx="6903720" cy="29960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간결한 코드 구조</a:t>
            </a:r>
            <a:endParaRPr lang="en-US" alt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은 서비스 분기</a:t>
            </a:r>
            <a:r>
              <a:rPr lang="en-US" altLang="ko-KR" dirty="0"/>
              <a:t>, </a:t>
            </a:r>
            <a:r>
              <a:rPr lang="ko-KR" altLang="en-US" dirty="0"/>
              <a:t>트랜잭션 처리</a:t>
            </a:r>
            <a:r>
              <a:rPr lang="en-US" altLang="ko-KR" dirty="0"/>
              <a:t>, </a:t>
            </a:r>
            <a:r>
              <a:rPr lang="ko-KR" altLang="en-US" dirty="0"/>
              <a:t>예외 처리</a:t>
            </a:r>
            <a:r>
              <a:rPr lang="en-US" altLang="ko-KR" dirty="0"/>
              <a:t>, </a:t>
            </a:r>
            <a:r>
              <a:rPr lang="ko-KR" altLang="en-US" dirty="0"/>
              <a:t>성능 향상 등 복잡한 시스템 처리를 </a:t>
            </a:r>
            <a:r>
              <a:rPr lang="en-US" altLang="ko-KR" dirty="0"/>
              <a:t>Framework</a:t>
            </a:r>
            <a:r>
              <a:rPr lang="ko-KR" altLang="en-US" dirty="0"/>
              <a:t>가 담당하기 때문에 개발자는 업무 로직 개발에만 집중할 수 있으며</a:t>
            </a:r>
            <a:r>
              <a:rPr lang="en-US" altLang="ko-KR" dirty="0"/>
              <a:t>, </a:t>
            </a:r>
            <a:r>
              <a:rPr lang="ko-KR" altLang="en-US" dirty="0"/>
              <a:t>가독성이 높아 유지보수를 용이하게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15" name="Picture 48"/>
          <p:cNvPicPr>
            <a:picLocks noChangeAspect="1" noChangeArrowheads="1"/>
          </p:cNvPicPr>
          <p:nvPr/>
        </p:nvPicPr>
        <p:blipFill>
          <a:blip r:embed="rId2" cstate="print"/>
          <a:srcRect l="5660" t="9686" r="38679" b="5786"/>
          <a:stretch>
            <a:fillRect/>
          </a:stretch>
        </p:blipFill>
        <p:spPr bwMode="auto">
          <a:xfrm>
            <a:off x="1302355" y="1873974"/>
            <a:ext cx="2127550" cy="19984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6" name="Picture 46"/>
          <p:cNvPicPr>
            <a:picLocks noChangeAspect="1" noChangeArrowheads="1"/>
          </p:cNvPicPr>
          <p:nvPr/>
        </p:nvPicPr>
        <p:blipFill>
          <a:blip r:embed="rId3" cstate="print"/>
          <a:srcRect l="5742" t="13475" r="13870" b="35077"/>
          <a:stretch>
            <a:fillRect/>
          </a:stretch>
        </p:blipFill>
        <p:spPr bwMode="auto">
          <a:xfrm>
            <a:off x="3494611" y="1873974"/>
            <a:ext cx="2131864" cy="962739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17" name="Picture 47"/>
          <p:cNvPicPr>
            <a:picLocks noChangeAspect="1" noChangeArrowheads="1"/>
          </p:cNvPicPr>
          <p:nvPr/>
        </p:nvPicPr>
        <p:blipFill>
          <a:blip r:embed="rId4" cstate="print"/>
          <a:srcRect l="5671" t="13308" r="47071" b="62495"/>
          <a:stretch>
            <a:fillRect/>
          </a:stretch>
        </p:blipFill>
        <p:spPr bwMode="auto">
          <a:xfrm>
            <a:off x="5688878" y="1873974"/>
            <a:ext cx="2131864" cy="67512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5688879" y="3874944"/>
            <a:ext cx="2131864" cy="689531"/>
          </a:xfrm>
          <a:prstGeom prst="rect">
            <a:avLst/>
          </a:prstGeom>
          <a:solidFill>
            <a:srgbClr val="7F7F7F"/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49847" tIns="0" rIns="24923" bIns="0" anchor="ctr"/>
          <a:lstStyle/>
          <a:p>
            <a:pPr marL="118699" indent="-118699" defTabSz="633062" eaLnBrk="0" hangingPunct="0">
              <a:lnSpc>
                <a:spcPts val="1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간결한 코드를 통한 업무 개발 집중</a:t>
            </a:r>
            <a:endParaRPr lang="en-US" altLang="ko-KR" sz="750" kern="0" spc="-113" dirty="0">
              <a:solidFill>
                <a:schemeClr val="bg1"/>
              </a:solidFill>
              <a:latin typeface="+mn-ea"/>
            </a:endParaRPr>
          </a:p>
          <a:p>
            <a:pPr marL="118699" indent="-118699" defTabSz="633062" eaLnBrk="0" hangingPunct="0">
              <a:lnSpc>
                <a:spcPts val="1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750" kern="0" dirty="0">
                <a:solidFill>
                  <a:schemeClr val="bg1"/>
                </a:solidFill>
                <a:latin typeface="+mn-ea"/>
              </a:rPr>
              <a:t>System Interaction</a:t>
            </a: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을 위한 개발 작업 배제</a:t>
            </a:r>
            <a:endParaRPr lang="en-US" altLang="ko-KR" sz="750" kern="0" spc="-11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494611" y="3874944"/>
            <a:ext cx="2131864" cy="689531"/>
          </a:xfrm>
          <a:prstGeom prst="rect">
            <a:avLst/>
          </a:prstGeom>
          <a:solidFill>
            <a:srgbClr val="7F7F7F"/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49847" tIns="0" rIns="24923" bIns="0" anchor="ctr"/>
          <a:lstStyle/>
          <a:p>
            <a:pPr marL="118699" indent="-118699" defTabSz="633062" eaLnBrk="0" hangingPunct="0">
              <a:lnSpc>
                <a:spcPts val="1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예외처리를 사용자 코드에서 제거</a:t>
            </a:r>
            <a:endParaRPr lang="en-US" altLang="ko-KR" sz="750" kern="0" spc="-113" dirty="0">
              <a:solidFill>
                <a:schemeClr val="bg1"/>
              </a:solidFill>
              <a:latin typeface="+mn-ea"/>
            </a:endParaRPr>
          </a:p>
          <a:p>
            <a:pPr marL="118699" indent="-118699" defTabSz="633062" eaLnBrk="0" hangingPunct="0">
              <a:lnSpc>
                <a:spcPts val="1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의존성과 세션정보를 코드로 작성</a:t>
            </a:r>
            <a:endParaRPr lang="en-US" altLang="ko-KR" sz="750" kern="0" spc="-11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1302456" y="3874944"/>
            <a:ext cx="2131864" cy="689531"/>
          </a:xfrm>
          <a:prstGeom prst="rect">
            <a:avLst/>
          </a:prstGeom>
          <a:solidFill>
            <a:srgbClr val="7F7F7F"/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49847" tIns="0" rIns="24923" bIns="0" anchor="ctr"/>
          <a:lstStyle/>
          <a:p>
            <a:pPr marL="118699" indent="-118699" defTabSz="633062" eaLnBrk="0" hangingPunct="0">
              <a:lnSpc>
                <a:spcPts val="1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의존성</a:t>
            </a:r>
            <a:r>
              <a:rPr lang="en-US" altLang="ko-KR" sz="750" kern="0" spc="-113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호출하여 사용하는 객체</a:t>
            </a:r>
            <a:r>
              <a:rPr lang="en-US" altLang="ko-KR" sz="750" kern="0" spc="-113" dirty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을 직접 코딩</a:t>
            </a:r>
            <a:endParaRPr lang="en-US" altLang="ko-KR" sz="750" kern="0" spc="-113" dirty="0">
              <a:solidFill>
                <a:schemeClr val="bg1"/>
              </a:solidFill>
              <a:latin typeface="+mn-ea"/>
            </a:endParaRPr>
          </a:p>
          <a:p>
            <a:pPr marL="118699" indent="-118699" defTabSz="633062" eaLnBrk="0" hangingPunct="0">
              <a:lnSpc>
                <a:spcPts val="1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반드시 작성되어야 하는 많은 예외처리 코드</a:t>
            </a:r>
            <a:endParaRPr lang="en-US" altLang="ko-KR" sz="750" kern="0" spc="-113" dirty="0">
              <a:solidFill>
                <a:schemeClr val="bg1"/>
              </a:solidFill>
              <a:latin typeface="+mn-ea"/>
            </a:endParaRPr>
          </a:p>
          <a:p>
            <a:pPr marL="118699" indent="-118699" defTabSz="633062" eaLnBrk="0" hangingPunct="0">
              <a:lnSpc>
                <a:spcPts val="1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세션의 획득과 반납을 직접 코딩</a:t>
            </a:r>
            <a:endParaRPr lang="en-US" altLang="ko-KR" sz="750" kern="0" spc="-113" dirty="0">
              <a:solidFill>
                <a:schemeClr val="bg1"/>
              </a:solidFill>
              <a:latin typeface="+mn-ea"/>
            </a:endParaRPr>
          </a:p>
          <a:p>
            <a:pPr marL="118699" indent="-118699" defTabSz="633062" eaLnBrk="0" hangingPunct="0">
              <a:lnSpc>
                <a:spcPts val="1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750" kern="0" spc="-113" dirty="0">
                <a:solidFill>
                  <a:schemeClr val="bg1"/>
                </a:solidFill>
                <a:latin typeface="+mn-ea"/>
              </a:rPr>
              <a:t>세션 정보를 업무 코드에 작성</a:t>
            </a:r>
            <a:endParaRPr lang="en-US" altLang="ko-KR" sz="750" kern="0" spc="-11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982B65A-75CE-4AA2-8CC1-069E4D55A0F6}"/>
              </a:ext>
            </a:extLst>
          </p:cNvPr>
          <p:cNvSpPr/>
          <p:nvPr/>
        </p:nvSpPr>
        <p:spPr>
          <a:xfrm>
            <a:off x="4294728" y="1381929"/>
            <a:ext cx="554543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B2D906-E57B-48EC-8041-ED51C7DCF990}"/>
              </a:ext>
            </a:extLst>
          </p:cNvPr>
          <p:cNvSpPr txBox="1"/>
          <p:nvPr/>
        </p:nvSpPr>
        <p:spPr>
          <a:xfrm>
            <a:off x="1425896" y="1444775"/>
            <a:ext cx="18020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API </a:t>
            </a:r>
            <a:r>
              <a:rPr lang="ko-KR" altLang="en-US" sz="900" b="1" dirty="0">
                <a:latin typeface="+mn-ea"/>
              </a:rPr>
              <a:t>위주 프레임워크 업무 개발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04F6A1-A790-4033-973B-E7D41AB56A5B}"/>
              </a:ext>
            </a:extLst>
          </p:cNvPr>
          <p:cNvSpPr txBox="1"/>
          <p:nvPr/>
        </p:nvSpPr>
        <p:spPr>
          <a:xfrm>
            <a:off x="3746687" y="1445346"/>
            <a:ext cx="1701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Spring </a:t>
            </a:r>
            <a:r>
              <a:rPr lang="ko-KR" altLang="en-US" sz="900" b="1" dirty="0">
                <a:latin typeface="+mn-ea"/>
              </a:rPr>
              <a:t>프레임워크 업무 개발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0A21F7-B0C4-499D-BDEA-D0DDD7DA4F60}"/>
              </a:ext>
            </a:extLst>
          </p:cNvPr>
          <p:cNvSpPr txBox="1"/>
          <p:nvPr/>
        </p:nvSpPr>
        <p:spPr>
          <a:xfrm>
            <a:off x="6000524" y="1438815"/>
            <a:ext cx="15263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BX Framework </a:t>
            </a:r>
            <a:r>
              <a:rPr lang="ko-KR" altLang="en-US" sz="900" b="1" dirty="0">
                <a:latin typeface="+mn-ea"/>
              </a:rPr>
              <a:t>업무 개발</a:t>
            </a:r>
          </a:p>
        </p:txBody>
      </p:sp>
    </p:spTree>
    <p:extLst>
      <p:ext uri="{BB962C8B-B14F-4D97-AF65-F5344CB8AC3E}">
        <p14:creationId xmlns:p14="http://schemas.microsoft.com/office/powerpoint/2010/main" val="4136047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427304" y="1242101"/>
            <a:ext cx="6322463" cy="3496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업무 프로그램의 재사용성 지원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의 통합개발환경은 업무 프로그램의 재 </a:t>
            </a:r>
            <a:r>
              <a:rPr lang="ko-KR" altLang="en-US" dirty="0" err="1"/>
              <a:t>사용성을</a:t>
            </a:r>
            <a:r>
              <a:rPr lang="ko-KR" altLang="en-US" dirty="0"/>
              <a:t> 위한 각종 검색 및 </a:t>
            </a:r>
            <a:r>
              <a:rPr lang="en-US" altLang="ko-KR" dirty="0"/>
              <a:t>Browsing </a:t>
            </a:r>
            <a:r>
              <a:rPr lang="ko-KR" altLang="en-US" dirty="0"/>
              <a:t>기능을 제공합니다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624963" y="1526795"/>
            <a:ext cx="5914304" cy="3024336"/>
            <a:chOff x="488716" y="2132856"/>
            <a:chExt cx="8857219" cy="4032448"/>
          </a:xfrm>
        </p:grpSpPr>
        <p:sp>
          <p:nvSpPr>
            <p:cNvPr id="58" name="AutoShape 14"/>
            <p:cNvSpPr>
              <a:spLocks noChangeArrowheads="1"/>
            </p:cNvSpPr>
            <p:nvPr/>
          </p:nvSpPr>
          <p:spPr bwMode="auto">
            <a:xfrm>
              <a:off x="488718" y="2132856"/>
              <a:ext cx="1080119" cy="1247719"/>
            </a:xfrm>
            <a:prstGeom prst="roundRect">
              <a:avLst>
                <a:gd name="adj" fmla="val 7347"/>
              </a:avLst>
            </a:prstGeom>
            <a:solidFill>
              <a:srgbClr val="006494"/>
            </a:solidFill>
            <a:ln>
              <a:noFill/>
            </a:ln>
            <a:effectLst/>
          </p:spPr>
          <p:txBody>
            <a:bodyPr wrap="squar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I/O </a:t>
              </a: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검색 및 재사용</a:t>
              </a:r>
              <a:endParaRPr kumimoji="1" lang="en-US" altLang="ko-KR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(OMM Finder)</a:t>
              </a:r>
            </a:p>
          </p:txBody>
        </p:sp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26611" y="2132857"/>
              <a:ext cx="3577407" cy="1247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2853" y="3495703"/>
              <a:ext cx="3600400" cy="125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AutoShape 14"/>
            <p:cNvSpPr>
              <a:spLocks noChangeArrowheads="1"/>
            </p:cNvSpPr>
            <p:nvPr/>
          </p:nvSpPr>
          <p:spPr bwMode="auto">
            <a:xfrm>
              <a:off x="488718" y="3495704"/>
              <a:ext cx="1080119" cy="1247719"/>
            </a:xfrm>
            <a:prstGeom prst="roundRect">
              <a:avLst>
                <a:gd name="adj" fmla="val 7347"/>
              </a:avLst>
            </a:prstGeom>
            <a:solidFill>
              <a:srgbClr val="006494"/>
            </a:solidFill>
            <a:ln>
              <a:noFill/>
            </a:ln>
            <a:effectLst/>
          </p:spPr>
          <p:txBody>
            <a:bodyPr wrap="squar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Meta </a:t>
              </a: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용어 검색</a:t>
              </a:r>
              <a:endParaRPr kumimoji="1" lang="en-US" altLang="ko-KR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(Meta Finder)</a:t>
              </a:r>
            </a:p>
          </p:txBody>
        </p:sp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2852" y="4914199"/>
              <a:ext cx="3600400" cy="125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AutoShape 14"/>
            <p:cNvSpPr>
              <a:spLocks noChangeArrowheads="1"/>
            </p:cNvSpPr>
            <p:nvPr/>
          </p:nvSpPr>
          <p:spPr bwMode="auto">
            <a:xfrm>
              <a:off x="488716" y="4914201"/>
              <a:ext cx="1080120" cy="1247719"/>
            </a:xfrm>
            <a:prstGeom prst="roundRect">
              <a:avLst>
                <a:gd name="adj" fmla="val 7347"/>
              </a:avLst>
            </a:prstGeom>
            <a:solidFill>
              <a:srgbClr val="006494"/>
            </a:solidFill>
            <a:ln>
              <a:noFill/>
            </a:ln>
            <a:effectLst/>
          </p:spPr>
          <p:txBody>
            <a:bodyPr wrap="squar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DBIO </a:t>
              </a: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검색</a:t>
              </a:r>
              <a:endParaRPr kumimoji="1" lang="en-US" altLang="ko-KR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(DBIO Search)</a:t>
              </a:r>
            </a:p>
          </p:txBody>
        </p:sp>
        <p:sp>
          <p:nvSpPr>
            <p:cNvPr id="64" name="AutoShape 14"/>
            <p:cNvSpPr>
              <a:spLocks noChangeArrowheads="1"/>
            </p:cNvSpPr>
            <p:nvPr/>
          </p:nvSpPr>
          <p:spPr bwMode="auto">
            <a:xfrm>
              <a:off x="5529278" y="2132857"/>
              <a:ext cx="1080119" cy="1247719"/>
            </a:xfrm>
            <a:prstGeom prst="roundRect">
              <a:avLst>
                <a:gd name="adj" fmla="val 7347"/>
              </a:avLst>
            </a:prstGeom>
            <a:solidFill>
              <a:srgbClr val="006494"/>
            </a:solidFill>
            <a:ln>
              <a:noFill/>
            </a:ln>
            <a:effectLst/>
          </p:spPr>
          <p:txBody>
            <a:bodyPr wrap="squar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DBIO</a:t>
              </a: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에 대한 </a:t>
              </a: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I/O </a:t>
              </a: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검색</a:t>
              </a:r>
              <a:endParaRPr kumimoji="1" lang="en-US" altLang="ko-KR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endParaRPr>
            </a:p>
          </p:txBody>
        </p:sp>
        <p:sp>
          <p:nvSpPr>
            <p:cNvPr id="65" name="AutoShape 14"/>
            <p:cNvSpPr>
              <a:spLocks noChangeArrowheads="1"/>
            </p:cNvSpPr>
            <p:nvPr/>
          </p:nvSpPr>
          <p:spPr bwMode="auto">
            <a:xfrm>
              <a:off x="5529278" y="3495704"/>
              <a:ext cx="1080119" cy="1247719"/>
            </a:xfrm>
            <a:prstGeom prst="roundRect">
              <a:avLst>
                <a:gd name="adj" fmla="val 7347"/>
              </a:avLst>
            </a:prstGeom>
            <a:solidFill>
              <a:srgbClr val="006494"/>
            </a:solidFill>
            <a:ln>
              <a:noFill/>
            </a:ln>
            <a:effectLst/>
          </p:spPr>
          <p:txBody>
            <a:bodyPr wrap="squar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DB </a:t>
              </a: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스키마</a:t>
              </a:r>
              <a:endParaRPr kumimoji="1" lang="en-US" altLang="ko-KR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검색</a:t>
              </a:r>
              <a:endParaRPr kumimoji="1" lang="en-US" altLang="ko-KR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(DB to OMM </a:t>
              </a: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등</a:t>
              </a: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66" name="AutoShape 14"/>
            <p:cNvSpPr>
              <a:spLocks noChangeArrowheads="1"/>
            </p:cNvSpPr>
            <p:nvPr/>
          </p:nvSpPr>
          <p:spPr bwMode="auto">
            <a:xfrm>
              <a:off x="5529275" y="4914202"/>
              <a:ext cx="1080120" cy="1247719"/>
            </a:xfrm>
            <a:prstGeom prst="roundRect">
              <a:avLst>
                <a:gd name="adj" fmla="val 7347"/>
              </a:avLst>
            </a:prstGeom>
            <a:solidFill>
              <a:srgbClr val="006494"/>
            </a:solidFill>
            <a:ln>
              <a:noFill/>
            </a:ln>
            <a:effectLst/>
          </p:spPr>
          <p:txBody>
            <a:bodyPr wrap="squar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Test Case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입력구조</a:t>
              </a:r>
              <a:endParaRPr kumimoji="1" lang="en-US" altLang="ko-KR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검색</a:t>
              </a:r>
              <a:endParaRPr kumimoji="1" lang="en-US" altLang="ko-KR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endParaRPr>
            </a:p>
          </p:txBody>
        </p: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53413" y="2132856"/>
              <a:ext cx="2592522" cy="12477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753413" y="3495703"/>
              <a:ext cx="2592522" cy="125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53413" y="4914200"/>
              <a:ext cx="2592522" cy="1251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90648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427304" y="1256169"/>
            <a:ext cx="6322463" cy="3496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자원 검색 및 유틸리티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의 통합개발환경은 쉽고 빠른 자원 검색 기능을 제공하고</a:t>
            </a:r>
            <a:r>
              <a:rPr lang="en-US" altLang="ko-KR" dirty="0"/>
              <a:t>, </a:t>
            </a:r>
            <a:r>
              <a:rPr lang="ko-KR" altLang="en-US" dirty="0"/>
              <a:t>다양한 유틸리티 </a:t>
            </a:r>
            <a:r>
              <a:rPr lang="en-US" altLang="ko-KR" dirty="0"/>
              <a:t>API</a:t>
            </a:r>
            <a:r>
              <a:rPr lang="ko-KR" altLang="en-US" dirty="0"/>
              <a:t> 제공합니다</a:t>
            </a:r>
            <a:r>
              <a:rPr lang="en-US" altLang="ko-KR" dirty="0"/>
              <a:t>. </a:t>
            </a:r>
            <a:r>
              <a:rPr lang="ko-KR" altLang="en-US" dirty="0"/>
              <a:t>유틸리티는 프로젝트 수행과정에서 커스터마이징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583028" y="1525160"/>
            <a:ext cx="5961212" cy="3010620"/>
            <a:chOff x="604809" y="1861539"/>
            <a:chExt cx="8786841" cy="4437661"/>
          </a:xfrm>
        </p:grpSpPr>
        <p:sp>
          <p:nvSpPr>
            <p:cNvPr id="19" name="Text Box 70"/>
            <p:cNvSpPr txBox="1">
              <a:spLocks noChangeArrowheads="1"/>
            </p:cNvSpPr>
            <p:nvPr/>
          </p:nvSpPr>
          <p:spPr bwMode="auto">
            <a:xfrm>
              <a:off x="604809" y="1861539"/>
              <a:ext cx="3706618" cy="333451"/>
            </a:xfrm>
            <a:prstGeom prst="rect">
              <a:avLst/>
            </a:prstGeom>
            <a:solidFill>
              <a:srgbClr val="006494"/>
            </a:solidFill>
            <a:ln>
              <a:noFill/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defRPr>
              </a:lvl1pPr>
            </a:lstStyle>
            <a:p>
              <a:r>
                <a:rPr lang="ko-KR" altLang="en-US" sz="900" dirty="0"/>
                <a:t>자원 검색</a:t>
              </a:r>
            </a:p>
          </p:txBody>
        </p:sp>
        <p:sp>
          <p:nvSpPr>
            <p:cNvPr id="20" name="Text Box 70"/>
            <p:cNvSpPr txBox="1">
              <a:spLocks noChangeArrowheads="1"/>
            </p:cNvSpPr>
            <p:nvPr/>
          </p:nvSpPr>
          <p:spPr bwMode="auto">
            <a:xfrm>
              <a:off x="4462434" y="1861539"/>
              <a:ext cx="4929216" cy="333451"/>
            </a:xfrm>
            <a:prstGeom prst="rect">
              <a:avLst/>
            </a:prstGeom>
            <a:solidFill>
              <a:srgbClr val="006494"/>
            </a:solidFill>
            <a:ln>
              <a:noFill/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>
              <a:defPPr>
                <a:defRPr lang="en-US"/>
              </a:defPPr>
              <a:lvl1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defRPr>
              </a:lvl1pPr>
            </a:lstStyle>
            <a:p>
              <a:r>
                <a:rPr lang="ko-KR" altLang="en-US" sz="900" dirty="0"/>
                <a:t>유틸리티</a:t>
              </a: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rcRect b="27163"/>
            <a:stretch/>
          </p:blipFill>
          <p:spPr>
            <a:xfrm>
              <a:off x="918098" y="2348776"/>
              <a:ext cx="3110157" cy="395042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grpSp>
          <p:nvGrpSpPr>
            <p:cNvPr id="22" name="그룹 21"/>
            <p:cNvGrpSpPr/>
            <p:nvPr/>
          </p:nvGrpSpPr>
          <p:grpSpPr>
            <a:xfrm>
              <a:off x="4620135" y="2311711"/>
              <a:ext cx="4589268" cy="3987489"/>
              <a:chOff x="4419600" y="52387"/>
              <a:chExt cx="7772400" cy="6753225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9600" y="52387"/>
                <a:ext cx="3867150" cy="6753225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4850" y="57150"/>
                <a:ext cx="3867150" cy="6743700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147126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427304" y="1256169"/>
            <a:ext cx="6322463" cy="3496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영향도 분석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편의성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애플리케이션 리소스와 </a:t>
            </a:r>
            <a:r>
              <a:rPr lang="en-US" altLang="ko-KR" dirty="0"/>
              <a:t>DB </a:t>
            </a:r>
            <a:r>
              <a:rPr lang="ko-KR" altLang="en-US" dirty="0"/>
              <a:t>간의 영향도 분석 기능을 제공하여 향후 모델 변경 시 영향 받는 리소스 및 </a:t>
            </a:r>
            <a:r>
              <a:rPr lang="en-US" altLang="ko-KR" dirty="0"/>
              <a:t>DB </a:t>
            </a:r>
            <a:r>
              <a:rPr lang="ko-KR" altLang="en-US" dirty="0"/>
              <a:t>정보 파악</a:t>
            </a:r>
            <a:r>
              <a:rPr lang="en-US" altLang="ko-KR" dirty="0"/>
              <a:t> </a:t>
            </a:r>
            <a:r>
              <a:rPr lang="ko-KR" altLang="en-US" dirty="0"/>
              <a:t>가능한 기능을 제공합니다</a:t>
            </a:r>
            <a:r>
              <a:rPr lang="en-US" altLang="ko-KR" dirty="0"/>
              <a:t>.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543015" y="1385662"/>
            <a:ext cx="6094717" cy="3315878"/>
            <a:chOff x="560512" y="1329893"/>
            <a:chExt cx="8784976" cy="480493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512" y="4144478"/>
              <a:ext cx="4176464" cy="199034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9024" y="1628541"/>
              <a:ext cx="4176464" cy="199687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512" y="1628541"/>
              <a:ext cx="4172612" cy="198633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69024" y="4127899"/>
              <a:ext cx="4176464" cy="199469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2107838" y="1329893"/>
              <a:ext cx="1081814" cy="317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리소스 분석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01715" y="1329893"/>
              <a:ext cx="2276385" cy="317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DB </a:t>
              </a:r>
              <a:r>
                <a:rPr lang="ko-KR" altLang="en-US" sz="825" b="1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영향도분석</a:t>
              </a:r>
              <a:r>
                <a:rPr lang="ko-KR" altLang="en-US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리소스→</a:t>
              </a:r>
              <a:r>
                <a:rPr lang="en-US" altLang="ko-KR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DB)</a:t>
              </a:r>
              <a:endParaRPr lang="ko-KR" altLang="en-US" sz="825" b="1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10553" y="3825068"/>
              <a:ext cx="2276385" cy="317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DB </a:t>
              </a:r>
              <a:r>
                <a:rPr lang="ko-KR" altLang="en-US" sz="825" b="1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영향도분석</a:t>
              </a:r>
              <a:r>
                <a:rPr lang="ko-KR" altLang="en-US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(DB</a:t>
              </a:r>
              <a:r>
                <a:rPr lang="ko-KR" altLang="en-US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→리소스</a:t>
              </a:r>
              <a:r>
                <a:rPr lang="en-US" altLang="ko-KR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)</a:t>
              </a:r>
              <a:endParaRPr lang="ko-KR" altLang="en-US" sz="825" b="1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99003" y="3823322"/>
              <a:ext cx="1081814" cy="317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25" b="1" dirty="0">
                  <a:solidFill>
                    <a:prstClr val="black"/>
                  </a:solidFill>
                  <a:latin typeface="맑은 고딕" panose="020B0503020000020004" pitchFamily="50" charset="-127"/>
                </a:rPr>
                <a:t>분석 보고서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63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A08A52A3-01AA-4183-A740-6BC67315FEA0}"/>
              </a:ext>
            </a:extLst>
          </p:cNvPr>
          <p:cNvSpPr/>
          <p:nvPr/>
        </p:nvSpPr>
        <p:spPr>
          <a:xfrm>
            <a:off x="1489166" y="1410789"/>
            <a:ext cx="6061166" cy="32772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애플리케이션 프레임워크의 구성 요소</a:t>
            </a:r>
          </a:p>
        </p:txBody>
      </p:sp>
      <p:sp>
        <p:nvSpPr>
          <p:cNvPr id="64" name="텍스트 개체 틀 6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개요</a:t>
            </a:r>
          </a:p>
        </p:txBody>
      </p:sp>
      <p:sp>
        <p:nvSpPr>
          <p:cNvPr id="65" name="텍스트 개체 틀 64"/>
          <p:cNvSpPr>
            <a:spLocks noGrp="1"/>
          </p:cNvSpPr>
          <p:nvPr>
            <p:ph type="body" sz="quarter" idx="15"/>
          </p:nvPr>
        </p:nvSpPr>
        <p:spPr>
          <a:xfrm>
            <a:off x="599419" y="825001"/>
            <a:ext cx="7951800" cy="335222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애플리케이션 프레임워크는 애플리케이션 공통 기능을 모아 놓은 반제품 형태의 솔루션으로 애플리케이션 개발환경</a:t>
            </a:r>
            <a:r>
              <a:rPr lang="en-US" altLang="ko-KR" dirty="0"/>
              <a:t>, </a:t>
            </a:r>
            <a:r>
              <a:rPr lang="ko-KR" altLang="en-US" dirty="0"/>
              <a:t>실행환경</a:t>
            </a:r>
            <a:r>
              <a:rPr lang="en-US" altLang="ko-KR" dirty="0"/>
              <a:t>, </a:t>
            </a:r>
            <a:r>
              <a:rPr lang="ko-KR" altLang="en-US" dirty="0"/>
              <a:t>운영환경을 제공합니다</a:t>
            </a:r>
            <a:r>
              <a:rPr lang="en-US" altLang="ko-KR" dirty="0"/>
              <a:t>.</a:t>
            </a:r>
          </a:p>
        </p:txBody>
      </p:sp>
      <p:grpSp>
        <p:nvGrpSpPr>
          <p:cNvPr id="5" name="Group 183"/>
          <p:cNvGrpSpPr>
            <a:grpSpLocks/>
          </p:cNvGrpSpPr>
          <p:nvPr/>
        </p:nvGrpSpPr>
        <p:grpSpPr bwMode="auto">
          <a:xfrm>
            <a:off x="4408627" y="2242197"/>
            <a:ext cx="2318660" cy="997449"/>
            <a:chOff x="3195" y="2085"/>
            <a:chExt cx="2048" cy="991"/>
          </a:xfrm>
        </p:grpSpPr>
        <p:sp>
          <p:nvSpPr>
            <p:cNvPr id="39" name="Rectangle 54"/>
            <p:cNvSpPr>
              <a:spLocks noChangeArrowheads="1"/>
            </p:cNvSpPr>
            <p:nvPr/>
          </p:nvSpPr>
          <p:spPr bwMode="auto">
            <a:xfrm>
              <a:off x="3195" y="2085"/>
              <a:ext cx="2048" cy="991"/>
            </a:xfrm>
            <a:prstGeom prst="rect">
              <a:avLst/>
            </a:prstGeom>
            <a:solidFill>
              <a:srgbClr val="F2F2F2"/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ko-KR" sz="623" b="1" kern="0">
                <a:solidFill>
                  <a:sysClr val="windowText" lastClr="00000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40" name="Rectangle 273"/>
            <p:cNvSpPr>
              <a:spLocks noChangeArrowheads="1"/>
            </p:cNvSpPr>
            <p:nvPr/>
          </p:nvSpPr>
          <p:spPr bwMode="auto">
            <a:xfrm>
              <a:off x="3910" y="2117"/>
              <a:ext cx="650" cy="10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633062">
                <a:spcBef>
                  <a:spcPct val="20000"/>
                </a:spcBef>
                <a:defRPr/>
              </a:pPr>
              <a:r>
                <a:rPr lang="ko-KR" altLang="en-US" sz="692" b="1" kern="0" dirty="0">
                  <a:solidFill>
                    <a:sysClr val="windowText" lastClr="000000"/>
                  </a:solidFill>
                  <a:latin typeface="+mn-ea"/>
                </a:rPr>
                <a:t>업무 애플리케이션</a:t>
              </a:r>
            </a:p>
          </p:txBody>
        </p:sp>
        <p:sp>
          <p:nvSpPr>
            <p:cNvPr id="41" name="AutoShape 182"/>
            <p:cNvSpPr>
              <a:spLocks noChangeArrowheads="1"/>
            </p:cNvSpPr>
            <p:nvPr/>
          </p:nvSpPr>
          <p:spPr bwMode="auto">
            <a:xfrm>
              <a:off x="3236" y="2255"/>
              <a:ext cx="1966" cy="784"/>
            </a:xfrm>
            <a:prstGeom prst="rect">
              <a:avLst/>
            </a:prstGeom>
            <a:solidFill>
              <a:srgbClr val="D9D9D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623" b="1" kern="0">
                <a:solidFill>
                  <a:sysClr val="windowText" lastClr="000000"/>
                </a:solidFill>
                <a:latin typeface="+mn-ea"/>
              </a:endParaRPr>
            </a:p>
          </p:txBody>
        </p:sp>
      </p:grpSp>
      <p:grpSp>
        <p:nvGrpSpPr>
          <p:cNvPr id="6" name="Group 180"/>
          <p:cNvGrpSpPr>
            <a:grpSpLocks/>
          </p:cNvGrpSpPr>
          <p:nvPr/>
        </p:nvGrpSpPr>
        <p:grpSpPr bwMode="auto">
          <a:xfrm>
            <a:off x="4408627" y="3286177"/>
            <a:ext cx="2318660" cy="212229"/>
            <a:chOff x="3195" y="3121"/>
            <a:chExt cx="2048" cy="228"/>
          </a:xfrm>
        </p:grpSpPr>
        <p:sp>
          <p:nvSpPr>
            <p:cNvPr id="37" name="Rectangle 54"/>
            <p:cNvSpPr>
              <a:spLocks noChangeArrowheads="1"/>
            </p:cNvSpPr>
            <p:nvPr/>
          </p:nvSpPr>
          <p:spPr bwMode="auto">
            <a:xfrm>
              <a:off x="3195" y="3121"/>
              <a:ext cx="2048" cy="22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ko-KR" sz="692" b="1" kern="0">
                <a:solidFill>
                  <a:sysClr val="window" lastClr="FFFFFF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38" name="Rectangle 275"/>
            <p:cNvSpPr>
              <a:spLocks noChangeArrowheads="1"/>
            </p:cNvSpPr>
            <p:nvPr/>
          </p:nvSpPr>
          <p:spPr bwMode="auto">
            <a:xfrm>
              <a:off x="3922" y="3184"/>
              <a:ext cx="584" cy="1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ctr" defTabSz="633062">
                <a:spcBef>
                  <a:spcPct val="20000"/>
                </a:spcBef>
                <a:defRPr/>
              </a:pPr>
              <a:r>
                <a:rPr lang="ko-KR" altLang="en-US" sz="623" b="1" kern="0" dirty="0">
                  <a:solidFill>
                    <a:sysClr val="window" lastClr="FFFFFF"/>
                  </a:solidFill>
                  <a:latin typeface="+mn-ea"/>
                </a:rPr>
                <a:t>미들웨어 </a:t>
              </a:r>
              <a:r>
                <a:rPr lang="en-US" altLang="ko-KR" sz="623" b="1" kern="0" dirty="0">
                  <a:solidFill>
                    <a:sysClr val="window" lastClr="FFFFFF"/>
                  </a:solidFill>
                  <a:latin typeface="+mn-ea"/>
                </a:rPr>
                <a:t>(WAS)</a:t>
              </a:r>
            </a:p>
          </p:txBody>
        </p:sp>
      </p:grpSp>
      <p:grpSp>
        <p:nvGrpSpPr>
          <p:cNvPr id="7" name="Group 181"/>
          <p:cNvGrpSpPr>
            <a:grpSpLocks/>
          </p:cNvGrpSpPr>
          <p:nvPr/>
        </p:nvGrpSpPr>
        <p:grpSpPr bwMode="auto">
          <a:xfrm>
            <a:off x="4408627" y="3543086"/>
            <a:ext cx="2318660" cy="212229"/>
            <a:chOff x="3195" y="3394"/>
            <a:chExt cx="2048" cy="228"/>
          </a:xfrm>
        </p:grpSpPr>
        <p:sp>
          <p:nvSpPr>
            <p:cNvPr id="35" name="Rectangle 54"/>
            <p:cNvSpPr>
              <a:spLocks noChangeArrowheads="1"/>
            </p:cNvSpPr>
            <p:nvPr/>
          </p:nvSpPr>
          <p:spPr bwMode="auto">
            <a:xfrm>
              <a:off x="3195" y="3394"/>
              <a:ext cx="2048" cy="22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ko-KR" sz="692" b="1" kern="0">
                <a:solidFill>
                  <a:sysClr val="windowText" lastClr="00000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36" name="Rectangle 283"/>
            <p:cNvSpPr>
              <a:spLocks noChangeArrowheads="1"/>
            </p:cNvSpPr>
            <p:nvPr/>
          </p:nvSpPr>
          <p:spPr bwMode="auto">
            <a:xfrm>
              <a:off x="3775" y="3456"/>
              <a:ext cx="926" cy="1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633062">
                <a:spcBef>
                  <a:spcPct val="20000"/>
                </a:spcBef>
                <a:defRPr/>
              </a:pPr>
              <a:r>
                <a:rPr lang="ko-KR" altLang="en-US" sz="623" b="1" kern="0" dirty="0">
                  <a:solidFill>
                    <a:sysClr val="window" lastClr="FFFFFF"/>
                  </a:solidFill>
                  <a:latin typeface="+mn-ea"/>
                </a:rPr>
                <a:t>시스템 소프트웨어</a:t>
              </a:r>
              <a:r>
                <a:rPr lang="en-US" altLang="ko-KR" sz="623" b="1" kern="0" dirty="0">
                  <a:solidFill>
                    <a:sysClr val="window" lastClr="FFFFFF"/>
                  </a:solidFill>
                  <a:latin typeface="+mn-ea"/>
                </a:rPr>
                <a:t>(OS, JVM)</a:t>
              </a:r>
            </a:p>
          </p:txBody>
        </p:sp>
      </p:grpSp>
      <p:grpSp>
        <p:nvGrpSpPr>
          <p:cNvPr id="8" name="Group 200"/>
          <p:cNvGrpSpPr>
            <a:grpSpLocks/>
          </p:cNvGrpSpPr>
          <p:nvPr/>
        </p:nvGrpSpPr>
        <p:grpSpPr bwMode="auto">
          <a:xfrm>
            <a:off x="4519579" y="2766775"/>
            <a:ext cx="2097890" cy="405841"/>
            <a:chOff x="3293" y="2669"/>
            <a:chExt cx="1853" cy="337"/>
          </a:xfr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2700000" scaled="1"/>
            <a:tileRect/>
          </a:gradFill>
        </p:grpSpPr>
        <p:sp>
          <p:nvSpPr>
            <p:cNvPr id="33" name="Freeform 274">
              <a:hlinkClick r:id="" action="ppaction://noaction"/>
            </p:cNvPr>
            <p:cNvSpPr>
              <a:spLocks/>
            </p:cNvSpPr>
            <p:nvPr/>
          </p:nvSpPr>
          <p:spPr bwMode="auto">
            <a:xfrm>
              <a:off x="3293" y="2669"/>
              <a:ext cx="1853" cy="337"/>
            </a:xfrm>
            <a:custGeom>
              <a:avLst/>
              <a:gdLst>
                <a:gd name="T0" fmla="*/ 0 w 1928"/>
                <a:gd name="T1" fmla="*/ 1 h 454"/>
                <a:gd name="T2" fmla="*/ 0 w 1928"/>
                <a:gd name="T3" fmla="*/ 0 h 454"/>
                <a:gd name="T4" fmla="*/ 12 w 1928"/>
                <a:gd name="T5" fmla="*/ 0 h 454"/>
                <a:gd name="T6" fmla="*/ 12 w 1928"/>
                <a:gd name="T7" fmla="*/ 1 h 454"/>
                <a:gd name="T8" fmla="*/ 17 w 1928"/>
                <a:gd name="T9" fmla="*/ 1 h 454"/>
                <a:gd name="T10" fmla="*/ 17 w 1928"/>
                <a:gd name="T11" fmla="*/ 0 h 454"/>
                <a:gd name="T12" fmla="*/ 22 w 1928"/>
                <a:gd name="T13" fmla="*/ 0 h 454"/>
                <a:gd name="T14" fmla="*/ 22 w 1928"/>
                <a:gd name="T15" fmla="*/ 1 h 454"/>
                <a:gd name="T16" fmla="*/ 34 w 1928"/>
                <a:gd name="T17" fmla="*/ 1 h 454"/>
                <a:gd name="T18" fmla="*/ 34 w 1928"/>
                <a:gd name="T19" fmla="*/ 0 h 454"/>
                <a:gd name="T20" fmla="*/ 37 w 1928"/>
                <a:gd name="T21" fmla="*/ 0 h 454"/>
                <a:gd name="T22" fmla="*/ 37 w 1928"/>
                <a:gd name="T23" fmla="*/ 1 h 454"/>
                <a:gd name="T24" fmla="*/ 51 w 1928"/>
                <a:gd name="T25" fmla="*/ 1 h 454"/>
                <a:gd name="T26" fmla="*/ 51 w 1928"/>
                <a:gd name="T27" fmla="*/ 0 h 454"/>
                <a:gd name="T28" fmla="*/ 55 w 1928"/>
                <a:gd name="T29" fmla="*/ 0 h 454"/>
                <a:gd name="T30" fmla="*/ 55 w 1928"/>
                <a:gd name="T31" fmla="*/ 1 h 454"/>
                <a:gd name="T32" fmla="*/ 68 w 1928"/>
                <a:gd name="T33" fmla="*/ 1 h 454"/>
                <a:gd name="T34" fmla="*/ 68 w 1928"/>
                <a:gd name="T35" fmla="*/ 0 h 454"/>
                <a:gd name="T36" fmla="*/ 72 w 1928"/>
                <a:gd name="T37" fmla="*/ 0 h 454"/>
                <a:gd name="T38" fmla="*/ 72 w 1928"/>
                <a:gd name="T39" fmla="*/ 1 h 454"/>
                <a:gd name="T40" fmla="*/ 0 w 1928"/>
                <a:gd name="T41" fmla="*/ 1 h 45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28"/>
                <a:gd name="T64" fmla="*/ 0 h 454"/>
                <a:gd name="T65" fmla="*/ 1928 w 1928"/>
                <a:gd name="T66" fmla="*/ 454 h 45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28" h="454">
                  <a:moveTo>
                    <a:pt x="0" y="454"/>
                  </a:moveTo>
                  <a:lnTo>
                    <a:pt x="0" y="0"/>
                  </a:lnTo>
                  <a:lnTo>
                    <a:pt x="114" y="0"/>
                  </a:lnTo>
                  <a:lnTo>
                    <a:pt x="114" y="114"/>
                  </a:lnTo>
                  <a:lnTo>
                    <a:pt x="454" y="114"/>
                  </a:lnTo>
                  <a:lnTo>
                    <a:pt x="454" y="0"/>
                  </a:lnTo>
                  <a:lnTo>
                    <a:pt x="567" y="0"/>
                  </a:lnTo>
                  <a:lnTo>
                    <a:pt x="567" y="114"/>
                  </a:lnTo>
                  <a:lnTo>
                    <a:pt x="907" y="114"/>
                  </a:lnTo>
                  <a:lnTo>
                    <a:pt x="907" y="0"/>
                  </a:lnTo>
                  <a:lnTo>
                    <a:pt x="1021" y="0"/>
                  </a:lnTo>
                  <a:lnTo>
                    <a:pt x="1021" y="114"/>
                  </a:lnTo>
                  <a:lnTo>
                    <a:pt x="1361" y="114"/>
                  </a:lnTo>
                  <a:lnTo>
                    <a:pt x="1361" y="0"/>
                  </a:lnTo>
                  <a:lnTo>
                    <a:pt x="1474" y="0"/>
                  </a:lnTo>
                  <a:lnTo>
                    <a:pt x="1474" y="114"/>
                  </a:lnTo>
                  <a:lnTo>
                    <a:pt x="1815" y="114"/>
                  </a:lnTo>
                  <a:lnTo>
                    <a:pt x="1815" y="0"/>
                  </a:lnTo>
                  <a:lnTo>
                    <a:pt x="1928" y="0"/>
                  </a:lnTo>
                  <a:lnTo>
                    <a:pt x="1928" y="454"/>
                  </a:lnTo>
                  <a:lnTo>
                    <a:pt x="0" y="454"/>
                  </a:lnTo>
                  <a:close/>
                </a:path>
              </a:pathLst>
            </a:custGeom>
            <a:grpFill/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623" b="1" kern="0">
                <a:solidFill>
                  <a:sysClr val="windowText" lastClr="00000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34" name="Text Box 276"/>
            <p:cNvSpPr txBox="1">
              <a:spLocks noChangeArrowheads="1"/>
            </p:cNvSpPr>
            <p:nvPr/>
          </p:nvSpPr>
          <p:spPr bwMode="auto">
            <a:xfrm>
              <a:off x="3748" y="2834"/>
              <a:ext cx="980" cy="97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761" kern="0" dirty="0">
                  <a:solidFill>
                    <a:sysClr val="window" lastClr="FFFFFF"/>
                  </a:solidFill>
                  <a:latin typeface="+mn-ea"/>
                  <a:ea typeface="+mn-ea"/>
                </a:rPr>
                <a:t>애플리케이션 프레임워크</a:t>
              </a:r>
              <a:endParaRPr lang="en-US" altLang="ko-KR" sz="761" kern="0" dirty="0">
                <a:solidFill>
                  <a:sysClr val="window" lastClr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9" name="Group 213"/>
          <p:cNvGrpSpPr>
            <a:grpSpLocks/>
          </p:cNvGrpSpPr>
          <p:nvPr/>
        </p:nvGrpSpPr>
        <p:grpSpPr bwMode="auto">
          <a:xfrm>
            <a:off x="5106038" y="2487527"/>
            <a:ext cx="431353" cy="313689"/>
            <a:chOff x="3811" y="2369"/>
            <a:chExt cx="381" cy="337"/>
          </a:xfrm>
        </p:grpSpPr>
        <p:sp>
          <p:nvSpPr>
            <p:cNvPr id="30" name="Freeform 281"/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F8F8F8"/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600" kern="0">
                <a:solidFill>
                  <a:sysClr val="windowText" lastClr="00000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32" name="Text Box 291"/>
            <p:cNvSpPr txBox="1">
              <a:spLocks noChangeArrowheads="1"/>
            </p:cNvSpPr>
            <p:nvPr/>
          </p:nvSpPr>
          <p:spPr bwMode="auto">
            <a:xfrm>
              <a:off x="3883" y="2397"/>
              <a:ext cx="272" cy="1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</a:br>
              <a: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컴포넌트</a:t>
              </a:r>
            </a:p>
          </p:txBody>
        </p:sp>
      </p:grpSp>
      <p:grpSp>
        <p:nvGrpSpPr>
          <p:cNvPr id="10" name="Group 214"/>
          <p:cNvGrpSpPr>
            <a:grpSpLocks/>
          </p:cNvGrpSpPr>
          <p:nvPr/>
        </p:nvGrpSpPr>
        <p:grpSpPr bwMode="auto">
          <a:xfrm>
            <a:off x="5599658" y="2487527"/>
            <a:ext cx="431353" cy="313689"/>
            <a:chOff x="3811" y="2369"/>
            <a:chExt cx="381" cy="337"/>
          </a:xfrm>
        </p:grpSpPr>
        <p:sp>
          <p:nvSpPr>
            <p:cNvPr id="27" name="Freeform 281"/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F8F8F8"/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623" b="1" kern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  <p:sp>
          <p:nvSpPr>
            <p:cNvPr id="29" name="Text Box 291"/>
            <p:cNvSpPr txBox="1">
              <a:spLocks noChangeArrowheads="1"/>
            </p:cNvSpPr>
            <p:nvPr/>
          </p:nvSpPr>
          <p:spPr bwMode="auto">
            <a:xfrm>
              <a:off x="3883" y="2396"/>
              <a:ext cx="272" cy="1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</a:br>
              <a: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컴포넌트</a:t>
              </a:r>
            </a:p>
          </p:txBody>
        </p:sp>
      </p:grpSp>
      <p:grpSp>
        <p:nvGrpSpPr>
          <p:cNvPr id="11" name="Group 218"/>
          <p:cNvGrpSpPr>
            <a:grpSpLocks/>
          </p:cNvGrpSpPr>
          <p:nvPr/>
        </p:nvGrpSpPr>
        <p:grpSpPr bwMode="auto">
          <a:xfrm>
            <a:off x="6106865" y="2487527"/>
            <a:ext cx="431353" cy="313689"/>
            <a:chOff x="3811" y="2369"/>
            <a:chExt cx="381" cy="337"/>
          </a:xfrm>
        </p:grpSpPr>
        <p:sp>
          <p:nvSpPr>
            <p:cNvPr id="24" name="Freeform 281"/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F8F8F8"/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600" kern="0">
                <a:solidFill>
                  <a:sysClr val="windowText" lastClr="00000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6" name="Text Box 291"/>
            <p:cNvSpPr txBox="1">
              <a:spLocks noChangeArrowheads="1"/>
            </p:cNvSpPr>
            <p:nvPr/>
          </p:nvSpPr>
          <p:spPr bwMode="auto">
            <a:xfrm>
              <a:off x="3883" y="2397"/>
              <a:ext cx="272" cy="1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</a:br>
              <a: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컴포넌트</a:t>
              </a:r>
            </a:p>
          </p:txBody>
        </p:sp>
      </p:grpSp>
      <p:grpSp>
        <p:nvGrpSpPr>
          <p:cNvPr id="12" name="Group 180"/>
          <p:cNvGrpSpPr>
            <a:grpSpLocks/>
          </p:cNvGrpSpPr>
          <p:nvPr/>
        </p:nvGrpSpPr>
        <p:grpSpPr bwMode="auto">
          <a:xfrm>
            <a:off x="3950472" y="2242196"/>
            <a:ext cx="3243504" cy="1521887"/>
            <a:chOff x="-13505" y="3122"/>
            <a:chExt cx="18956" cy="271"/>
          </a:xfrm>
        </p:grpSpPr>
        <p:grpSp>
          <p:nvGrpSpPr>
            <p:cNvPr id="19" name="Group 53"/>
            <p:cNvGrpSpPr>
              <a:grpSpLocks/>
            </p:cNvGrpSpPr>
            <p:nvPr/>
          </p:nvGrpSpPr>
          <p:grpSpPr bwMode="auto">
            <a:xfrm>
              <a:off x="-13338" y="3122"/>
              <a:ext cx="18581" cy="271"/>
              <a:chOff x="-7019" y="1704"/>
              <a:chExt cx="11214" cy="901"/>
            </a:xfrm>
          </p:grpSpPr>
          <p:sp>
            <p:nvSpPr>
              <p:cNvPr id="22" name="Rectangle 54"/>
              <p:cNvSpPr>
                <a:spLocks noChangeArrowheads="1"/>
              </p:cNvSpPr>
              <p:nvPr/>
            </p:nvSpPr>
            <p:spPr bwMode="auto">
              <a:xfrm>
                <a:off x="2959" y="1704"/>
                <a:ext cx="1236" cy="90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33062">
                  <a:defRPr/>
                </a:pPr>
                <a:endParaRPr lang="ko-KR" altLang="ko-KR" sz="692" b="1" kern="0">
                  <a:solidFill>
                    <a:sysClr val="windowText" lastClr="000000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23" name="Rectangle 54"/>
              <p:cNvSpPr>
                <a:spLocks noChangeArrowheads="1"/>
              </p:cNvSpPr>
              <p:nvPr/>
            </p:nvSpPr>
            <p:spPr bwMode="auto">
              <a:xfrm>
                <a:off x="-7019" y="1704"/>
                <a:ext cx="1236" cy="90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633062">
                  <a:defRPr/>
                </a:pPr>
                <a:endParaRPr lang="ko-KR" altLang="ko-KR" sz="692" b="1" kern="0">
                  <a:solidFill>
                    <a:sysClr val="windowText" lastClr="000000"/>
                  </a:solidFill>
                  <a:latin typeface="+mn-ea"/>
                  <a:cs typeface="Arial" pitchFamily="34" charset="0"/>
                </a:endParaRPr>
              </a:p>
            </p:txBody>
          </p:sp>
        </p:grpSp>
        <p:sp>
          <p:nvSpPr>
            <p:cNvPr id="20" name="Rectangle 275"/>
            <p:cNvSpPr>
              <a:spLocks noChangeArrowheads="1"/>
            </p:cNvSpPr>
            <p:nvPr/>
          </p:nvSpPr>
          <p:spPr bwMode="auto">
            <a:xfrm>
              <a:off x="3069" y="3190"/>
              <a:ext cx="2382" cy="11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defTabSz="633062">
                <a:spcBef>
                  <a:spcPct val="20000"/>
                </a:spcBef>
                <a:defRPr/>
              </a:pPr>
              <a:r>
                <a:rPr lang="en-US" altLang="ko-KR" sz="623" b="1" kern="0" dirty="0">
                  <a:solidFill>
                    <a:sysClr val="windowText" lastClr="000000"/>
                  </a:solidFill>
                  <a:latin typeface="+mn-ea"/>
                </a:rPr>
                <a:t>DBMS</a:t>
              </a:r>
            </a:p>
            <a:p>
              <a:pPr algn="ctr" defTabSz="633062">
                <a:spcBef>
                  <a:spcPct val="20000"/>
                </a:spcBef>
                <a:defRPr/>
              </a:pPr>
              <a:r>
                <a:rPr lang="en-US" altLang="ko-KR" sz="623" b="1" kern="0" dirty="0">
                  <a:solidFill>
                    <a:sysClr val="windowText" lastClr="000000"/>
                  </a:solidFill>
                  <a:latin typeface="+mn-ea"/>
                </a:rPr>
                <a:t>EAI</a:t>
              </a:r>
            </a:p>
            <a:p>
              <a:pPr algn="ctr" defTabSz="633062">
                <a:spcBef>
                  <a:spcPct val="20000"/>
                </a:spcBef>
                <a:defRPr/>
              </a:pPr>
              <a:r>
                <a:rPr lang="en-US" altLang="ko-KR" sz="623" b="1" kern="0" dirty="0">
                  <a:solidFill>
                    <a:sysClr val="windowText" lastClr="000000"/>
                  </a:solidFill>
                  <a:latin typeface="+mn-ea"/>
                </a:rPr>
                <a:t>ESB</a:t>
              </a:r>
            </a:p>
            <a:p>
              <a:pPr algn="ctr" defTabSz="633062">
                <a:spcBef>
                  <a:spcPct val="20000"/>
                </a:spcBef>
                <a:defRPr/>
              </a:pPr>
              <a:r>
                <a:rPr lang="en-US" altLang="ko-KR" sz="623" b="1" kern="0" dirty="0">
                  <a:solidFill>
                    <a:sysClr val="windowText" lastClr="000000"/>
                  </a:solidFill>
                  <a:latin typeface="+mn-ea"/>
                </a:rPr>
                <a:t>FEP</a:t>
              </a:r>
            </a:p>
            <a:p>
              <a:pPr algn="ctr" defTabSz="633062">
                <a:spcBef>
                  <a:spcPct val="20000"/>
                </a:spcBef>
                <a:defRPr/>
              </a:pPr>
              <a:r>
                <a:rPr lang="en-US" altLang="ko-KR" sz="623" b="1" kern="0" dirty="0">
                  <a:solidFill>
                    <a:sysClr val="windowText" lastClr="000000"/>
                  </a:solidFill>
                  <a:latin typeface="+mn-ea"/>
                </a:rPr>
                <a:t>BRE</a:t>
              </a:r>
            </a:p>
            <a:p>
              <a:pPr algn="ctr" defTabSz="633062">
                <a:spcBef>
                  <a:spcPct val="20000"/>
                </a:spcBef>
                <a:defRPr/>
              </a:pPr>
              <a:r>
                <a:rPr lang="en-US" altLang="ko-KR" sz="623" b="1" kern="0" dirty="0">
                  <a:solidFill>
                    <a:sysClr val="windowText" lastClr="000000"/>
                  </a:solidFill>
                  <a:latin typeface="+mn-ea"/>
                </a:rPr>
                <a:t>BPM</a:t>
              </a:r>
            </a:p>
          </p:txBody>
        </p:sp>
        <p:sp>
          <p:nvSpPr>
            <p:cNvPr id="21" name="Rectangle 275"/>
            <p:cNvSpPr>
              <a:spLocks noChangeArrowheads="1"/>
            </p:cNvSpPr>
            <p:nvPr/>
          </p:nvSpPr>
          <p:spPr bwMode="auto">
            <a:xfrm>
              <a:off x="-13505" y="3231"/>
              <a:ext cx="2382" cy="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defTabSz="633062">
                <a:spcBef>
                  <a:spcPct val="20000"/>
                </a:spcBef>
                <a:defRPr/>
              </a:pPr>
              <a:r>
                <a:rPr lang="en-US" altLang="ko-KR" sz="623" b="1" kern="0" dirty="0">
                  <a:solidFill>
                    <a:sysClr val="windowText" lastClr="000000"/>
                  </a:solidFill>
                  <a:latin typeface="+mn-ea"/>
                </a:rPr>
                <a:t>UI</a:t>
              </a:r>
            </a:p>
            <a:p>
              <a:pPr algn="ctr" defTabSz="633062">
                <a:spcBef>
                  <a:spcPct val="20000"/>
                </a:spcBef>
                <a:defRPr/>
              </a:pPr>
              <a:r>
                <a:rPr lang="en-US" altLang="ko-KR" sz="623" b="1" kern="0" dirty="0">
                  <a:solidFill>
                    <a:sysClr val="windowText" lastClr="000000"/>
                  </a:solidFill>
                  <a:latin typeface="+mn-ea"/>
                </a:rPr>
                <a:t>MCI</a:t>
              </a:r>
            </a:p>
          </p:txBody>
        </p:sp>
      </p:grpSp>
      <p:cxnSp>
        <p:nvCxnSpPr>
          <p:cNvPr id="13" name="직선 화살표 연결선 176"/>
          <p:cNvCxnSpPr>
            <a:cxnSpLocks noChangeShapeType="1"/>
          </p:cNvCxnSpPr>
          <p:nvPr/>
        </p:nvCxnSpPr>
        <p:spPr bwMode="auto">
          <a:xfrm>
            <a:off x="6602750" y="3020891"/>
            <a:ext cx="234357" cy="930"/>
          </a:xfrm>
          <a:prstGeom prst="straightConnector1">
            <a:avLst/>
          </a:prstGeom>
          <a:noFill/>
          <a:ln w="28575">
            <a:noFill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" name="Group 213"/>
          <p:cNvGrpSpPr>
            <a:grpSpLocks/>
          </p:cNvGrpSpPr>
          <p:nvPr/>
        </p:nvGrpSpPr>
        <p:grpSpPr bwMode="auto">
          <a:xfrm>
            <a:off x="4608520" y="2487527"/>
            <a:ext cx="431353" cy="313689"/>
            <a:chOff x="3811" y="2369"/>
            <a:chExt cx="381" cy="337"/>
          </a:xfrm>
        </p:grpSpPr>
        <p:sp>
          <p:nvSpPr>
            <p:cNvPr id="16" name="Freeform 281"/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F8F8F8"/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623" b="1" kern="0">
                <a:solidFill>
                  <a:sysClr val="windowText" lastClr="000000"/>
                </a:solidFill>
                <a:latin typeface="나눔고딕" pitchFamily="50" charset="-127"/>
                <a:ea typeface="나눔고딕" pitchFamily="50" charset="-127"/>
                <a:cs typeface="Arial" pitchFamily="34" charset="0"/>
              </a:endParaRPr>
            </a:p>
          </p:txBody>
        </p:sp>
        <p:sp>
          <p:nvSpPr>
            <p:cNvPr id="18" name="Text Box 291"/>
            <p:cNvSpPr txBox="1">
              <a:spLocks noChangeArrowheads="1"/>
            </p:cNvSpPr>
            <p:nvPr/>
          </p:nvSpPr>
          <p:spPr bwMode="auto">
            <a:xfrm>
              <a:off x="3883" y="2397"/>
              <a:ext cx="272" cy="19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</a:br>
              <a:r>
                <a:rPr lang="ko-KR" altLang="en-US" sz="600" b="0" kern="0" dirty="0">
                  <a:solidFill>
                    <a:sysClr val="windowText" lastClr="000000"/>
                  </a:solidFill>
                  <a:latin typeface="+mn-ea"/>
                  <a:ea typeface="+mn-ea"/>
                </a:rPr>
                <a:t>컴포넌트</a:t>
              </a:r>
            </a:p>
          </p:txBody>
        </p:sp>
      </p:grpSp>
      <p:cxnSp>
        <p:nvCxnSpPr>
          <p:cNvPr id="15" name="직선 화살표 연결선 176"/>
          <p:cNvCxnSpPr>
            <a:cxnSpLocks noChangeShapeType="1"/>
          </p:cNvCxnSpPr>
          <p:nvPr/>
        </p:nvCxnSpPr>
        <p:spPr bwMode="auto">
          <a:xfrm>
            <a:off x="4305035" y="3020891"/>
            <a:ext cx="234357" cy="930"/>
          </a:xfrm>
          <a:prstGeom prst="straightConnector1">
            <a:avLst/>
          </a:prstGeom>
          <a:noFill/>
          <a:ln w="28575">
            <a:noFill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직사각형 41"/>
          <p:cNvSpPr/>
          <p:nvPr/>
        </p:nvSpPr>
        <p:spPr>
          <a:xfrm>
            <a:off x="1729614" y="1580378"/>
            <a:ext cx="1805184" cy="548369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txBody>
          <a:bodyPr lIns="24923" rIns="24923" anchor="ctr">
            <a:no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900" kern="0" spc="-113" dirty="0">
                <a:solidFill>
                  <a:schemeClr val="bg1"/>
                </a:solidFill>
                <a:latin typeface="+mn-ea"/>
                <a:cs typeface="Arial" pitchFamily="34" charset="0"/>
              </a:rPr>
              <a:t>편리한 업무 컴포넌트 </a:t>
            </a:r>
            <a:endParaRPr lang="en-US" altLang="ko-KR" sz="900" kern="0" spc="-113" dirty="0">
              <a:solidFill>
                <a:schemeClr val="bg1"/>
              </a:solidFill>
              <a:latin typeface="+mn-ea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900" kern="0" spc="-113" dirty="0">
                <a:solidFill>
                  <a:schemeClr val="bg1"/>
                </a:solidFill>
                <a:latin typeface="+mn-ea"/>
                <a:cs typeface="Arial" pitchFamily="34" charset="0"/>
              </a:rPr>
              <a:t>개발</a:t>
            </a:r>
            <a:r>
              <a:rPr lang="en-US" altLang="ko-KR" sz="900" kern="0" spc="-113" dirty="0">
                <a:solidFill>
                  <a:schemeClr val="bg1"/>
                </a:solidFill>
                <a:latin typeface="+mn-ea"/>
                <a:cs typeface="Arial" pitchFamily="34" charset="0"/>
              </a:rPr>
              <a:t>/</a:t>
            </a:r>
            <a:r>
              <a:rPr lang="ko-KR" altLang="en-US" sz="900" kern="0" spc="-113" dirty="0">
                <a:solidFill>
                  <a:schemeClr val="bg1"/>
                </a:solidFill>
                <a:latin typeface="+mn-ea"/>
                <a:cs typeface="Arial" pitchFamily="34" charset="0"/>
              </a:rPr>
              <a:t>테스트 프레임워크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729614" y="2204166"/>
            <a:ext cx="1805184" cy="1559918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txBody>
          <a:bodyPr lIns="24923" rIns="24923" anchor="ctr">
            <a:no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900" kern="0" spc="-113" dirty="0">
                <a:solidFill>
                  <a:schemeClr val="bg1"/>
                </a:solidFill>
                <a:latin typeface="+mn-ea"/>
                <a:cs typeface="Arial" pitchFamily="34" charset="0"/>
              </a:rPr>
              <a:t>고성능 기반의 표준화된 </a:t>
            </a:r>
            <a:endParaRPr lang="en-US" altLang="ko-KR" sz="900" kern="0" spc="-113" dirty="0">
              <a:solidFill>
                <a:schemeClr val="bg1"/>
              </a:solidFill>
              <a:latin typeface="+mn-ea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900" kern="0" spc="-113" dirty="0">
                <a:solidFill>
                  <a:schemeClr val="bg1"/>
                </a:solidFill>
                <a:latin typeface="+mn-ea"/>
                <a:cs typeface="Arial" pitchFamily="34" charset="0"/>
              </a:rPr>
              <a:t>업무 컴포넌트 </a:t>
            </a:r>
            <a:endParaRPr lang="en-US" altLang="ko-KR" sz="900" kern="0" spc="-113" dirty="0">
              <a:solidFill>
                <a:schemeClr val="bg1"/>
              </a:solidFill>
              <a:latin typeface="+mn-ea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900" kern="0" spc="-113" dirty="0">
                <a:solidFill>
                  <a:schemeClr val="bg1"/>
                </a:solidFill>
                <a:latin typeface="+mn-ea"/>
                <a:cs typeface="Arial" pitchFamily="34" charset="0"/>
              </a:rPr>
              <a:t>실행 프레임워크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729614" y="3918814"/>
            <a:ext cx="1805184" cy="548369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txBody>
          <a:bodyPr lIns="24923" rIns="24923" anchor="ctr">
            <a:no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900" kern="0" spc="-113" dirty="0">
                <a:solidFill>
                  <a:schemeClr val="bg1"/>
                </a:solidFill>
                <a:latin typeface="+mn-ea"/>
                <a:cs typeface="Arial" pitchFamily="34" charset="0"/>
              </a:rPr>
              <a:t>안정적 업무 컴포넌트 </a:t>
            </a:r>
            <a:endParaRPr lang="en-US" altLang="ko-KR" sz="900" kern="0" spc="-113" dirty="0">
              <a:solidFill>
                <a:schemeClr val="bg1"/>
              </a:solidFill>
              <a:latin typeface="+mn-ea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900" kern="0" spc="-113" dirty="0">
                <a:solidFill>
                  <a:schemeClr val="bg1"/>
                </a:solidFill>
                <a:latin typeface="+mn-ea"/>
                <a:cs typeface="Arial" pitchFamily="34" charset="0"/>
              </a:rPr>
              <a:t>운영 프레임워크</a:t>
            </a:r>
          </a:p>
        </p:txBody>
      </p:sp>
      <p:pic>
        <p:nvPicPr>
          <p:cNvPr id="45" name="그림 44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889936" y="1640278"/>
            <a:ext cx="497675" cy="43191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2779" y="1640278"/>
            <a:ext cx="723794" cy="43657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56" y="1636288"/>
            <a:ext cx="751416" cy="43557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82" y="1640424"/>
            <a:ext cx="582011" cy="43791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 descr="D:\20140718_신한은행\Documents\images\application_builder\localtest1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18" y="1633012"/>
            <a:ext cx="638505" cy="44972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grpSp>
        <p:nvGrpSpPr>
          <p:cNvPr id="50" name="그룹 49"/>
          <p:cNvGrpSpPr/>
          <p:nvPr/>
        </p:nvGrpSpPr>
        <p:grpSpPr>
          <a:xfrm>
            <a:off x="4258057" y="3991668"/>
            <a:ext cx="2654308" cy="453431"/>
            <a:chOff x="2714537" y="3703621"/>
            <a:chExt cx="9526268" cy="1627358"/>
          </a:xfrm>
        </p:grpSpPr>
        <p:grpSp>
          <p:nvGrpSpPr>
            <p:cNvPr id="51" name="그룹 50"/>
            <p:cNvGrpSpPr/>
            <p:nvPr/>
          </p:nvGrpSpPr>
          <p:grpSpPr>
            <a:xfrm>
              <a:off x="5112474" y="3713246"/>
              <a:ext cx="2273192" cy="1606350"/>
              <a:chOff x="235220" y="1725699"/>
              <a:chExt cx="9398300" cy="4727637"/>
            </a:xfrm>
            <a:effectLst/>
          </p:grpSpPr>
          <p:pic>
            <p:nvPicPr>
              <p:cNvPr id="55" name="그림 5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711"/>
              <a:stretch/>
            </p:blipFill>
            <p:spPr>
              <a:xfrm>
                <a:off x="235220" y="1725699"/>
                <a:ext cx="9398300" cy="4727637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497" y="3315098"/>
                <a:ext cx="9205023" cy="2860510"/>
              </a:xfrm>
              <a:prstGeom prst="rect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</p:pic>
        </p:grp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039" b="13531"/>
            <a:stretch/>
          </p:blipFill>
          <p:spPr>
            <a:xfrm>
              <a:off x="7526288" y="3703621"/>
              <a:ext cx="2279568" cy="1615975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/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237" y="3708951"/>
              <a:ext cx="2279568" cy="162202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/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10" b="20162"/>
            <a:stretch/>
          </p:blipFill>
          <p:spPr>
            <a:xfrm>
              <a:off x="2714537" y="3708952"/>
              <a:ext cx="2213457" cy="162202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/>
          </p:spPr>
        </p:pic>
      </p:grpSp>
      <p:sp>
        <p:nvSpPr>
          <p:cNvPr id="57" name="직사각형 56"/>
          <p:cNvSpPr/>
          <p:nvPr/>
        </p:nvSpPr>
        <p:spPr bwMode="gray">
          <a:xfrm>
            <a:off x="4324504" y="2921553"/>
            <a:ext cx="299111" cy="14147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969" b="1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gray">
          <a:xfrm>
            <a:off x="6524428" y="2921553"/>
            <a:ext cx="299111" cy="141478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969" b="1" err="1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9" name="직선 연결선 58"/>
          <p:cNvCxnSpPr/>
          <p:nvPr/>
        </p:nvCxnSpPr>
        <p:spPr bwMode="auto">
          <a:xfrm>
            <a:off x="3867955" y="2128747"/>
            <a:ext cx="346256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직선 연결선 59"/>
          <p:cNvCxnSpPr/>
          <p:nvPr/>
        </p:nvCxnSpPr>
        <p:spPr bwMode="auto">
          <a:xfrm>
            <a:off x="3867955" y="3933536"/>
            <a:ext cx="346256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/>
          <p:cNvCxnSpPr/>
          <p:nvPr/>
        </p:nvCxnSpPr>
        <p:spPr bwMode="auto">
          <a:xfrm>
            <a:off x="3867955" y="1580378"/>
            <a:ext cx="346256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/>
          <p:cNvCxnSpPr/>
          <p:nvPr/>
        </p:nvCxnSpPr>
        <p:spPr bwMode="auto">
          <a:xfrm>
            <a:off x="3867955" y="4494950"/>
            <a:ext cx="3462569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8025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EB71EEE-A303-4634-85D9-E389AB69237B}"/>
              </a:ext>
            </a:extLst>
          </p:cNvPr>
          <p:cNvSpPr/>
          <p:nvPr/>
        </p:nvSpPr>
        <p:spPr>
          <a:xfrm>
            <a:off x="1097280" y="1375116"/>
            <a:ext cx="6903720" cy="33430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코드 인스펙션을 통한 개발표준 강제화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표준화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내용 개체 틀 15"/>
          <p:cNvSpPr>
            <a:spLocks noGrp="1"/>
          </p:cNvSpPr>
          <p:nvPr>
            <p:ph sz="half" idx="1"/>
          </p:nvPr>
        </p:nvSpPr>
        <p:spPr>
          <a:xfrm>
            <a:off x="1645920" y="1369760"/>
            <a:ext cx="5819504" cy="4127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900" dirty="0"/>
              <a:t>BX Framework</a:t>
            </a:r>
            <a:r>
              <a:rPr lang="ko-KR" altLang="en-US" sz="900" dirty="0"/>
              <a:t>에서 제공하는 코드 인스펙션 기능 개요</a:t>
            </a:r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개발 가이드에 명시된 내용이 실제로 개발자가 개발하는 과정에서 준수하고 있는 지에 대한 코드 인스펙션 적용 및 강제화</a:t>
            </a:r>
            <a:r>
              <a:rPr lang="en-US" altLang="ko-KR" dirty="0"/>
              <a:t>(</a:t>
            </a:r>
            <a:r>
              <a:rPr lang="ko-KR" altLang="en-US" dirty="0"/>
              <a:t>위배 시 </a:t>
            </a:r>
            <a:r>
              <a:rPr lang="en-US" altLang="ko-KR" dirty="0"/>
              <a:t>Commit </a:t>
            </a:r>
            <a:r>
              <a:rPr lang="ko-KR" altLang="en-US" dirty="0"/>
              <a:t>불가</a:t>
            </a:r>
            <a:r>
              <a:rPr lang="en-US" altLang="ko-KR" dirty="0"/>
              <a:t>) </a:t>
            </a:r>
            <a:r>
              <a:rPr lang="ko-KR" altLang="en-US" dirty="0"/>
              <a:t>관리 체계를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846130" y="2340357"/>
            <a:ext cx="1669158" cy="19584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13523" y="2463676"/>
            <a:ext cx="1635642" cy="1591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82" indent="-197832" fontAlgn="ctr">
              <a:spcBef>
                <a:spcPts val="416"/>
              </a:spcBef>
              <a:buFont typeface="Arial" pitchFamily="34" charset="0"/>
              <a:buChar char="•"/>
            </a:pPr>
            <a:r>
              <a:rPr lang="en-US" altLang="ko-KR" sz="825" b="1" dirty="0">
                <a:solidFill>
                  <a:srgbClr val="1299C5"/>
                </a:solidFill>
                <a:latin typeface="+mn-ea"/>
              </a:rPr>
              <a:t>PMD</a:t>
            </a:r>
            <a:r>
              <a:rPr lang="en-US" altLang="ko-KR" sz="825" spc="-113" dirty="0">
                <a:solidFill>
                  <a:srgbClr val="1299C5"/>
                </a:solidFill>
                <a:latin typeface="+mn-ea"/>
              </a:rPr>
              <a:t> </a:t>
            </a:r>
            <a:br>
              <a:rPr lang="en-US" altLang="ko-KR" sz="825" spc="-113" dirty="0">
                <a:solidFill>
                  <a:srgbClr val="000000"/>
                </a:solidFill>
                <a:latin typeface="+mn-ea"/>
              </a:rPr>
            </a:b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대표적인 오픈소스 소스 정적 분석 도구</a:t>
            </a:r>
            <a:br>
              <a:rPr lang="en-US" altLang="ko-KR" sz="825" spc="-113" dirty="0">
                <a:solidFill>
                  <a:srgbClr val="000000"/>
                </a:solidFill>
                <a:latin typeface="+mn-ea"/>
              </a:rPr>
            </a:b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패턴</a:t>
            </a:r>
            <a:r>
              <a:rPr lang="en-US" altLang="ko-KR" sz="825" spc="-113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룰</a:t>
            </a:r>
            <a:r>
              <a:rPr lang="en-US" altLang="ko-KR" sz="825" spc="-113" dirty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 기반 검출</a:t>
            </a:r>
            <a:endParaRPr lang="en-US" altLang="ko-KR" sz="825" spc="-113" dirty="0">
              <a:solidFill>
                <a:srgbClr val="000000"/>
              </a:solidFill>
              <a:latin typeface="+mn-ea"/>
            </a:endParaRPr>
          </a:p>
          <a:p>
            <a:pPr marL="257182" indent="-197832" fontAlgn="ctr">
              <a:spcBef>
                <a:spcPts val="416"/>
              </a:spcBef>
              <a:buFont typeface="Arial" pitchFamily="34" charset="0"/>
              <a:buChar char="•"/>
            </a:pPr>
            <a:r>
              <a:rPr lang="en-US" altLang="ko-KR" sz="825" b="1" dirty="0">
                <a:solidFill>
                  <a:srgbClr val="1299C5"/>
                </a:solidFill>
                <a:latin typeface="+mn-ea"/>
              </a:rPr>
              <a:t>AST</a:t>
            </a:r>
            <a:br>
              <a:rPr lang="en-US" altLang="ko-KR" sz="825" dirty="0">
                <a:solidFill>
                  <a:srgbClr val="000000"/>
                </a:solidFill>
                <a:latin typeface="+mn-ea"/>
              </a:rPr>
            </a:br>
            <a:r>
              <a:rPr lang="en-US" altLang="ko-KR" sz="825" dirty="0">
                <a:solidFill>
                  <a:srgbClr val="000000"/>
                </a:solidFill>
                <a:latin typeface="+mn-ea"/>
              </a:rPr>
              <a:t>PMD</a:t>
            </a: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에서 제공하는 룰 이외의 사용자 추가 기능으로 룰을 정의할 수 있는 확장 도구</a:t>
            </a:r>
            <a:endParaRPr lang="en-US" altLang="ko-KR" sz="825" spc="-113" dirty="0">
              <a:solidFill>
                <a:srgbClr val="000000"/>
              </a:solidFill>
              <a:latin typeface="+mn-ea"/>
            </a:endParaRPr>
          </a:p>
          <a:p>
            <a:pPr marL="257182" indent="-197832" fontAlgn="ctr">
              <a:spcBef>
                <a:spcPts val="416"/>
              </a:spcBef>
              <a:buFont typeface="Arial" pitchFamily="34" charset="0"/>
              <a:buChar char="•"/>
            </a:pPr>
            <a:r>
              <a:rPr lang="en-US" altLang="ko-KR" sz="825" b="1" dirty="0">
                <a:solidFill>
                  <a:srgbClr val="1299C5"/>
                </a:solidFill>
                <a:latin typeface="+mn-ea"/>
              </a:rPr>
              <a:t>FindBugs</a:t>
            </a:r>
            <a:br>
              <a:rPr lang="en-US" altLang="ko-KR" sz="825" spc="-113" dirty="0">
                <a:solidFill>
                  <a:srgbClr val="000000"/>
                </a:solidFill>
                <a:latin typeface="+mn-ea"/>
              </a:rPr>
            </a:b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자바 바이트코드 분석 도구로 잠재적인 버그 가능성 추출</a:t>
            </a:r>
            <a:endParaRPr lang="en-US" altLang="ko-KR" sz="825" spc="-113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57421" y="2340357"/>
            <a:ext cx="1669158" cy="19584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588" indent="-128588" algn="ctr">
              <a:buClr>
                <a:srgbClr val="1299C5"/>
              </a:buClr>
              <a:buFont typeface="Arial" panose="020B0604020202020204" pitchFamily="34" charset="0"/>
              <a:buChar char="•"/>
            </a:pPr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34586" y="3004239"/>
            <a:ext cx="162118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82" indent="-197832" fontAlgn="ctr">
              <a:spcBef>
                <a:spcPts val="416"/>
              </a:spcBef>
              <a:buClr>
                <a:srgbClr val="1299C5"/>
              </a:buClr>
              <a:buFont typeface="Arial" pitchFamily="34" charset="0"/>
              <a:buChar char="•"/>
            </a:pP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등록된 인스펙션 룰셋을 개발 툴에 적용할 지 여부에 대한 중앙 집중 식 정책 관리</a:t>
            </a:r>
            <a:endParaRPr lang="en-US" altLang="ko-KR" sz="825" spc="-113" dirty="0">
              <a:solidFill>
                <a:srgbClr val="000000"/>
              </a:solidFill>
              <a:latin typeface="+mn-ea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952390" y="2478229"/>
            <a:ext cx="1285705" cy="443088"/>
            <a:chOff x="3711382" y="3342665"/>
            <a:chExt cx="1714273" cy="590784"/>
          </a:xfrm>
        </p:grpSpPr>
        <p:pic>
          <p:nvPicPr>
            <p:cNvPr id="10" name="Picture 2" descr="C:\Users\Janghwan.wi\Dropbox\JWI_Download\Code_Inspection_Admin_02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382" y="3342665"/>
              <a:ext cx="992290" cy="584209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7" r="24346" b="7783"/>
            <a:stretch/>
          </p:blipFill>
          <p:spPr>
            <a:xfrm>
              <a:off x="4747001" y="3351807"/>
              <a:ext cx="678654" cy="581642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13" name="직사각형 12"/>
          <p:cNvSpPr/>
          <p:nvPr/>
        </p:nvSpPr>
        <p:spPr>
          <a:xfrm>
            <a:off x="3734586" y="3604170"/>
            <a:ext cx="162118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82" indent="-197832" fontAlgn="ctr">
              <a:spcBef>
                <a:spcPts val="416"/>
              </a:spcBef>
              <a:buClr>
                <a:srgbClr val="1299C5"/>
              </a:buClr>
              <a:buFont typeface="Arial" pitchFamily="34" charset="0"/>
              <a:buChar char="•"/>
            </a:pPr>
            <a:r>
              <a:rPr lang="ko-KR" altLang="en-US" sz="825" dirty="0">
                <a:solidFill>
                  <a:srgbClr val="000000"/>
                </a:solidFill>
                <a:latin typeface="+mn-ea"/>
              </a:rPr>
              <a:t>개발자는 개발 툴에서</a:t>
            </a:r>
            <a:br>
              <a:rPr lang="en-US" altLang="ko-KR" sz="825" dirty="0">
                <a:solidFill>
                  <a:srgbClr val="000000"/>
                </a:solidFill>
                <a:latin typeface="+mn-ea"/>
              </a:rPr>
            </a:br>
            <a:r>
              <a:rPr lang="ko-KR" altLang="en-US" sz="825" dirty="0">
                <a:solidFill>
                  <a:srgbClr val="000000"/>
                </a:solidFill>
                <a:latin typeface="+mn-ea"/>
              </a:rPr>
              <a:t>배포된 룰의 목록과 내용을 확인할 수 있음</a:t>
            </a:r>
            <a:endParaRPr lang="en-US" altLang="ko-KR" sz="82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668712" y="2340357"/>
            <a:ext cx="1669158" cy="19584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846131" y="1864359"/>
            <a:ext cx="5491739" cy="478286"/>
            <a:chOff x="937507" y="2407028"/>
            <a:chExt cx="7322319" cy="758277"/>
          </a:xfr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0" scaled="1"/>
            <a:tileRect/>
          </a:gradFill>
        </p:grpSpPr>
        <p:sp>
          <p:nvSpPr>
            <p:cNvPr id="6" name="모서리가 둥근 직사각형 3"/>
            <p:cNvSpPr/>
            <p:nvPr/>
          </p:nvSpPr>
          <p:spPr>
            <a:xfrm>
              <a:off x="937507" y="2407028"/>
              <a:ext cx="2225544" cy="748278"/>
            </a:xfrm>
            <a:prstGeom prst="rect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ko-KR" altLang="en-US" sz="9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제공하는</a:t>
              </a:r>
              <a:endParaRPr lang="en-US" altLang="ko-KR" sz="900" b="1" spc="-113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  <a:p>
              <a:pPr algn="ctr">
                <a:lnSpc>
                  <a:spcPct val="95000"/>
                </a:lnSpc>
              </a:pPr>
              <a:r>
                <a:rPr lang="en-US" altLang="ko-KR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Inspection</a:t>
              </a:r>
            </a:p>
            <a:p>
              <a:pPr algn="ctr">
                <a:lnSpc>
                  <a:spcPct val="95000"/>
                </a:lnSpc>
              </a:pPr>
              <a:r>
                <a:rPr lang="ko-KR" altLang="en-US" sz="9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유형</a:t>
              </a:r>
              <a:endParaRPr lang="en-US" altLang="ko-KR" sz="900" b="1" spc="-113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7" name="모서리가 둥근 직사각형 3"/>
            <p:cNvSpPr/>
            <p:nvPr/>
          </p:nvSpPr>
          <p:spPr>
            <a:xfrm>
              <a:off x="3490217" y="2417027"/>
              <a:ext cx="2225544" cy="748278"/>
            </a:xfrm>
            <a:prstGeom prst="rect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ko-KR" altLang="en-US" sz="9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중앙집중식 </a:t>
              </a:r>
              <a:r>
                <a:rPr lang="en-US" altLang="ko-KR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Inspection</a:t>
              </a:r>
            </a:p>
            <a:p>
              <a:pPr algn="ctr">
                <a:lnSpc>
                  <a:spcPct val="95000"/>
                </a:lnSpc>
              </a:pPr>
              <a:r>
                <a:rPr lang="ko-KR" altLang="en-US" sz="9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정책 적용 및</a:t>
              </a:r>
              <a:r>
                <a:rPr lang="en-US" altLang="ko-KR" sz="9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 </a:t>
              </a:r>
              <a:r>
                <a:rPr lang="ko-KR" altLang="en-US" sz="9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확인</a:t>
              </a:r>
              <a:endParaRPr lang="en-US" altLang="ko-KR" sz="900" b="1" spc="-113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8" name="모서리가 둥근 직사각형 3"/>
            <p:cNvSpPr/>
            <p:nvPr/>
          </p:nvSpPr>
          <p:spPr>
            <a:xfrm>
              <a:off x="6034282" y="2417027"/>
              <a:ext cx="2225544" cy="748278"/>
            </a:xfrm>
            <a:prstGeom prst="rect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en-US" altLang="ko-KR" sz="900" b="1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Inspection</a:t>
              </a:r>
            </a:p>
            <a:p>
              <a:pPr algn="ctr">
                <a:lnSpc>
                  <a:spcPct val="95000"/>
                </a:lnSpc>
              </a:pPr>
              <a:r>
                <a:rPr lang="ko-KR" altLang="en-US" sz="9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강제화</a:t>
              </a:r>
              <a:endParaRPr lang="en-US" altLang="ko-KR" sz="900" b="1" spc="-113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646579" y="2465138"/>
            <a:ext cx="1618588" cy="1159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82" indent="-197832" fontAlgn="ctr">
              <a:spcBef>
                <a:spcPts val="416"/>
              </a:spcBef>
              <a:buFont typeface="Arial" pitchFamily="34" charset="0"/>
              <a:buChar char="•"/>
            </a:pPr>
            <a:r>
              <a:rPr lang="ko-KR" altLang="en-US" sz="825" b="1" spc="-113" dirty="0">
                <a:solidFill>
                  <a:srgbClr val="1299C5"/>
                </a:solidFill>
                <a:latin typeface="+mn-ea"/>
              </a:rPr>
              <a:t>룰 위배 시 알림</a:t>
            </a:r>
            <a:br>
              <a:rPr lang="en-US" altLang="ko-KR" sz="825" spc="-113" dirty="0">
                <a:solidFill>
                  <a:srgbClr val="000000"/>
                </a:solidFill>
                <a:latin typeface="+mn-ea"/>
              </a:rPr>
            </a:b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개발 툴에서 잘못된 코딩 작성 시 자동으로 알람 표시</a:t>
            </a:r>
            <a:endParaRPr lang="en-US" altLang="ko-KR" sz="825" spc="-113" dirty="0">
              <a:solidFill>
                <a:srgbClr val="000000"/>
              </a:solidFill>
              <a:latin typeface="+mn-ea"/>
            </a:endParaRPr>
          </a:p>
          <a:p>
            <a:pPr marL="257182" indent="-197832" fontAlgn="ctr">
              <a:spcBef>
                <a:spcPts val="416"/>
              </a:spcBef>
              <a:buFont typeface="Arial" pitchFamily="34" charset="0"/>
              <a:buChar char="•"/>
            </a:pPr>
            <a:r>
              <a:rPr lang="ko-KR" altLang="en-US" sz="825" b="1" spc="-113" dirty="0">
                <a:solidFill>
                  <a:srgbClr val="1299C5"/>
                </a:solidFill>
                <a:latin typeface="+mn-ea"/>
              </a:rPr>
              <a:t>룰 위배 시 배포 금지 </a:t>
            </a:r>
            <a:br>
              <a:rPr lang="en-US" altLang="ko-KR" sz="825" spc="-113" dirty="0">
                <a:solidFill>
                  <a:srgbClr val="000000"/>
                </a:solidFill>
                <a:latin typeface="+mn-ea"/>
              </a:rPr>
            </a:b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룰 위배된 코드가 포함된 소스는 개발 툴에서 빌드 및 커밋 수행 시 자동 툴에서 감지하여 빌드</a:t>
            </a:r>
            <a:r>
              <a:rPr lang="en-US" altLang="ko-KR" sz="825" spc="-113" dirty="0">
                <a:solidFill>
                  <a:srgbClr val="000000"/>
                </a:solidFill>
                <a:latin typeface="+mn-ea"/>
              </a:rPr>
              <a:t>/</a:t>
            </a:r>
            <a:r>
              <a:rPr lang="ko-KR" altLang="en-US" sz="825" spc="-113" dirty="0">
                <a:solidFill>
                  <a:srgbClr val="000000"/>
                </a:solidFill>
                <a:latin typeface="+mn-ea"/>
              </a:rPr>
              <a:t>커밋 금지</a:t>
            </a:r>
            <a:endParaRPr lang="en-US" altLang="ko-KR" sz="825" spc="-113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3865" y="4311642"/>
            <a:ext cx="2108269" cy="219291"/>
          </a:xfrm>
          <a:prstGeom prst="rect">
            <a:avLst/>
          </a:prstGeom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825" b="1" i="1" dirty="0">
                <a:solidFill>
                  <a:srgbClr val="C00000"/>
                </a:solidFill>
                <a:latin typeface="+mn-ea"/>
              </a:rPr>
              <a:t>자동화된 버그</a:t>
            </a:r>
            <a:r>
              <a:rPr lang="en-US" altLang="ko-KR" sz="825" b="1" i="1" dirty="0">
                <a:solidFill>
                  <a:srgbClr val="C00000"/>
                </a:solidFill>
                <a:latin typeface="+mn-ea"/>
              </a:rPr>
              <a:t>/</a:t>
            </a:r>
            <a:r>
              <a:rPr lang="ko-KR" altLang="en-US" sz="825" b="1" i="1" dirty="0">
                <a:solidFill>
                  <a:srgbClr val="C00000"/>
                </a:solidFill>
                <a:latin typeface="+mn-ea"/>
              </a:rPr>
              <a:t>결함 발견 및 표준 강제화</a:t>
            </a:r>
          </a:p>
        </p:txBody>
      </p:sp>
    </p:spTree>
    <p:extLst>
      <p:ext uri="{BB962C8B-B14F-4D97-AF65-F5344CB8AC3E}">
        <p14:creationId xmlns:p14="http://schemas.microsoft.com/office/powerpoint/2010/main" val="274374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C26549-4271-41F9-B979-FBD979E37543}"/>
              </a:ext>
            </a:extLst>
          </p:cNvPr>
          <p:cNvSpPr/>
          <p:nvPr/>
        </p:nvSpPr>
        <p:spPr>
          <a:xfrm>
            <a:off x="1097280" y="1325878"/>
            <a:ext cx="6903720" cy="33430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코드 인스펙션을 통한 개발표준 </a:t>
            </a:r>
            <a:r>
              <a:rPr lang="ko-KR" altLang="en-US"/>
              <a:t>강제화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표준화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900" dirty="0"/>
              <a:t>Web Admin</a:t>
            </a:r>
            <a:r>
              <a:rPr lang="ko-KR" altLang="en-US" sz="900" dirty="0"/>
              <a:t>에서 정의된 코드 인스펙션 정책</a:t>
            </a:r>
            <a:r>
              <a:rPr lang="en-US" altLang="ko-KR" sz="900" dirty="0"/>
              <a:t>(</a:t>
            </a:r>
            <a:r>
              <a:rPr lang="ko-KR" altLang="en-US" sz="900" dirty="0"/>
              <a:t>반영 여부</a:t>
            </a:r>
            <a:r>
              <a:rPr lang="en-US" altLang="ko-KR" sz="900" dirty="0"/>
              <a:t>)</a:t>
            </a:r>
            <a:r>
              <a:rPr lang="ko-KR" altLang="en-US" sz="900" dirty="0"/>
              <a:t>을 개발 툴에 배포할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개발 툴에서 확인이 가능합니다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" name="직사각형 3"/>
          <p:cNvSpPr/>
          <p:nvPr/>
        </p:nvSpPr>
        <p:spPr bwMode="gray">
          <a:xfrm>
            <a:off x="5500289" y="1448137"/>
            <a:ext cx="2148752" cy="49826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r" eaLnBrk="0" hangingPunct="0"/>
            <a:endParaRPr lang="ko-KR" altLang="en-US" sz="969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 bwMode="gray">
          <a:xfrm>
            <a:off x="1671973" y="3968335"/>
            <a:ext cx="2371548" cy="498267"/>
          </a:xfrm>
          <a:prstGeom prst="rect">
            <a:avLst/>
          </a:prstGeom>
          <a:solidFill>
            <a:srgbClr val="D9D9D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969" b="1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 bwMode="gray">
          <a:xfrm>
            <a:off x="1680603" y="1209664"/>
            <a:ext cx="5825860" cy="27406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1108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Picture 2" descr="C:\Users\Janghwan.wi\Dropbox\JWI_Download\Code_Inspection_Admin_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064" y="1443249"/>
            <a:ext cx="4122226" cy="2426953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0"/>
          <a:stretch/>
        </p:blipFill>
        <p:spPr>
          <a:xfrm>
            <a:off x="4043523" y="2301956"/>
            <a:ext cx="3605518" cy="2164646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571024" y="1522681"/>
            <a:ext cx="2007281" cy="369332"/>
          </a:xfrm>
          <a:prstGeom prst="rect">
            <a:avLst/>
          </a:prstGeom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900" b="1" i="1" dirty="0">
                <a:solidFill>
                  <a:srgbClr val="FF0000"/>
                </a:solidFill>
                <a:latin typeface="+mn-ea"/>
              </a:rPr>
              <a:t>품질담당자</a:t>
            </a:r>
            <a:r>
              <a:rPr lang="en-US" altLang="ko-KR" sz="900" b="1" i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sz="900" b="1" i="1" dirty="0">
                <a:solidFill>
                  <a:srgbClr val="FF0000"/>
                </a:solidFill>
                <a:latin typeface="+mn-ea"/>
              </a:rPr>
              <a:t>애플리케이션 아키텍트</a:t>
            </a:r>
            <a:endParaRPr lang="en-US" altLang="ko-KR" sz="900" b="1" i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중앙에서 통합 정책 관리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69368" y="4038891"/>
            <a:ext cx="1960793" cy="369332"/>
          </a:xfrm>
          <a:prstGeom prst="rect">
            <a:avLst/>
          </a:prstGeom>
          <a:ln>
            <a:noFill/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sz="900" b="1" i="1" dirty="0">
                <a:solidFill>
                  <a:srgbClr val="FF0000"/>
                </a:solidFill>
                <a:latin typeface="+mn-ea"/>
              </a:rPr>
              <a:t>개발자</a:t>
            </a:r>
            <a:endParaRPr lang="en-US" altLang="ko-KR" sz="900" b="1" i="1" dirty="0">
              <a:solidFill>
                <a:srgbClr val="FF0000"/>
              </a:solidFill>
              <a:latin typeface="+mn-ea"/>
            </a:endParaRPr>
          </a:p>
          <a:p>
            <a:pPr algn="ctr"/>
            <a:r>
              <a:rPr lang="ko-KR" altLang="en-US" sz="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정책 적용된 룰을 개발툴에서 확인</a:t>
            </a:r>
          </a:p>
        </p:txBody>
      </p:sp>
    </p:spTree>
    <p:extLst>
      <p:ext uri="{BB962C8B-B14F-4D97-AF65-F5344CB8AC3E}">
        <p14:creationId xmlns:p14="http://schemas.microsoft.com/office/powerpoint/2010/main" val="3871765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6FBDA1A-62FC-41D9-B6FD-4D644E9CA522}"/>
              </a:ext>
            </a:extLst>
          </p:cNvPr>
          <p:cNvSpPr/>
          <p:nvPr/>
        </p:nvSpPr>
        <p:spPr>
          <a:xfrm>
            <a:off x="1097280" y="1325878"/>
            <a:ext cx="6903720" cy="33430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코드 인스펙션을 통한 개발표준 </a:t>
            </a:r>
            <a:r>
              <a:rPr lang="ko-KR" altLang="en-US"/>
              <a:t>강제화 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표준화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half" idx="1"/>
          </p:nvPr>
        </p:nvSpPr>
        <p:spPr>
          <a:xfrm>
            <a:off x="3265713" y="1306334"/>
            <a:ext cx="2619103" cy="380053"/>
          </a:xfrm>
        </p:spPr>
        <p:txBody>
          <a:bodyPr vert="horz" lIns="68580" tIns="34290" rIns="68580" bIns="34290" rtlCol="0">
            <a:normAutofit lnSpcReduction="10000"/>
          </a:bodyPr>
          <a:lstStyle/>
          <a:p>
            <a:pPr marL="0" indent="0" algn="ctr">
              <a:buNone/>
            </a:pPr>
            <a:r>
              <a:rPr lang="ko-KR" altLang="en-US" sz="1050" dirty="0"/>
              <a:t>코드 인스펙션 </a:t>
            </a:r>
            <a:r>
              <a:rPr lang="en-US" altLang="ko-KR" sz="1050" dirty="0"/>
              <a:t>Rule </a:t>
            </a:r>
            <a:r>
              <a:rPr lang="ko-KR" altLang="en-US" sz="1050" dirty="0"/>
              <a:t>강제화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/>
          </p:nvPr>
        </p:nvSpPr>
        <p:spPr>
          <a:xfrm>
            <a:off x="599419" y="825001"/>
            <a:ext cx="7951800" cy="407758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900" spc="-113" dirty="0"/>
              <a:t>업무 프로그램 코딩 시 인스펙션 룰을 위반하였을 경우 </a:t>
            </a:r>
            <a:r>
              <a:rPr lang="ko-KR" altLang="en-US" sz="900" spc="-113" dirty="0" err="1"/>
              <a:t>알람이</a:t>
            </a:r>
            <a:r>
              <a:rPr lang="ko-KR" altLang="en-US" sz="900" spc="-113" dirty="0"/>
              <a:t> 자동적으로 뜨고 개발서버에 </a:t>
            </a:r>
            <a:r>
              <a:rPr lang="en-US" altLang="ko-KR" sz="900" dirty="0"/>
              <a:t>Commit</a:t>
            </a:r>
            <a:r>
              <a:rPr lang="ko-KR" altLang="en-US" sz="900" spc="-113" dirty="0"/>
              <a:t>되는 것이 자동으로 금지됩니다</a:t>
            </a:r>
            <a:r>
              <a:rPr lang="en-US" altLang="ko-KR" sz="900" spc="-113" dirty="0"/>
              <a:t>.</a:t>
            </a:r>
            <a:endParaRPr lang="ko-KR" altLang="en-US" sz="900" spc="-113" dirty="0"/>
          </a:p>
        </p:txBody>
      </p:sp>
      <p:grpSp>
        <p:nvGrpSpPr>
          <p:cNvPr id="15" name="그룹 14"/>
          <p:cNvGrpSpPr/>
          <p:nvPr/>
        </p:nvGrpSpPr>
        <p:grpSpPr>
          <a:xfrm>
            <a:off x="1378126" y="1739479"/>
            <a:ext cx="3789812" cy="2746260"/>
            <a:chOff x="928316" y="2365509"/>
            <a:chExt cx="5118109" cy="367999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55" b="6650"/>
            <a:stretch/>
          </p:blipFill>
          <p:spPr>
            <a:xfrm>
              <a:off x="928317" y="2365509"/>
              <a:ext cx="5118108" cy="3679993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0070C0"/>
              </a:solidFill>
              <a:round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 bwMode="gray">
            <a:xfrm>
              <a:off x="928316" y="3131816"/>
              <a:ext cx="3175437" cy="5982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endParaRPr lang="ko-KR" altLang="en-US" sz="969" b="1" err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gray">
            <a:xfrm>
              <a:off x="941674" y="4833419"/>
              <a:ext cx="3310090" cy="319052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endParaRPr lang="ko-KR" altLang="en-US" sz="969" b="1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558263" y="1739478"/>
            <a:ext cx="3121860" cy="2746261"/>
            <a:chOff x="4520420" y="2848715"/>
            <a:chExt cx="3655257" cy="319050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53" b="3990"/>
            <a:stretch/>
          </p:blipFill>
          <p:spPr>
            <a:xfrm>
              <a:off x="4520420" y="2848715"/>
              <a:ext cx="3655257" cy="3190508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0070C0"/>
              </a:solidFill>
              <a:round/>
              <a:headEnd/>
              <a:tailEnd/>
            </a:ln>
            <a:effectLst/>
          </p:spPr>
        </p:pic>
        <p:sp>
          <p:nvSpPr>
            <p:cNvPr id="9" name="직사각형 8"/>
            <p:cNvSpPr/>
            <p:nvPr/>
          </p:nvSpPr>
          <p:spPr bwMode="gray">
            <a:xfrm>
              <a:off x="4652825" y="3543063"/>
              <a:ext cx="2791696" cy="1449883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endParaRPr lang="ko-KR" altLang="en-US" sz="969" b="1" err="1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6421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DBDC17-ADA7-41DA-B4C3-13A05EB2E5F2}"/>
              </a:ext>
            </a:extLst>
          </p:cNvPr>
          <p:cNvSpPr/>
          <p:nvPr/>
        </p:nvSpPr>
        <p:spPr>
          <a:xfrm>
            <a:off x="1097280" y="1346980"/>
            <a:ext cx="6903720" cy="33430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IO </a:t>
            </a:r>
            <a:r>
              <a:rPr lang="ko-KR" altLang="en-US" dirty="0"/>
              <a:t>정의 시 메타 등록 정보 사용 강제화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개발 표준화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메타와의 연계를 통한 </a:t>
            </a:r>
            <a:r>
              <a:rPr lang="en-US" altLang="ko-KR" dirty="0"/>
              <a:t>IO </a:t>
            </a:r>
            <a:r>
              <a:rPr lang="ko-KR" altLang="en-US" dirty="0"/>
              <a:t>필드 표준화</a:t>
            </a:r>
            <a:r>
              <a:rPr lang="en-US" altLang="ko-KR" dirty="0"/>
              <a:t>, </a:t>
            </a:r>
            <a:r>
              <a:rPr lang="ko-KR" altLang="en-US" dirty="0"/>
              <a:t>메타 시스템과 </a:t>
            </a:r>
            <a:r>
              <a:rPr lang="ko-KR" altLang="en-US" dirty="0" err="1"/>
              <a:t>개발툴을</a:t>
            </a:r>
            <a:r>
              <a:rPr lang="ko-KR" altLang="en-US" dirty="0"/>
              <a:t> 연동하여 표준 용어 조회 편리성 증대</a:t>
            </a:r>
            <a:r>
              <a:rPr lang="en-US" altLang="ko-KR" dirty="0"/>
              <a:t>, </a:t>
            </a:r>
            <a:r>
              <a:rPr lang="ko-KR" altLang="en-US" dirty="0"/>
              <a:t>개발 시 중요 </a:t>
            </a:r>
            <a:r>
              <a:rPr lang="en-US" altLang="ko-KR" dirty="0"/>
              <a:t>IO </a:t>
            </a:r>
            <a:r>
              <a:rPr lang="ko-KR" altLang="en-US" dirty="0"/>
              <a:t>필드</a:t>
            </a:r>
            <a:r>
              <a:rPr lang="en-US" altLang="ko-KR" dirty="0"/>
              <a:t>(</a:t>
            </a:r>
            <a:r>
              <a:rPr lang="ko-KR" altLang="en-US" dirty="0"/>
              <a:t>서비스 </a:t>
            </a:r>
            <a:r>
              <a:rPr lang="en-US" altLang="ko-KR" dirty="0"/>
              <a:t>Input/Output)</a:t>
            </a:r>
            <a:r>
              <a:rPr lang="ko-KR" altLang="en-US" dirty="0"/>
              <a:t>에 대해 메타 정의 필드 사용 강제화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669784" y="1512126"/>
            <a:ext cx="5208711" cy="2729990"/>
            <a:chOff x="849740" y="1840673"/>
            <a:chExt cx="6944948" cy="363998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5" t="12396" r="2323" b="7467"/>
            <a:stretch/>
          </p:blipFill>
          <p:spPr>
            <a:xfrm>
              <a:off x="849740" y="1840673"/>
              <a:ext cx="6944948" cy="3639987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</p:pic>
        <p:sp>
          <p:nvSpPr>
            <p:cNvPr id="8" name="직사각형 7"/>
            <p:cNvSpPr/>
            <p:nvPr/>
          </p:nvSpPr>
          <p:spPr bwMode="gray">
            <a:xfrm>
              <a:off x="849740" y="1840673"/>
              <a:ext cx="6944948" cy="288000"/>
            </a:xfrm>
            <a:prstGeom prst="rect">
              <a:avLst/>
            </a:prstGeom>
            <a:solidFill>
              <a:srgbClr val="7F7F7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r>
                <a:rPr lang="en-US" altLang="ko-KR" sz="9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IO</a:t>
              </a:r>
              <a:r>
                <a:rPr lang="ko-KR" altLang="en-US" sz="9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정의 도구</a:t>
              </a:r>
            </a:p>
          </p:txBody>
        </p:sp>
      </p:grpSp>
      <p:sp>
        <p:nvSpPr>
          <p:cNvPr id="6" name="위로 굽은 화살표 5"/>
          <p:cNvSpPr/>
          <p:nvPr/>
        </p:nvSpPr>
        <p:spPr bwMode="gray">
          <a:xfrm flipH="1">
            <a:off x="2157803" y="2910555"/>
            <a:ext cx="1046885" cy="1046885"/>
          </a:xfrm>
          <a:prstGeom prst="bentUpArrow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ko-KR" altLang="en-US" sz="969" b="1" err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200288" y="2799266"/>
            <a:ext cx="4237394" cy="1759841"/>
            <a:chOff x="2743051" y="3704222"/>
            <a:chExt cx="5649858" cy="23464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36" t="51308" r="16332" b="7402"/>
            <a:stretch/>
          </p:blipFill>
          <p:spPr>
            <a:xfrm>
              <a:off x="2743051" y="3707779"/>
              <a:ext cx="5649858" cy="2342898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 bwMode="gray">
            <a:xfrm>
              <a:off x="2743051" y="3704222"/>
              <a:ext cx="5649858" cy="288000"/>
            </a:xfrm>
            <a:prstGeom prst="rect">
              <a:avLst/>
            </a:prstGeom>
            <a:solidFill>
              <a:srgbClr val="7F7F7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r>
                <a:rPr lang="ko-KR" altLang="en-US" sz="9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메타 </a:t>
              </a:r>
              <a:r>
                <a:rPr lang="en-US" altLang="ko-KR" sz="9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Finder</a:t>
              </a:r>
              <a:endParaRPr lang="ko-KR" altLang="en-US" sz="9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5" name="Oval 42"/>
          <p:cNvSpPr/>
          <p:nvPr/>
        </p:nvSpPr>
        <p:spPr>
          <a:xfrm>
            <a:off x="2617151" y="3146099"/>
            <a:ext cx="1293808" cy="1293808"/>
          </a:xfrm>
          <a:prstGeom prst="ellipse">
            <a:avLst/>
          </a:prstGeom>
          <a:solidFill>
            <a:srgbClr val="1299C5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163" rIns="20163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+mn-ea"/>
                <a:cs typeface="나눔스퀘어OTF"/>
              </a:rPr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1880686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7437580-C63C-4DE9-A8C4-44519085FE18}"/>
              </a:ext>
            </a:extLst>
          </p:cNvPr>
          <p:cNvSpPr/>
          <p:nvPr/>
        </p:nvSpPr>
        <p:spPr>
          <a:xfrm>
            <a:off x="1097280" y="853544"/>
            <a:ext cx="6903720" cy="3906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BX-Framework </a:t>
            </a:r>
            <a:r>
              <a:rPr lang="ko-KR" altLang="en-US" dirty="0"/>
              <a:t>실행 환경 특징</a:t>
            </a: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1"/>
          <p:cNvSpPr txBox="1">
            <a:spLocks/>
          </p:cNvSpPr>
          <p:nvPr/>
        </p:nvSpPr>
        <p:spPr>
          <a:xfrm>
            <a:off x="2847971" y="1331794"/>
            <a:ext cx="4232498" cy="785759"/>
          </a:xfrm>
          <a:prstGeom prst="rect">
            <a:avLst/>
          </a:prstGeom>
          <a:ln>
            <a:noFill/>
          </a:ln>
        </p:spPr>
        <p:txBody>
          <a:bodyPr lIns="74276" tIns="37138" rIns="74276" bIns="37138"/>
          <a:lstStyle>
            <a:lvl1pPr marL="187452" indent="-187452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52037" indent="-17713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굴림체" pitchFamily="49" charset="-127"/>
                <a:cs typeface="Arial" pitchFamily="34" charset="0"/>
              </a:defRPr>
            </a:lvl2pPr>
            <a:lvl3pPr marL="926940" indent="-18745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굴림체" pitchFamily="49" charset="-127"/>
                <a:cs typeface="Arial" pitchFamily="34" charset="0"/>
              </a:defRPr>
            </a:lvl3pPr>
            <a:lvl4pPr marL="1303562" indent="-18745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733">
                <a:solidFill>
                  <a:schemeClr val="tx1"/>
                </a:solidFill>
                <a:latin typeface="+mn-lt"/>
                <a:ea typeface="굴림체" pitchFamily="49" charset="-127"/>
              </a:defRPr>
            </a:lvl4pPr>
            <a:lvl5pPr marL="1668147" indent="-17713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  <a:ea typeface="굴림체" pitchFamily="49" charset="-127"/>
              </a:defRPr>
            </a:lvl5pPr>
            <a:lvl6pPr marL="2163431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6pPr>
            <a:lvl7pPr marL="2658716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7pPr>
            <a:lvl8pPr marL="3154001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8pPr>
            <a:lvl9pPr marL="3649286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다양한 프로토콜 수용</a:t>
            </a:r>
            <a:endParaRPr lang="en-US" altLang="ko-KR" sz="800" b="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다양한 데이터 포맷 수용</a:t>
            </a:r>
            <a:endParaRPr lang="en-US" altLang="ko-KR" sz="800" b="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채널 추가에 따른 업무 로직의 변경이 없음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ko-KR" altLang="en-US" sz="800" b="0" spc="-11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텍스트 개체 틀 1"/>
          <p:cNvSpPr txBox="1">
            <a:spLocks/>
          </p:cNvSpPr>
          <p:nvPr/>
        </p:nvSpPr>
        <p:spPr>
          <a:xfrm>
            <a:off x="2847971" y="2567928"/>
            <a:ext cx="4232498" cy="855413"/>
          </a:xfrm>
          <a:prstGeom prst="rect">
            <a:avLst/>
          </a:prstGeom>
          <a:ln>
            <a:noFill/>
          </a:ln>
        </p:spPr>
        <p:txBody>
          <a:bodyPr lIns="74276" tIns="37138" rIns="74276" bIns="37138"/>
          <a:lstStyle>
            <a:lvl1pPr marL="187452" indent="-187452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52037" indent="-17713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굴림체" pitchFamily="49" charset="-127"/>
                <a:cs typeface="Arial" pitchFamily="34" charset="0"/>
              </a:defRPr>
            </a:lvl2pPr>
            <a:lvl3pPr marL="926940" indent="-18745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굴림체" pitchFamily="49" charset="-127"/>
                <a:cs typeface="Arial" pitchFamily="34" charset="0"/>
              </a:defRPr>
            </a:lvl3pPr>
            <a:lvl4pPr marL="1303562" indent="-18745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733">
                <a:solidFill>
                  <a:schemeClr val="tx1"/>
                </a:solidFill>
                <a:latin typeface="+mn-lt"/>
                <a:ea typeface="굴림체" pitchFamily="49" charset="-127"/>
              </a:defRPr>
            </a:lvl4pPr>
            <a:lvl5pPr marL="1668147" indent="-17713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  <a:ea typeface="굴림체" pitchFamily="49" charset="-127"/>
              </a:defRPr>
            </a:lvl5pPr>
            <a:lvl6pPr marL="2163431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6pPr>
            <a:lvl7pPr marL="2658716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7pPr>
            <a:lvl8pPr marL="3154001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8pPr>
            <a:lvl9pPr marL="3649286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표준 기반 아키텍처</a:t>
            </a:r>
            <a:endParaRPr lang="en-US" altLang="ko-KR" sz="800" b="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분산 서비스 연계 및 데이터 컨테이너 활용</a:t>
            </a:r>
            <a:endParaRPr lang="en-US" altLang="ko-KR" sz="800" b="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다양한 유형의 배치 아키텍처</a:t>
            </a:r>
            <a:endParaRPr lang="en-US" altLang="ko-KR" sz="800" b="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센터컷 아키텍처</a:t>
            </a:r>
            <a:endParaRPr lang="en-US" altLang="ko-KR" sz="800" b="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텍스트 개체 틀 1"/>
          <p:cNvSpPr txBox="1">
            <a:spLocks/>
          </p:cNvSpPr>
          <p:nvPr/>
        </p:nvSpPr>
        <p:spPr>
          <a:xfrm>
            <a:off x="2847971" y="3972167"/>
            <a:ext cx="4232498" cy="479868"/>
          </a:xfrm>
          <a:prstGeom prst="rect">
            <a:avLst/>
          </a:prstGeom>
          <a:ln>
            <a:noFill/>
          </a:ln>
        </p:spPr>
        <p:txBody>
          <a:bodyPr lIns="74276" tIns="37138" rIns="74276" bIns="37138"/>
          <a:lstStyle>
            <a:lvl1pPr marL="187452" indent="-187452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lang="ko-KR" altLang="en-US" sz="1400" b="1" dirty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defRPr>
            </a:lvl1pPr>
            <a:lvl2pPr marL="552037" indent="-177134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Char char="–"/>
              <a:defRPr>
                <a:solidFill>
                  <a:schemeClr val="tx1"/>
                </a:solidFill>
                <a:latin typeface="Arial" pitchFamily="34" charset="0"/>
                <a:ea typeface="굴림체" pitchFamily="49" charset="-127"/>
                <a:cs typeface="Arial" pitchFamily="34" charset="0"/>
              </a:defRPr>
            </a:lvl2pPr>
            <a:lvl3pPr marL="926940" indent="-187452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굴림체" pitchFamily="49" charset="-127"/>
                <a:cs typeface="Arial" pitchFamily="34" charset="0"/>
              </a:defRPr>
            </a:lvl3pPr>
            <a:lvl4pPr marL="1303562" indent="-18745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defRPr sz="1733">
                <a:solidFill>
                  <a:schemeClr val="tx1"/>
                </a:solidFill>
                <a:latin typeface="+mn-lt"/>
                <a:ea typeface="굴림체" pitchFamily="49" charset="-127"/>
              </a:defRPr>
            </a:lvl4pPr>
            <a:lvl5pPr marL="1668147" indent="-17713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  <a:ea typeface="굴림체" pitchFamily="49" charset="-127"/>
              </a:defRPr>
            </a:lvl5pPr>
            <a:lvl6pPr marL="2163431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6pPr>
            <a:lvl7pPr marL="2658716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7pPr>
            <a:lvl8pPr marL="3154001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8pPr>
            <a:lvl9pPr marL="3649286" indent="-177134" algn="l" rtl="0" fontAlgn="base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733">
                <a:solidFill>
                  <a:schemeClr val="bg1"/>
                </a:solidFill>
                <a:latin typeface="+mn-lt"/>
              </a:defRPr>
            </a:lvl9pPr>
          </a:lstStyle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객체생성 최소화 아키텍처 </a:t>
            </a:r>
            <a:r>
              <a:rPr lang="en-US" altLang="ko-KR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/ </a:t>
            </a: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재사용 가능 구조</a:t>
            </a:r>
            <a:endParaRPr lang="en-US" altLang="ko-KR" sz="800" b="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800" b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배치 성능 최적화를 위한 최신 배치 처리 기법 도입</a:t>
            </a:r>
            <a:endParaRPr lang="ko-KR" altLang="en-US" sz="800" b="0" spc="-11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717710" y="1040382"/>
            <a:ext cx="1080000" cy="3569387"/>
            <a:chOff x="745614" y="1271958"/>
            <a:chExt cx="1440000" cy="4759182"/>
          </a:xfrm>
          <a:gradFill>
            <a:gsLst>
              <a:gs pos="100000">
                <a:srgbClr val="1299C5"/>
              </a:gs>
              <a:gs pos="0">
                <a:srgbClr val="00B689"/>
              </a:gs>
            </a:gsLst>
            <a:lin ang="16200000" scaled="1"/>
          </a:gradFill>
        </p:grpSpPr>
        <p:sp>
          <p:nvSpPr>
            <p:cNvPr id="7" name="모서리가 둥근 직사각형 3"/>
            <p:cNvSpPr/>
            <p:nvPr/>
          </p:nvSpPr>
          <p:spPr>
            <a:xfrm>
              <a:off x="745614" y="1271958"/>
              <a:ext cx="1440000" cy="1440000"/>
            </a:xfrm>
            <a:prstGeom prst="rect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ko-KR" altLang="en-US" sz="10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채널</a:t>
              </a:r>
              <a:endParaRPr lang="en-US" altLang="ko-KR" sz="1000" b="1" spc="-113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  <a:p>
              <a:pPr algn="ctr">
                <a:lnSpc>
                  <a:spcPct val="95000"/>
                </a:lnSpc>
              </a:pPr>
              <a:r>
                <a:rPr lang="ko-KR" altLang="en-US" sz="10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확장성</a:t>
              </a:r>
              <a:endParaRPr lang="en-US" altLang="ko-KR" sz="1000" b="1" spc="-113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11" name="모서리가 둥근 직사각형 3"/>
            <p:cNvSpPr/>
            <p:nvPr/>
          </p:nvSpPr>
          <p:spPr>
            <a:xfrm>
              <a:off x="745614" y="2931549"/>
              <a:ext cx="1440000" cy="1440000"/>
            </a:xfrm>
            <a:prstGeom prst="rect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ko-KR" altLang="en-US" sz="10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실행아키텍처</a:t>
              </a:r>
              <a:endParaRPr lang="en-US" altLang="ko-KR" sz="1000" b="1" spc="-113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  <a:p>
              <a:pPr algn="ctr">
                <a:lnSpc>
                  <a:spcPct val="95000"/>
                </a:lnSpc>
              </a:pPr>
              <a:r>
                <a:rPr lang="ko-KR" altLang="en-US" sz="10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측면</a:t>
              </a:r>
              <a:endParaRPr lang="en-US" altLang="ko-KR" sz="1000" b="1" spc="-113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</p:txBody>
        </p:sp>
        <p:sp>
          <p:nvSpPr>
            <p:cNvPr id="17" name="모서리가 둥근 직사각형 3"/>
            <p:cNvSpPr/>
            <p:nvPr/>
          </p:nvSpPr>
          <p:spPr>
            <a:xfrm>
              <a:off x="745614" y="4591140"/>
              <a:ext cx="1440000" cy="1440000"/>
            </a:xfrm>
            <a:prstGeom prst="rect">
              <a:avLst/>
            </a:prstGeom>
            <a:grpFill/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r>
                <a:rPr lang="ko-KR" altLang="en-US" sz="1000" b="1" spc="-113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Times New Roman" pitchFamily="18" charset="0"/>
                </a:rPr>
                <a:t>성능</a:t>
              </a:r>
              <a:endParaRPr lang="en-US" altLang="ko-KR" sz="1000" b="1" spc="-113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2889154" y="1040383"/>
            <a:ext cx="4491359" cy="216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13" dirty="0">
                <a:solidFill>
                  <a:schemeClr val="bg1"/>
                </a:solidFill>
                <a:latin typeface="+mn-ea"/>
              </a:rPr>
              <a:t>향후 추가되는 채널에 대한 기술적 연계 수용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889154" y="2285076"/>
            <a:ext cx="4491359" cy="216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13" dirty="0">
                <a:solidFill>
                  <a:schemeClr val="bg1"/>
                </a:solidFill>
                <a:latin typeface="+mn-ea"/>
              </a:rPr>
              <a:t>빠른 기능 변화 요구에 대응하기 위한 유연한 거래처리 구조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2889154" y="3529769"/>
            <a:ext cx="4491359" cy="216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13" dirty="0">
                <a:solidFill>
                  <a:schemeClr val="bg1"/>
                </a:solidFill>
                <a:latin typeface="+mn-ea"/>
              </a:rPr>
              <a:t>리소스 생성을 최소화하고 </a:t>
            </a:r>
            <a:r>
              <a:rPr lang="ko-KR" altLang="en-US" sz="800" b="1" spc="-113" dirty="0" err="1">
                <a:solidFill>
                  <a:schemeClr val="bg1"/>
                </a:solidFill>
                <a:latin typeface="+mn-ea"/>
              </a:rPr>
              <a:t>비동기</a:t>
            </a:r>
            <a:r>
              <a:rPr lang="en-US" altLang="ko-KR" sz="800" b="1" spc="-113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800" b="1" spc="-113" dirty="0">
                <a:solidFill>
                  <a:schemeClr val="bg1"/>
                </a:solidFill>
                <a:latin typeface="+mn-ea"/>
              </a:rPr>
              <a:t>병렬 처리할 수 있는 구조로 전환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570614-41C8-4450-A9BF-C9C497F8B931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06486E-1B11-4F03-BBD3-B4EC83E9680C}"/>
              </a:ext>
            </a:extLst>
          </p:cNvPr>
          <p:cNvSpPr/>
          <p:nvPr/>
        </p:nvSpPr>
        <p:spPr>
          <a:xfrm>
            <a:off x="325667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45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4B83C002-6BA9-4D4B-AFEE-35E70984FA50}"/>
              </a:ext>
            </a:extLst>
          </p:cNvPr>
          <p:cNvSpPr/>
          <p:nvPr/>
        </p:nvSpPr>
        <p:spPr>
          <a:xfrm>
            <a:off x="1097280" y="1365068"/>
            <a:ext cx="6903720" cy="33953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채널 확장성</a:t>
            </a:r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1574076" y="1499057"/>
            <a:ext cx="6017361" cy="374646"/>
          </a:xfrm>
        </p:spPr>
        <p:txBody>
          <a:bodyPr vert="horz" lIns="68580" tIns="34290" rIns="68580" bIns="34290" rtlCol="0">
            <a:normAutofit/>
          </a:bodyPr>
          <a:lstStyle/>
          <a:p>
            <a:pPr marL="0" indent="0" algn="ctr">
              <a:buNone/>
            </a:pPr>
            <a:r>
              <a:rPr lang="ko-KR" altLang="en-US" sz="900" dirty="0"/>
              <a:t>모바일 등 최신 기술 구조</a:t>
            </a:r>
            <a:r>
              <a:rPr lang="en-US" altLang="ko-KR" sz="900" dirty="0"/>
              <a:t>(HTTP/ JSON) </a:t>
            </a:r>
            <a:r>
              <a:rPr lang="ko-KR" altLang="en-US" sz="900" dirty="0"/>
              <a:t>채널 추가 시 용이하게 수용 가능 구조</a:t>
            </a: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은 다양한 전문 형식</a:t>
            </a:r>
            <a:r>
              <a:rPr lang="en-US" altLang="ko-KR" dirty="0"/>
              <a:t>(XML, FLD, Serialized Object, JSON, SOAP)</a:t>
            </a:r>
            <a:r>
              <a:rPr lang="ko-KR" altLang="en-US" dirty="0"/>
              <a:t>과 </a:t>
            </a:r>
            <a:r>
              <a:rPr lang="en-US" altLang="ko-KR" dirty="0"/>
              <a:t>Protocol(HTTP, TCP, JMS)</a:t>
            </a:r>
            <a:r>
              <a:rPr lang="ko-KR" altLang="en-US" dirty="0"/>
              <a:t>를 지원하는 </a:t>
            </a:r>
            <a:r>
              <a:rPr lang="en-US" altLang="ko-KR" dirty="0"/>
              <a:t>Service Endpoint</a:t>
            </a:r>
            <a:r>
              <a:rPr lang="ko-KR" altLang="en-US" dirty="0"/>
              <a:t>를 제공합니다</a:t>
            </a:r>
            <a:r>
              <a:rPr lang="en-US" altLang="ko-KR" dirty="0"/>
              <a:t>. Service Endpoint</a:t>
            </a:r>
            <a:r>
              <a:rPr lang="ko-KR" altLang="en-US" dirty="0"/>
              <a:t>는 </a:t>
            </a:r>
            <a:r>
              <a:rPr lang="en-US" altLang="ko-KR" dirty="0"/>
              <a:t>Service </a:t>
            </a:r>
            <a:r>
              <a:rPr lang="ko-KR" altLang="en-US" dirty="0"/>
              <a:t>동기</a:t>
            </a:r>
            <a:r>
              <a:rPr lang="en-US" altLang="ko-KR" dirty="0"/>
              <a:t>, </a:t>
            </a:r>
            <a:r>
              <a:rPr lang="ko-KR" altLang="en-US" dirty="0" err="1"/>
              <a:t>비동기</a:t>
            </a:r>
            <a:r>
              <a:rPr lang="ko-KR" altLang="en-US" dirty="0"/>
              <a:t> 호출을 지원하며 </a:t>
            </a:r>
            <a:r>
              <a:rPr lang="en-US" altLang="ko-KR" dirty="0"/>
              <a:t>Message</a:t>
            </a:r>
            <a:r>
              <a:rPr lang="ko-KR" altLang="en-US" dirty="0"/>
              <a:t>와 </a:t>
            </a:r>
            <a:r>
              <a:rPr lang="en-US" altLang="ko-KR" dirty="0"/>
              <a:t>VO</a:t>
            </a:r>
            <a:r>
              <a:rPr lang="ko-KR" altLang="en-US" dirty="0"/>
              <a:t>간 변환 시 </a:t>
            </a:r>
            <a:r>
              <a:rPr lang="en-US" altLang="ko-KR" dirty="0"/>
              <a:t>Cache</a:t>
            </a:r>
            <a:r>
              <a:rPr lang="ko-KR" altLang="en-US" dirty="0"/>
              <a:t>를 이용한 고성능을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/>
          <p:cNvSpPr/>
          <p:nvPr/>
        </p:nvSpPr>
        <p:spPr bwMode="gray">
          <a:xfrm>
            <a:off x="5077322" y="2431424"/>
            <a:ext cx="2324702" cy="1746141"/>
          </a:xfrm>
          <a:prstGeom prst="rect">
            <a:avLst/>
          </a:prstGeom>
          <a:solidFill>
            <a:srgbClr val="FFFFFF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969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39" y="3123756"/>
            <a:ext cx="371015" cy="324461"/>
          </a:xfrm>
          <a:prstGeom prst="rect">
            <a:avLst/>
          </a:prstGeom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088" y="2725002"/>
            <a:ext cx="333317" cy="291494"/>
          </a:xfrm>
          <a:prstGeom prst="rect">
            <a:avLst/>
          </a:prstGeom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85" y="2303854"/>
            <a:ext cx="358925" cy="313889"/>
          </a:xfrm>
          <a:prstGeom prst="rect">
            <a:avLst/>
          </a:prstGeom>
          <a:effectLst/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85" y="1882705"/>
            <a:ext cx="358925" cy="313889"/>
          </a:xfrm>
          <a:prstGeom prst="rect">
            <a:avLst/>
          </a:prstGeom>
          <a:effectLst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819" y="3555476"/>
            <a:ext cx="325856" cy="356676"/>
          </a:xfrm>
          <a:prstGeom prst="rect">
            <a:avLst/>
          </a:prstGeom>
          <a:effectLst/>
        </p:spPr>
      </p:pic>
      <p:sp>
        <p:nvSpPr>
          <p:cNvPr id="11" name="TextBox 10"/>
          <p:cNvSpPr txBox="1"/>
          <p:nvPr/>
        </p:nvSpPr>
        <p:spPr>
          <a:xfrm>
            <a:off x="2287172" y="2196593"/>
            <a:ext cx="246062" cy="552201"/>
          </a:xfrm>
          <a:prstGeom prst="rect">
            <a:avLst/>
          </a:prstGeom>
          <a:effectLst/>
        </p:spPr>
        <p:txBody>
          <a:bodyPr vert="eaVert" wrap="square" rtlCol="0" anchor="ctr" anchorCtr="1">
            <a:noAutofit/>
          </a:bodyPr>
          <a:lstStyle/>
          <a:p>
            <a:pPr algn="ctr"/>
            <a:r>
              <a:rPr lang="ko-KR" altLang="en-US" sz="727" dirty="0">
                <a:latin typeface="+mn-ea"/>
              </a:rPr>
              <a:t>내부단말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7172" y="2685470"/>
            <a:ext cx="246062" cy="440537"/>
          </a:xfrm>
          <a:prstGeom prst="rect">
            <a:avLst/>
          </a:prstGeom>
          <a:effectLst/>
        </p:spPr>
        <p:txBody>
          <a:bodyPr vert="eaVert" wrap="square" rtlCol="0" anchor="ctr" anchorCtr="1">
            <a:noAutofit/>
          </a:bodyPr>
          <a:lstStyle/>
          <a:p>
            <a:pPr algn="ctr"/>
            <a:r>
              <a:rPr lang="en-US" altLang="ko-KR" sz="727" dirty="0">
                <a:latin typeface="+mn-ea"/>
              </a:rPr>
              <a:t>Mobile</a:t>
            </a:r>
            <a:endParaRPr lang="ko-KR" altLang="en-US" sz="727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7172" y="3118516"/>
            <a:ext cx="246062" cy="440537"/>
          </a:xfrm>
          <a:prstGeom prst="rect">
            <a:avLst/>
          </a:prstGeom>
          <a:effectLst/>
        </p:spPr>
        <p:txBody>
          <a:bodyPr vert="eaVert" wrap="square" rtlCol="0" anchor="ctr" anchorCtr="1">
            <a:noAutofit/>
          </a:bodyPr>
          <a:lstStyle/>
          <a:p>
            <a:pPr algn="ctr"/>
            <a:r>
              <a:rPr lang="en-US" altLang="ko-KR" sz="727" dirty="0">
                <a:latin typeface="+mn-ea"/>
              </a:rPr>
              <a:t>Kiosk</a:t>
            </a:r>
            <a:endParaRPr lang="ko-KR" altLang="en-US" sz="727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7172" y="3490749"/>
            <a:ext cx="246062" cy="562160"/>
          </a:xfrm>
          <a:prstGeom prst="rect">
            <a:avLst/>
          </a:prstGeom>
          <a:effectLst/>
        </p:spPr>
        <p:txBody>
          <a:bodyPr vert="eaVert" wrap="square" rtlCol="0" anchor="ctr" anchorCtr="1">
            <a:noAutofit/>
          </a:bodyPr>
          <a:lstStyle/>
          <a:p>
            <a:pPr algn="ctr"/>
            <a:r>
              <a:rPr lang="ko-KR" altLang="en-US" sz="727" dirty="0">
                <a:latin typeface="+mn-ea"/>
              </a:rPr>
              <a:t>대외기관</a:t>
            </a:r>
          </a:p>
        </p:txBody>
      </p:sp>
      <p:sp>
        <p:nvSpPr>
          <p:cNvPr id="15" name="직사각형 14"/>
          <p:cNvSpPr/>
          <p:nvPr/>
        </p:nvSpPr>
        <p:spPr bwMode="gray">
          <a:xfrm>
            <a:off x="2756001" y="3706893"/>
            <a:ext cx="683063" cy="253796"/>
          </a:xfrm>
          <a:prstGeom prst="rect">
            <a:avLst/>
          </a:prstGeom>
          <a:solidFill>
            <a:srgbClr val="F2F2F2"/>
          </a:solidFill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EAI</a:t>
            </a:r>
            <a:endParaRPr lang="ko-KR" altLang="en-US" sz="831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99" y="4019411"/>
            <a:ext cx="441127" cy="385776"/>
          </a:xfrm>
          <a:prstGeom prst="rect">
            <a:avLst/>
          </a:prstGeom>
          <a:effectLst/>
        </p:spPr>
      </p:pic>
      <p:sp>
        <p:nvSpPr>
          <p:cNvPr id="17" name="TextBox 16"/>
          <p:cNvSpPr txBox="1"/>
          <p:nvPr/>
        </p:nvSpPr>
        <p:spPr>
          <a:xfrm>
            <a:off x="2287172" y="3984604"/>
            <a:ext cx="246062" cy="440537"/>
          </a:xfrm>
          <a:prstGeom prst="rect">
            <a:avLst/>
          </a:prstGeom>
          <a:effectLst/>
        </p:spPr>
        <p:txBody>
          <a:bodyPr vert="eaVert" wrap="square" rtlCol="0" anchor="ctr" anchorCtr="1">
            <a:noAutofit/>
          </a:bodyPr>
          <a:lstStyle/>
          <a:p>
            <a:pPr algn="ctr"/>
            <a:r>
              <a:rPr lang="ko-KR" altLang="en-US" sz="727" dirty="0">
                <a:latin typeface="+mn-ea"/>
              </a:rPr>
              <a:t>내부</a:t>
            </a:r>
            <a:br>
              <a:rPr lang="en-US" altLang="ko-KR" sz="727" dirty="0">
                <a:latin typeface="+mn-ea"/>
              </a:rPr>
            </a:br>
            <a:r>
              <a:rPr lang="ko-KR" altLang="en-US" sz="727" dirty="0">
                <a:latin typeface="+mn-ea"/>
              </a:rPr>
              <a:t>시스템</a:t>
            </a:r>
          </a:p>
        </p:txBody>
      </p:sp>
      <p:sp>
        <p:nvSpPr>
          <p:cNvPr id="18" name="직사각형 17"/>
          <p:cNvSpPr/>
          <p:nvPr/>
        </p:nvSpPr>
        <p:spPr bwMode="gray">
          <a:xfrm>
            <a:off x="2756001" y="3266282"/>
            <a:ext cx="683063" cy="253796"/>
          </a:xfrm>
          <a:prstGeom prst="rect">
            <a:avLst/>
          </a:prstGeom>
          <a:solidFill>
            <a:srgbClr val="F2F2F2"/>
          </a:solidFill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FEP</a:t>
            </a:r>
            <a:endParaRPr lang="ko-KR" altLang="en-US" sz="831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gray">
          <a:xfrm>
            <a:off x="2756001" y="2825671"/>
            <a:ext cx="683063" cy="253796"/>
          </a:xfrm>
          <a:prstGeom prst="rect">
            <a:avLst/>
          </a:prstGeom>
          <a:solidFill>
            <a:srgbClr val="F2F2F2"/>
          </a:solidFill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MCI</a:t>
            </a:r>
            <a:endParaRPr lang="ko-KR" altLang="en-US" sz="831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1" name="직선 화살표 연결선 10"/>
          <p:cNvCxnSpPr>
            <a:stCxn id="17" idx="3"/>
          </p:cNvCxnSpPr>
          <p:nvPr/>
        </p:nvCxnSpPr>
        <p:spPr bwMode="auto">
          <a:xfrm flipV="1">
            <a:off x="2533234" y="3833790"/>
            <a:ext cx="222767" cy="371083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10"/>
          <p:cNvCxnSpPr>
            <a:stCxn id="14" idx="3"/>
          </p:cNvCxnSpPr>
          <p:nvPr/>
        </p:nvCxnSpPr>
        <p:spPr bwMode="auto">
          <a:xfrm flipV="1">
            <a:off x="2533234" y="3393179"/>
            <a:ext cx="222767" cy="378650"/>
          </a:xfrm>
          <a:prstGeom prst="bentConnector2">
            <a:avLst/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화살표 연결선 10"/>
          <p:cNvCxnSpPr>
            <a:stCxn id="13" idx="3"/>
          </p:cNvCxnSpPr>
          <p:nvPr/>
        </p:nvCxnSpPr>
        <p:spPr bwMode="auto">
          <a:xfrm flipV="1">
            <a:off x="2533234" y="2952569"/>
            <a:ext cx="222767" cy="386215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직선 화살표 연결선 10"/>
          <p:cNvCxnSpPr>
            <a:stCxn id="12" idx="3"/>
          </p:cNvCxnSpPr>
          <p:nvPr/>
        </p:nvCxnSpPr>
        <p:spPr bwMode="auto">
          <a:xfrm>
            <a:off x="2533234" y="2905739"/>
            <a:ext cx="222767" cy="4683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직선 화살표 연결선 10"/>
          <p:cNvCxnSpPr>
            <a:stCxn id="11" idx="3"/>
          </p:cNvCxnSpPr>
          <p:nvPr/>
        </p:nvCxnSpPr>
        <p:spPr bwMode="auto">
          <a:xfrm>
            <a:off x="2533234" y="2472694"/>
            <a:ext cx="222767" cy="479876"/>
          </a:xfrm>
          <a:prstGeom prst="bentConnector2">
            <a:avLst/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10"/>
          <p:cNvCxnSpPr/>
          <p:nvPr/>
        </p:nvCxnSpPr>
        <p:spPr bwMode="auto">
          <a:xfrm>
            <a:off x="2533234" y="2039649"/>
            <a:ext cx="222767" cy="912920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직선 화살표 연결선 10"/>
          <p:cNvCxnSpPr/>
          <p:nvPr/>
        </p:nvCxnSpPr>
        <p:spPr bwMode="auto">
          <a:xfrm>
            <a:off x="3439064" y="2952569"/>
            <a:ext cx="300102" cy="280828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직선 화살표 연결선 10"/>
          <p:cNvCxnSpPr/>
          <p:nvPr/>
        </p:nvCxnSpPr>
        <p:spPr bwMode="auto">
          <a:xfrm flipV="1">
            <a:off x="3439064" y="3233397"/>
            <a:ext cx="300102" cy="159782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직선 화살표 연결선 10"/>
          <p:cNvCxnSpPr/>
          <p:nvPr/>
        </p:nvCxnSpPr>
        <p:spPr bwMode="auto">
          <a:xfrm flipV="1">
            <a:off x="3439064" y="3233397"/>
            <a:ext cx="300102" cy="600394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직사각형 29"/>
          <p:cNvSpPr/>
          <p:nvPr/>
        </p:nvSpPr>
        <p:spPr bwMode="gray">
          <a:xfrm>
            <a:off x="4144193" y="3016496"/>
            <a:ext cx="683063" cy="433802"/>
          </a:xfrm>
          <a:prstGeom prst="rect">
            <a:avLst/>
          </a:prstGeom>
          <a:solidFill>
            <a:srgbClr val="7F7F7F"/>
          </a:solidFill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Single</a:t>
            </a:r>
          </a:p>
          <a:p>
            <a:pPr algn="ctr" eaLnBrk="0" hangingPunct="0"/>
            <a:r>
              <a:rPr lang="en-US" altLang="ko-KR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Business</a:t>
            </a:r>
            <a:br>
              <a:rPr lang="en-US" altLang="ko-KR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  <a:endParaRPr lang="ko-KR" altLang="en-US" sz="831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1" name="직선 화살표 연결선 10"/>
          <p:cNvCxnSpPr/>
          <p:nvPr/>
        </p:nvCxnSpPr>
        <p:spPr bwMode="auto">
          <a:xfrm>
            <a:off x="4021232" y="3233396"/>
            <a:ext cx="122960" cy="0"/>
          </a:xfrm>
          <a:prstGeom prst="straightConnector1">
            <a:avLst/>
          </a:prstGeom>
          <a:noFill/>
          <a:ln w="19050" cap="flat" cmpd="sng" algn="ctr">
            <a:solidFill>
              <a:srgbClr val="1F496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오른쪽 화살표 31"/>
          <p:cNvSpPr/>
          <p:nvPr/>
        </p:nvSpPr>
        <p:spPr bwMode="gray">
          <a:xfrm>
            <a:off x="5136163" y="2926252"/>
            <a:ext cx="1662179" cy="227567"/>
          </a:xfrm>
          <a:prstGeom prst="rightArrow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eaLnBrk="0" hangingPunct="0"/>
            <a:r>
              <a:rPr lang="en-US" altLang="ko-KR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HTTP</a:t>
            </a:r>
            <a:endParaRPr lang="ko-KR" altLang="en-US" sz="831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오른쪽 화살표 32"/>
          <p:cNvSpPr/>
          <p:nvPr/>
        </p:nvSpPr>
        <p:spPr bwMode="gray">
          <a:xfrm>
            <a:off x="5136163" y="3307077"/>
            <a:ext cx="1662179" cy="227567"/>
          </a:xfrm>
          <a:prstGeom prst="rightArrow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eaLnBrk="0" hangingPunct="0"/>
            <a:r>
              <a:rPr lang="en-US" altLang="ko-KR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TCP</a:t>
            </a:r>
            <a:endParaRPr lang="ko-KR" altLang="en-US" sz="831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4" name="Picture 252" descr="Unbenannt-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51" y="3021084"/>
            <a:ext cx="556133" cy="43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480466" y="2776909"/>
            <a:ext cx="1007456" cy="4841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rtlCol="0">
            <a:noAutofit/>
          </a:bodyPr>
          <a:lstStyle/>
          <a:p>
            <a:r>
              <a:rPr lang="en-US" altLang="ko-KR" sz="554" dirty="0">
                <a:latin typeface="+mj-ea"/>
                <a:ea typeface="+mj-ea"/>
              </a:rPr>
              <a:t>&lt;cuid&gt;1234567&lt;/cuid&gt;</a:t>
            </a:r>
          </a:p>
          <a:p>
            <a:r>
              <a:rPr lang="en-US" altLang="ko-KR" sz="554" dirty="0">
                <a:latin typeface="+mj-ea"/>
                <a:ea typeface="+mj-ea"/>
              </a:rPr>
              <a:t>&lt;name&gt;</a:t>
            </a:r>
            <a:r>
              <a:rPr lang="ko-KR" altLang="en-US" sz="554" dirty="0">
                <a:latin typeface="+mj-ea"/>
                <a:ea typeface="+mj-ea"/>
              </a:rPr>
              <a:t>홍길동</a:t>
            </a:r>
            <a:r>
              <a:rPr lang="en-US" altLang="ko-KR" sz="554" dirty="0">
                <a:latin typeface="+mj-ea"/>
                <a:ea typeface="+mj-ea"/>
              </a:rPr>
              <a:t>&lt;/name&gt;</a:t>
            </a:r>
          </a:p>
          <a:p>
            <a:r>
              <a:rPr lang="en-US" altLang="ko-KR" sz="554" dirty="0">
                <a:latin typeface="+mj-ea"/>
                <a:ea typeface="+mj-ea"/>
              </a:rPr>
              <a:t>&lt;</a:t>
            </a:r>
            <a:r>
              <a:rPr lang="en-US" altLang="ko-KR" sz="554" dirty="0" err="1">
                <a:latin typeface="+mj-ea"/>
                <a:ea typeface="+mj-ea"/>
              </a:rPr>
              <a:t>trno</a:t>
            </a:r>
            <a:r>
              <a:rPr lang="en-US" altLang="ko-KR" sz="554" dirty="0">
                <a:latin typeface="+mj-ea"/>
                <a:ea typeface="+mj-ea"/>
              </a:rPr>
              <a:t>&gt;SR720&lt;/</a:t>
            </a:r>
            <a:r>
              <a:rPr lang="en-US" altLang="ko-KR" sz="554" dirty="0" err="1">
                <a:latin typeface="+mj-ea"/>
                <a:ea typeface="+mj-ea"/>
              </a:rPr>
              <a:t>trno</a:t>
            </a:r>
            <a:r>
              <a:rPr lang="en-US" altLang="ko-KR" sz="554" dirty="0">
                <a:latin typeface="+mj-ea"/>
                <a:ea typeface="+mj-ea"/>
              </a:rPr>
              <a:t>&gt;</a:t>
            </a:r>
          </a:p>
          <a:p>
            <a:r>
              <a:rPr lang="en-US" altLang="ko-KR" sz="554" dirty="0">
                <a:latin typeface="+mj-ea"/>
                <a:ea typeface="+mj-ea"/>
              </a:rPr>
              <a:t>&lt;seat&gt;10-31&lt;/seat&gt;</a:t>
            </a:r>
            <a:br>
              <a:rPr lang="en-US" altLang="ko-KR" sz="554" dirty="0">
                <a:latin typeface="+mj-ea"/>
                <a:ea typeface="+mj-ea"/>
              </a:rPr>
            </a:br>
            <a:r>
              <a:rPr lang="en-US" altLang="ko-KR" sz="554" dirty="0">
                <a:latin typeface="+mj-ea"/>
                <a:ea typeface="+mj-ea"/>
              </a:rPr>
              <a:t>&lt;</a:t>
            </a:r>
            <a:r>
              <a:rPr lang="en-US" altLang="ko-KR" sz="554" dirty="0" err="1">
                <a:latin typeface="+mj-ea"/>
                <a:ea typeface="+mj-ea"/>
              </a:rPr>
              <a:t>dest</a:t>
            </a:r>
            <a:r>
              <a:rPr lang="en-US" altLang="ko-KR" sz="554" dirty="0">
                <a:latin typeface="+mj-ea"/>
                <a:ea typeface="+mj-ea"/>
              </a:rPr>
              <a:t>&gt;</a:t>
            </a:r>
            <a:r>
              <a:rPr lang="ko-KR" altLang="en-US" sz="554" dirty="0">
                <a:latin typeface="+mj-ea"/>
                <a:ea typeface="+mj-ea"/>
              </a:rPr>
              <a:t>부산</a:t>
            </a:r>
            <a:r>
              <a:rPr lang="en-US" altLang="ko-KR" sz="554" dirty="0">
                <a:latin typeface="+mj-ea"/>
                <a:ea typeface="+mj-ea"/>
              </a:rPr>
              <a:t>&lt;/</a:t>
            </a:r>
            <a:r>
              <a:rPr lang="en-US" altLang="ko-KR" sz="554" dirty="0" err="1">
                <a:latin typeface="+mj-ea"/>
                <a:ea typeface="+mj-ea"/>
              </a:rPr>
              <a:t>dest</a:t>
            </a:r>
            <a:r>
              <a:rPr lang="en-US" altLang="ko-KR" sz="554" dirty="0">
                <a:latin typeface="+mj-ea"/>
                <a:ea typeface="+mj-ea"/>
              </a:rPr>
              <a:t>&gt;</a:t>
            </a:r>
            <a:endParaRPr lang="ko-KR" altLang="en-US" sz="554" dirty="0"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678096" y="2682394"/>
            <a:ext cx="612197" cy="12886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623" b="1" dirty="0">
                <a:solidFill>
                  <a:schemeClr val="bg1"/>
                </a:solidFill>
                <a:latin typeface="+mn-ea"/>
              </a:rPr>
              <a:t>XML</a:t>
            </a:r>
            <a:endParaRPr lang="ko-KR" altLang="en-US" sz="623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모서리가 둥근 사각형 설명선 36"/>
          <p:cNvSpPr/>
          <p:nvPr/>
        </p:nvSpPr>
        <p:spPr bwMode="gray">
          <a:xfrm>
            <a:off x="5967251" y="3653000"/>
            <a:ext cx="1198866" cy="461499"/>
          </a:xfrm>
          <a:prstGeom prst="wedgeRoundRectCallout">
            <a:avLst>
              <a:gd name="adj1" fmla="val 32424"/>
              <a:gd name="adj2" fmla="val -107334"/>
              <a:gd name="adj3" fmla="val 16667"/>
            </a:avLst>
          </a:prstGeom>
          <a:solidFill>
            <a:srgbClr val="F2F2F2"/>
          </a:solidFill>
          <a:ln w="9525">
            <a:solidFill>
              <a:srgbClr val="D9D9D9"/>
            </a:solidFill>
            <a:prstDash val="dash"/>
            <a:miter lim="800000"/>
            <a:headEnd/>
            <a:tailEnd/>
          </a:ln>
          <a:effectLst/>
        </p:spPr>
        <p:txBody>
          <a:bodyPr wrap="squar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831" spc="-113" dirty="0">
                <a:latin typeface="맑은 고딕" pitchFamily="50" charset="-127"/>
                <a:ea typeface="맑은 고딕" pitchFamily="50" charset="-127"/>
              </a:rPr>
              <a:t>어떤 프로토콜</a:t>
            </a:r>
            <a:r>
              <a:rPr lang="en-US" altLang="ko-KR" sz="831" spc="-113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831" spc="-113" dirty="0">
                <a:latin typeface="맑은 고딕" pitchFamily="50" charset="-127"/>
                <a:ea typeface="맑은 고딕" pitchFamily="50" charset="-127"/>
              </a:rPr>
              <a:t>어떤 메시지 형식이라도 하나의 객체로 변환</a:t>
            </a:r>
          </a:p>
        </p:txBody>
      </p:sp>
      <p:sp>
        <p:nvSpPr>
          <p:cNvPr id="39" name="모서리가 둥근 사각형 설명선 38"/>
          <p:cNvSpPr/>
          <p:nvPr/>
        </p:nvSpPr>
        <p:spPr bwMode="gray">
          <a:xfrm>
            <a:off x="3262836" y="2190566"/>
            <a:ext cx="1347422" cy="461499"/>
          </a:xfrm>
          <a:prstGeom prst="wedgeRoundRectCallout">
            <a:avLst>
              <a:gd name="adj1" fmla="val 28026"/>
              <a:gd name="adj2" fmla="val 140200"/>
              <a:gd name="adj3" fmla="val 16667"/>
            </a:avLst>
          </a:prstGeom>
          <a:solidFill>
            <a:srgbClr val="F2F2F2"/>
          </a:solidFill>
          <a:ln w="9525">
            <a:solidFill>
              <a:srgbClr val="D9D9D9"/>
            </a:solidFill>
            <a:prstDash val="dash"/>
            <a:miter lim="800000"/>
            <a:headEnd/>
            <a:tailEnd/>
          </a:ln>
          <a:effectLst/>
        </p:spPr>
        <p:txBody>
          <a:bodyPr wrap="squar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83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어떤 </a:t>
            </a:r>
            <a:r>
              <a:rPr lang="en-US" altLang="ko-KR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Channel</a:t>
            </a:r>
            <a:r>
              <a:rPr lang="ko-KR" altLang="en-US" sz="83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이라도 업무가 같다면 </a:t>
            </a:r>
            <a:r>
              <a:rPr lang="en-US" altLang="ko-KR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  <a:r>
              <a:rPr lang="ko-KR" altLang="en-US" sz="83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은 하나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75547" y="3422446"/>
            <a:ext cx="1217295" cy="1366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rtlCol="0">
            <a:noAutofit/>
          </a:bodyPr>
          <a:lstStyle/>
          <a:p>
            <a:r>
              <a:rPr lang="en-US" altLang="ko-KR" sz="554" dirty="0">
                <a:latin typeface="+mj-ea"/>
                <a:ea typeface="+mj-ea"/>
              </a:rPr>
              <a:t>1234567</a:t>
            </a:r>
            <a:r>
              <a:rPr lang="ko-KR" altLang="en-US" sz="554" dirty="0">
                <a:latin typeface="+mj-ea"/>
                <a:ea typeface="+mj-ea"/>
              </a:rPr>
              <a:t>홍길동</a:t>
            </a:r>
            <a:r>
              <a:rPr lang="en-US" altLang="ko-KR" sz="554" dirty="0">
                <a:latin typeface="+mj-ea"/>
                <a:ea typeface="+mj-ea"/>
              </a:rPr>
              <a:t>SR72010-31</a:t>
            </a:r>
            <a:r>
              <a:rPr lang="ko-KR" altLang="en-US" sz="554" dirty="0">
                <a:latin typeface="+mj-ea"/>
                <a:ea typeface="+mj-ea"/>
              </a:rPr>
              <a:t>부산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78096" y="3324796"/>
            <a:ext cx="612197" cy="128864"/>
          </a:xfrm>
          <a:prstGeom prst="rect">
            <a:avLst/>
          </a:prstGeom>
          <a:solidFill>
            <a:srgbClr val="262626"/>
          </a:solidFill>
          <a:ln>
            <a:noFill/>
          </a:ln>
          <a:effectLst/>
        </p:spPr>
        <p:txBody>
          <a:bodyPr wrap="none" rtlCol="0" anchor="ctr">
            <a:noAutofit/>
          </a:bodyPr>
          <a:lstStyle/>
          <a:p>
            <a:pPr algn="ctr"/>
            <a:r>
              <a:rPr lang="en-US" altLang="ko-KR" sz="623" b="1" dirty="0">
                <a:solidFill>
                  <a:schemeClr val="bg1"/>
                </a:solidFill>
                <a:latin typeface="+mn-ea"/>
              </a:rPr>
              <a:t>Fixed Length</a:t>
            </a:r>
            <a:endParaRPr lang="ko-KR" altLang="en-US" sz="623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 bwMode="gray">
          <a:xfrm>
            <a:off x="5077322" y="2161424"/>
            <a:ext cx="2324702" cy="270000"/>
          </a:xfrm>
          <a:prstGeom prst="rect">
            <a:avLst/>
          </a:prstGeom>
          <a:gradFill flip="none" rotWithShape="1">
            <a:gsLst>
              <a:gs pos="100000">
                <a:srgbClr val="1299C5"/>
              </a:gs>
              <a:gs pos="0">
                <a:srgbClr val="00B689"/>
              </a:gs>
            </a:gsLst>
            <a:lin ang="10800000" scaled="1"/>
            <a:tileRect/>
          </a:gradFill>
          <a:ln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Service Endpoint</a:t>
            </a:r>
            <a:endParaRPr lang="ko-KR" altLang="en-US" sz="831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Freeform 439"/>
          <p:cNvSpPr>
            <a:spLocks/>
          </p:cNvSpPr>
          <p:nvPr/>
        </p:nvSpPr>
        <p:spPr bwMode="auto">
          <a:xfrm rot="18123201">
            <a:off x="4025007" y="3170493"/>
            <a:ext cx="821559" cy="1563832"/>
          </a:xfrm>
          <a:custGeom>
            <a:avLst/>
            <a:gdLst>
              <a:gd name="T0" fmla="*/ 556 w 640"/>
              <a:gd name="T1" fmla="*/ 2 h 816"/>
              <a:gd name="T2" fmla="*/ 137 w 640"/>
              <a:gd name="T3" fmla="*/ 257 h 816"/>
              <a:gd name="T4" fmla="*/ 300 w 640"/>
              <a:gd name="T5" fmla="*/ 720 h 816"/>
              <a:gd name="T6" fmla="*/ 240 w 640"/>
              <a:gd name="T7" fmla="*/ 816 h 816"/>
              <a:gd name="T8" fmla="*/ 640 w 640"/>
              <a:gd name="T9" fmla="*/ 750 h 816"/>
              <a:gd name="T10" fmla="*/ 527 w 640"/>
              <a:gd name="T11" fmla="*/ 387 h 816"/>
              <a:gd name="T12" fmla="*/ 466 w 640"/>
              <a:gd name="T13" fmla="*/ 486 h 816"/>
              <a:gd name="T14" fmla="*/ 556 w 640"/>
              <a:gd name="T15" fmla="*/ 2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40" h="816">
                <a:moveTo>
                  <a:pt x="556" y="2"/>
                </a:moveTo>
                <a:cubicBezTo>
                  <a:pt x="563" y="4"/>
                  <a:pt x="274" y="6"/>
                  <a:pt x="137" y="257"/>
                </a:cubicBezTo>
                <a:cubicBezTo>
                  <a:pt x="0" y="508"/>
                  <a:pt x="306" y="720"/>
                  <a:pt x="300" y="720"/>
                </a:cubicBezTo>
                <a:cubicBezTo>
                  <a:pt x="304" y="725"/>
                  <a:pt x="246" y="780"/>
                  <a:pt x="240" y="816"/>
                </a:cubicBezTo>
                <a:cubicBezTo>
                  <a:pt x="444" y="786"/>
                  <a:pt x="632" y="757"/>
                  <a:pt x="640" y="750"/>
                </a:cubicBezTo>
                <a:cubicBezTo>
                  <a:pt x="538" y="606"/>
                  <a:pt x="527" y="387"/>
                  <a:pt x="527" y="387"/>
                </a:cubicBezTo>
                <a:cubicBezTo>
                  <a:pt x="522" y="388"/>
                  <a:pt x="478" y="510"/>
                  <a:pt x="466" y="486"/>
                </a:cubicBezTo>
                <a:cubicBezTo>
                  <a:pt x="28" y="92"/>
                  <a:pt x="557" y="0"/>
                  <a:pt x="556" y="2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96969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69B4FF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1013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3739166" y="2827210"/>
            <a:ext cx="282067" cy="812372"/>
          </a:xfrm>
          <a:prstGeom prst="rect">
            <a:avLst/>
          </a:prstGeom>
          <a:solidFill>
            <a:srgbClr val="D9D9D9"/>
          </a:solidFill>
          <a:ln>
            <a:solidFill>
              <a:schemeClr val="bg1"/>
            </a:solidFill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lIns="63744" tIns="0" rIns="63744" bIns="31873" rtlCol="0" anchor="ctr" anchorCtr="0">
            <a:noAutofit/>
          </a:bodyPr>
          <a:lstStyle/>
          <a:p>
            <a:pPr algn="ctr" eaLnBrk="0" hangingPunct="0"/>
            <a:r>
              <a:rPr lang="en-US" altLang="ko-KR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algn="ctr" eaLnBrk="0" hangingPunct="0"/>
            <a:r>
              <a:rPr lang="en-US" altLang="ko-KR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Endpoint</a:t>
            </a:r>
            <a:endParaRPr lang="ko-KR" altLang="en-US" sz="831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63013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2CCC82-A2BD-45BA-B23B-2DD0C7F9DE8C}"/>
              </a:ext>
            </a:extLst>
          </p:cNvPr>
          <p:cNvSpPr/>
          <p:nvPr/>
        </p:nvSpPr>
        <p:spPr>
          <a:xfrm>
            <a:off x="1097280" y="1322864"/>
            <a:ext cx="6903720" cy="33953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계층적 거래 처리 구조</a:t>
            </a:r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sz="half" idx="1"/>
          </p:nvPr>
        </p:nvSpPr>
        <p:spPr>
          <a:xfrm>
            <a:off x="2521127" y="1343517"/>
            <a:ext cx="4082143" cy="385755"/>
          </a:xfrm>
        </p:spPr>
        <p:txBody>
          <a:bodyPr vert="horz" lIns="68580" tIns="34290" rIns="68580" bIns="34290" rtlCol="0">
            <a:normAutofit/>
          </a:bodyPr>
          <a:lstStyle/>
          <a:p>
            <a:pPr marL="0" indent="0" algn="ctr">
              <a:buNone/>
            </a:pPr>
            <a:r>
              <a:rPr lang="ko-KR" altLang="en-US" sz="900" dirty="0"/>
              <a:t>거래 공통 처리 </a:t>
            </a:r>
            <a:r>
              <a:rPr lang="en-US" altLang="ko-KR" sz="900" dirty="0"/>
              <a:t>- </a:t>
            </a:r>
            <a:r>
              <a:rPr lang="ko-KR" altLang="en-US" sz="900" dirty="0"/>
              <a:t>계층 구조 프레임워크</a:t>
            </a:r>
          </a:p>
        </p:txBody>
      </p:sp>
      <p:sp>
        <p:nvSpPr>
          <p:cNvPr id="40" name="텍스트 개체 틀 3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프레임워크는 업무개발자에 의해 작성된 업무처리 흐름에 거래 공통 요건을 반영한 시스템 선후처리</a:t>
            </a:r>
            <a:r>
              <a:rPr lang="en-US" altLang="ko-KR" dirty="0"/>
              <a:t>, </a:t>
            </a:r>
            <a:r>
              <a:rPr lang="ko-KR" altLang="en-US" dirty="0"/>
              <a:t>업무 선후처리를 강제 수행하여 업무 공통화가 편한 구조를 제공합니다</a:t>
            </a:r>
            <a:r>
              <a:rPr lang="en-US" altLang="ko-KR" dirty="0"/>
              <a:t>.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gray">
          <a:xfrm>
            <a:off x="2446430" y="3389900"/>
            <a:ext cx="2136263" cy="109499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Autofit/>
          </a:bodyPr>
          <a:lstStyle/>
          <a:p>
            <a:pPr marL="62647" indent="-62647" defTabSz="153869">
              <a:spcAft>
                <a:spcPts val="416"/>
              </a:spcAft>
              <a:buClr>
                <a:srgbClr val="016666"/>
              </a:buClr>
              <a:buFont typeface="Arial" pitchFamily="34" charset="0"/>
              <a:buChar char="•"/>
            </a:pPr>
            <a:r>
              <a:rPr lang="ko-KR" altLang="en-US" sz="750" b="1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모든 서비스가 반드시 수행해야 하는 </a:t>
            </a:r>
            <a:r>
              <a:rPr lang="en-US" altLang="ko-KR" sz="75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Logic</a:t>
            </a:r>
          </a:p>
          <a:p>
            <a:pPr marL="248389" indent="-124195" defTabSz="153869">
              <a:spcAft>
                <a:spcPts val="416"/>
              </a:spcAft>
              <a:buFont typeface="맑은 고딕" pitchFamily="50" charset="-127"/>
              <a:buChar char="–"/>
            </a:pP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서비스의 </a:t>
            </a:r>
            <a:r>
              <a:rPr lang="en-US" altLang="ko-KR" sz="7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Validation</a:t>
            </a:r>
            <a:r>
              <a:rPr lang="en-US" altLang="ko-KR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체크 및 활성화</a:t>
            </a:r>
            <a:r>
              <a:rPr lang="en-US" altLang="ko-KR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거래제어</a:t>
            </a:r>
            <a:r>
              <a:rPr lang="en-US" altLang="ko-KR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248389" indent="-124195" defTabSz="153869">
              <a:spcAft>
                <a:spcPts val="416"/>
              </a:spcAft>
              <a:buFont typeface="맑은 고딕" pitchFamily="50" charset="-127"/>
              <a:buChar char="–"/>
            </a:pP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트랜잭션 </a:t>
            </a:r>
            <a:r>
              <a:rPr lang="en-US" altLang="ko-KR" sz="7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Lock</a:t>
            </a:r>
            <a:r>
              <a:rPr lang="en-US" altLang="ko-KR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처리 </a:t>
            </a:r>
            <a:r>
              <a:rPr lang="en-US" altLang="ko-KR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(</a:t>
            </a: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접근권한통제</a:t>
            </a:r>
            <a:r>
              <a:rPr lang="en-US" altLang="ko-KR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)</a:t>
            </a:r>
          </a:p>
          <a:p>
            <a:pPr marL="248389" indent="-124195" defTabSz="153869">
              <a:spcAft>
                <a:spcPts val="416"/>
              </a:spcAft>
              <a:buFont typeface="맑은 고딕" pitchFamily="50" charset="-127"/>
              <a:buChar char="–"/>
            </a:pP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거래정보의 수집 및 이미지 </a:t>
            </a:r>
            <a:r>
              <a:rPr lang="ko-KR" altLang="en-US" sz="750" kern="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로깅</a:t>
            </a:r>
            <a:endParaRPr lang="en-US" altLang="ko-KR" sz="750" kern="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48389" indent="-124195" defTabSz="153869">
              <a:spcAft>
                <a:spcPts val="416"/>
              </a:spcAft>
              <a:buFont typeface="맑은 고딕" pitchFamily="50" charset="-127"/>
              <a:buChar char="–"/>
            </a:pP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거래 </a:t>
            </a:r>
            <a:r>
              <a:rPr lang="en-US" altLang="ko-KR" sz="7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Auditing</a:t>
            </a:r>
            <a:endParaRPr lang="ko-KR" altLang="en-US" sz="75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5327623" y="3394796"/>
            <a:ext cx="2136263" cy="1087915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Autofit/>
          </a:bodyPr>
          <a:lstStyle/>
          <a:p>
            <a:pPr marL="62647" indent="-62647" defTabSz="153869">
              <a:spcAft>
                <a:spcPts val="416"/>
              </a:spcAft>
              <a:buClr>
                <a:srgbClr val="016666"/>
              </a:buClr>
              <a:buFont typeface="Arial" pitchFamily="34" charset="0"/>
              <a:buChar char="•"/>
            </a:pPr>
            <a:r>
              <a:rPr lang="ko-KR" altLang="en-US" sz="750" b="1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 공통적으로 수행해야 하는 </a:t>
            </a:r>
            <a:r>
              <a:rPr lang="en-US" altLang="ko-KR" sz="75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Logic</a:t>
            </a:r>
          </a:p>
          <a:p>
            <a:pPr marL="248389" lvl="1" indent="-124195" defTabSz="153869">
              <a:spcAft>
                <a:spcPts val="416"/>
              </a:spcAft>
              <a:buFont typeface="맑은 고딕" pitchFamily="50" charset="-127"/>
              <a:buChar char="–"/>
            </a:pP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업무기능모듈 공유데이터를 선 처리하여 </a:t>
            </a:r>
            <a:r>
              <a:rPr lang="en-US" altLang="ko-KR" sz="7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Data Container</a:t>
            </a: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에 로드</a:t>
            </a:r>
            <a:endParaRPr lang="en-US" altLang="ko-KR" sz="750" kern="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marL="248389" lvl="1" indent="-124195" defTabSz="153869">
              <a:spcAft>
                <a:spcPts val="416"/>
              </a:spcAft>
              <a:buFont typeface="맑은 고딕" pitchFamily="50" charset="-127"/>
              <a:buChar char="–"/>
            </a:pPr>
            <a:r>
              <a:rPr lang="ko-KR" altLang="en-US" sz="750" kern="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업무유형별 공통 </a:t>
            </a:r>
            <a:r>
              <a:rPr lang="en-US" altLang="ko-KR" sz="75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Validation</a:t>
            </a:r>
            <a:endParaRPr lang="ko-KR" altLang="en-US" sz="75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0" name="Rectangle 41"/>
          <p:cNvSpPr>
            <a:spLocks noChangeArrowheads="1"/>
          </p:cNvSpPr>
          <p:nvPr/>
        </p:nvSpPr>
        <p:spPr bwMode="auto">
          <a:xfrm>
            <a:off x="2610835" y="1931396"/>
            <a:ext cx="2325073" cy="1388930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42"/>
          <p:cNvSpPr>
            <a:spLocks noChangeArrowheads="1"/>
          </p:cNvSpPr>
          <p:nvPr/>
        </p:nvSpPr>
        <p:spPr bwMode="auto">
          <a:xfrm>
            <a:off x="2718778" y="2053669"/>
            <a:ext cx="476669" cy="1169222"/>
          </a:xfrm>
          <a:prstGeom prst="rect">
            <a:avLst/>
          </a:prstGeom>
          <a:solidFill>
            <a:srgbClr val="D9D9D9"/>
          </a:solidFill>
          <a:ln w="3175">
            <a:noFill/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ko-KR" sz="727" b="1" ker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Service</a:t>
            </a:r>
          </a:p>
          <a:p>
            <a:pPr algn="ctr">
              <a:defRPr/>
            </a:pPr>
            <a:r>
              <a:rPr lang="en-US" altLang="ko-KR" sz="727" b="1" ker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Endpoint</a:t>
            </a:r>
            <a:endParaRPr lang="ko-KR" altLang="en-US" sz="727" b="1" ker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225059" y="2268599"/>
            <a:ext cx="409802" cy="779482"/>
          </a:xfrm>
          <a:prstGeom prst="rect">
            <a:avLst/>
          </a:prstGeom>
          <a:solidFill>
            <a:srgbClr val="D9D9D9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727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rPr>
              <a:t>Service</a:t>
            </a:r>
          </a:p>
          <a:p>
            <a:pPr algn="ctr">
              <a:defRPr/>
            </a:pPr>
            <a:r>
              <a:rPr lang="en-US" altLang="ko-KR" sz="727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rPr>
              <a:t>Executor</a:t>
            </a:r>
          </a:p>
        </p:txBody>
      </p:sp>
      <p:sp>
        <p:nvSpPr>
          <p:cNvPr id="13" name="Line 44"/>
          <p:cNvSpPr>
            <a:spLocks noChangeShapeType="1"/>
          </p:cNvSpPr>
          <p:nvPr/>
        </p:nvSpPr>
        <p:spPr bwMode="auto">
          <a:xfrm>
            <a:off x="3244164" y="2096654"/>
            <a:ext cx="52061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1108" kern="0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Line 45"/>
          <p:cNvSpPr>
            <a:spLocks noChangeShapeType="1"/>
          </p:cNvSpPr>
          <p:nvPr/>
        </p:nvSpPr>
        <p:spPr bwMode="auto">
          <a:xfrm>
            <a:off x="3244164" y="3097753"/>
            <a:ext cx="52061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 type="oval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1108" kern="0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Text Box 46"/>
          <p:cNvSpPr txBox="1">
            <a:spLocks noChangeArrowheads="1"/>
          </p:cNvSpPr>
          <p:nvPr/>
        </p:nvSpPr>
        <p:spPr bwMode="auto">
          <a:xfrm>
            <a:off x="3166250" y="2092833"/>
            <a:ext cx="952505" cy="18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algn="ctr" eaLnBrk="1" hangingPunct="1"/>
            <a:r>
              <a:rPr lang="en-US" altLang="ko-KR" sz="623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Input Image Logging</a:t>
            </a:r>
          </a:p>
        </p:txBody>
      </p:sp>
      <p:sp>
        <p:nvSpPr>
          <p:cNvPr id="16" name="Text Box 47"/>
          <p:cNvSpPr txBox="1">
            <a:spLocks noChangeArrowheads="1"/>
          </p:cNvSpPr>
          <p:nvPr/>
        </p:nvSpPr>
        <p:spPr bwMode="auto">
          <a:xfrm>
            <a:off x="3142772" y="3092977"/>
            <a:ext cx="1021434" cy="18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algn="ctr" eaLnBrk="1" hangingPunct="1"/>
            <a:r>
              <a:rPr lang="en-US" altLang="ko-KR" sz="623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Output Image Logging</a:t>
            </a:r>
          </a:p>
        </p:txBody>
      </p:sp>
      <p:sp>
        <p:nvSpPr>
          <p:cNvPr id="17" name="Rectangle 48"/>
          <p:cNvSpPr>
            <a:spLocks noChangeArrowheads="1"/>
          </p:cNvSpPr>
          <p:nvPr/>
        </p:nvSpPr>
        <p:spPr bwMode="auto">
          <a:xfrm>
            <a:off x="3672116" y="2269554"/>
            <a:ext cx="563596" cy="129914"/>
          </a:xfrm>
          <a:prstGeom prst="rect">
            <a:avLst/>
          </a:prstGeom>
          <a:solidFill>
            <a:srgbClr val="7F7F7F"/>
          </a:solidFill>
          <a:ln w="3175">
            <a:solidFill>
              <a:srgbClr val="8EA1C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시스템 선처리</a:t>
            </a:r>
          </a:p>
        </p:txBody>
      </p:sp>
      <p:sp>
        <p:nvSpPr>
          <p:cNvPr id="18" name="Rectangle 49"/>
          <p:cNvSpPr>
            <a:spLocks noChangeArrowheads="1"/>
          </p:cNvSpPr>
          <p:nvPr/>
        </p:nvSpPr>
        <p:spPr bwMode="auto">
          <a:xfrm>
            <a:off x="3672116" y="2920077"/>
            <a:ext cx="563596" cy="129914"/>
          </a:xfrm>
          <a:prstGeom prst="rect">
            <a:avLst/>
          </a:prstGeom>
          <a:solidFill>
            <a:srgbClr val="7F7F7F"/>
          </a:solidFill>
          <a:ln w="3175">
            <a:solidFill>
              <a:srgbClr val="8EA1C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시스템 후처리</a:t>
            </a:r>
          </a:p>
        </p:txBody>
      </p:sp>
      <p:sp>
        <p:nvSpPr>
          <p:cNvPr id="19" name="Line 56"/>
          <p:cNvSpPr>
            <a:spLocks noChangeShapeType="1"/>
          </p:cNvSpPr>
          <p:nvPr/>
        </p:nvSpPr>
        <p:spPr bwMode="auto">
          <a:xfrm>
            <a:off x="3672116" y="2640190"/>
            <a:ext cx="715480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1108" kern="0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Rectangle 57"/>
          <p:cNvSpPr>
            <a:spLocks noChangeArrowheads="1"/>
          </p:cNvSpPr>
          <p:nvPr/>
        </p:nvSpPr>
        <p:spPr bwMode="auto">
          <a:xfrm>
            <a:off x="4391417" y="2537978"/>
            <a:ext cx="440369" cy="216842"/>
          </a:xfrm>
          <a:prstGeom prst="rect">
            <a:avLst/>
          </a:prstGeom>
          <a:solidFill>
            <a:srgbClr val="D9D9D9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623" kern="0" dirty="0">
                <a:latin typeface="맑은 고딕"/>
                <a:ea typeface="맑은 고딕"/>
                <a:cs typeface="맑은 고딕"/>
              </a:rPr>
              <a:t>업무서비스</a:t>
            </a:r>
            <a:endParaRPr lang="en-US" altLang="ko-KR" sz="623" kern="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Rectangle 48"/>
          <p:cNvSpPr>
            <a:spLocks noChangeArrowheads="1"/>
          </p:cNvSpPr>
          <p:nvPr/>
        </p:nvSpPr>
        <p:spPr bwMode="auto">
          <a:xfrm>
            <a:off x="3672116" y="2417617"/>
            <a:ext cx="563596" cy="129914"/>
          </a:xfrm>
          <a:prstGeom prst="rect">
            <a:avLst/>
          </a:prstGeom>
          <a:solidFill>
            <a:srgbClr val="7F7F7F"/>
          </a:solidFill>
          <a:ln w="3175">
            <a:solidFill>
              <a:srgbClr val="8EA1C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업무 선처리</a:t>
            </a:r>
          </a:p>
        </p:txBody>
      </p:sp>
      <p:sp>
        <p:nvSpPr>
          <p:cNvPr id="23" name="Rectangle 49"/>
          <p:cNvSpPr>
            <a:spLocks noChangeArrowheads="1"/>
          </p:cNvSpPr>
          <p:nvPr/>
        </p:nvSpPr>
        <p:spPr bwMode="auto">
          <a:xfrm>
            <a:off x="3672116" y="2764372"/>
            <a:ext cx="563596" cy="129914"/>
          </a:xfrm>
          <a:prstGeom prst="rect">
            <a:avLst/>
          </a:prstGeom>
          <a:solidFill>
            <a:srgbClr val="7F7F7F"/>
          </a:solidFill>
          <a:ln w="3175">
            <a:solidFill>
              <a:srgbClr val="8EA1C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업무 후처리</a:t>
            </a:r>
          </a:p>
        </p:txBody>
      </p:sp>
      <p:sp>
        <p:nvSpPr>
          <p:cNvPr id="24" name="Line 56"/>
          <p:cNvSpPr>
            <a:spLocks noChangeShapeType="1"/>
          </p:cNvSpPr>
          <p:nvPr/>
        </p:nvSpPr>
        <p:spPr bwMode="auto">
          <a:xfrm>
            <a:off x="2282230" y="2460603"/>
            <a:ext cx="432728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1108" kern="0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5" name="Line 56"/>
          <p:cNvSpPr>
            <a:spLocks noChangeShapeType="1"/>
          </p:cNvSpPr>
          <p:nvPr/>
        </p:nvSpPr>
        <p:spPr bwMode="auto">
          <a:xfrm>
            <a:off x="2275544" y="2807358"/>
            <a:ext cx="433682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 type="triangle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1108" kern="0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1848548" y="2417617"/>
            <a:ext cx="409802" cy="432728"/>
          </a:xfrm>
          <a:prstGeom prst="rect">
            <a:avLst/>
          </a:prstGeom>
          <a:solidFill>
            <a:srgbClr val="D9D9D9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727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rPr>
              <a:t>Client</a:t>
            </a:r>
          </a:p>
        </p:txBody>
      </p:sp>
      <p:sp>
        <p:nvSpPr>
          <p:cNvPr id="27" name="Rectangle 41"/>
          <p:cNvSpPr>
            <a:spLocks noChangeArrowheads="1"/>
          </p:cNvSpPr>
          <p:nvPr/>
        </p:nvSpPr>
        <p:spPr bwMode="auto">
          <a:xfrm>
            <a:off x="5239676" y="1942860"/>
            <a:ext cx="2007930" cy="1374601"/>
          </a:xfrm>
          <a:prstGeom prst="rect">
            <a:avLst/>
          </a:prstGeom>
          <a:solidFill>
            <a:srgbClr val="FFFFFF"/>
          </a:solid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108" kern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43"/>
          <p:cNvSpPr>
            <a:spLocks noChangeArrowheads="1"/>
          </p:cNvSpPr>
          <p:nvPr/>
        </p:nvSpPr>
        <p:spPr bwMode="auto">
          <a:xfrm>
            <a:off x="5440278" y="2247583"/>
            <a:ext cx="409802" cy="867365"/>
          </a:xfrm>
          <a:prstGeom prst="rect">
            <a:avLst/>
          </a:prstGeom>
          <a:solidFill>
            <a:srgbClr val="D9D9D9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727" b="1" ker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rPr>
              <a:t>Service</a:t>
            </a:r>
          </a:p>
          <a:p>
            <a:pPr algn="ctr">
              <a:defRPr/>
            </a:pPr>
            <a:r>
              <a:rPr lang="en-US" altLang="ko-KR" sz="727" b="1" ker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맑은 고딕"/>
              </a:rPr>
              <a:t>Executor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2610835" y="1769005"/>
            <a:ext cx="4640593" cy="218865"/>
            <a:chOff x="1957113" y="2362697"/>
            <a:chExt cx="6187457" cy="291820"/>
          </a:xfrm>
          <a:gradFill flip="none" rotWithShape="1">
            <a:gsLst>
              <a:gs pos="100000">
                <a:srgbClr val="1299C5"/>
              </a:gs>
              <a:gs pos="0">
                <a:srgbClr val="00B689"/>
              </a:gs>
            </a:gsLst>
            <a:lin ang="10800000" scaled="1"/>
            <a:tileRect/>
          </a:gradFill>
        </p:grpSpPr>
        <p:sp>
          <p:nvSpPr>
            <p:cNvPr id="21" name="TextBox 45"/>
            <p:cNvSpPr txBox="1">
              <a:spLocks noChangeArrowheads="1"/>
            </p:cNvSpPr>
            <p:nvPr/>
          </p:nvSpPr>
          <p:spPr bwMode="auto">
            <a:xfrm>
              <a:off x="1957113" y="2362697"/>
              <a:ext cx="3100097" cy="28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125294" indent="-125294" algn="ctr">
                <a:defRPr/>
              </a:pPr>
              <a:r>
                <a:rPr lang="en-US" altLang="ko-KR" sz="969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Service flow</a:t>
              </a:r>
              <a:endParaRPr lang="ko-KR" altLang="en-US" sz="969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9" name="TextBox 45"/>
            <p:cNvSpPr txBox="1">
              <a:spLocks noChangeArrowheads="1"/>
            </p:cNvSpPr>
            <p:nvPr/>
          </p:nvSpPr>
          <p:spPr bwMode="auto">
            <a:xfrm>
              <a:off x="5458414" y="2366517"/>
              <a:ext cx="2686156" cy="28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marL="125294" indent="-125294" algn="ctr">
                <a:defRPr/>
              </a:pPr>
              <a:r>
                <a:rPr lang="en-US" altLang="ko-KR" sz="969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other application</a:t>
              </a:r>
              <a:endParaRPr lang="ko-KR" altLang="en-US" sz="969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0" name="Line 56"/>
          <p:cNvSpPr>
            <a:spLocks noChangeShapeType="1"/>
          </p:cNvSpPr>
          <p:nvPr/>
        </p:nvSpPr>
        <p:spPr bwMode="auto">
          <a:xfrm>
            <a:off x="5903573" y="2651652"/>
            <a:ext cx="714525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1108" kern="0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Rectangle 57"/>
          <p:cNvSpPr>
            <a:spLocks noChangeArrowheads="1"/>
          </p:cNvSpPr>
          <p:nvPr/>
        </p:nvSpPr>
        <p:spPr bwMode="auto">
          <a:xfrm>
            <a:off x="6622875" y="2549440"/>
            <a:ext cx="439414" cy="216842"/>
          </a:xfrm>
          <a:prstGeom prst="rect">
            <a:avLst/>
          </a:prstGeom>
          <a:solidFill>
            <a:srgbClr val="D9D9D9"/>
          </a:solidFill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623" kern="0" dirty="0">
                <a:latin typeface="맑은 고딕"/>
                <a:ea typeface="맑은 고딕"/>
                <a:cs typeface="맑은 고딕"/>
              </a:rPr>
              <a:t>업무서비스</a:t>
            </a:r>
            <a:endParaRPr lang="en-US" altLang="ko-KR" sz="623" kern="0" dirty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2" name="Rectangle 48"/>
          <p:cNvSpPr>
            <a:spLocks noChangeArrowheads="1"/>
          </p:cNvSpPr>
          <p:nvPr/>
        </p:nvSpPr>
        <p:spPr bwMode="auto">
          <a:xfrm>
            <a:off x="5903574" y="2429080"/>
            <a:ext cx="563596" cy="129914"/>
          </a:xfrm>
          <a:prstGeom prst="rect">
            <a:avLst/>
          </a:prstGeom>
          <a:solidFill>
            <a:srgbClr val="7F7F7F"/>
          </a:solidFill>
          <a:ln w="3175">
            <a:solidFill>
              <a:srgbClr val="8EA1C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업무 선처리</a:t>
            </a:r>
          </a:p>
        </p:txBody>
      </p:sp>
      <p:sp>
        <p:nvSpPr>
          <p:cNvPr id="33" name="Rectangle 49"/>
          <p:cNvSpPr>
            <a:spLocks noChangeArrowheads="1"/>
          </p:cNvSpPr>
          <p:nvPr/>
        </p:nvSpPr>
        <p:spPr bwMode="auto">
          <a:xfrm>
            <a:off x="5903574" y="2775835"/>
            <a:ext cx="563596" cy="129914"/>
          </a:xfrm>
          <a:prstGeom prst="rect">
            <a:avLst/>
          </a:prstGeom>
          <a:solidFill>
            <a:srgbClr val="7F7F7F"/>
          </a:solidFill>
          <a:ln w="3175">
            <a:solidFill>
              <a:srgbClr val="8EA1C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업무 후처리</a:t>
            </a:r>
          </a:p>
        </p:txBody>
      </p:sp>
      <p:sp>
        <p:nvSpPr>
          <p:cNvPr id="34" name="Line 56"/>
          <p:cNvSpPr>
            <a:spLocks noChangeShapeType="1"/>
          </p:cNvSpPr>
          <p:nvPr/>
        </p:nvSpPr>
        <p:spPr bwMode="auto">
          <a:xfrm>
            <a:off x="4850891" y="2642100"/>
            <a:ext cx="563596" cy="0"/>
          </a:xfrm>
          <a:prstGeom prst="line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1108" kern="0">
              <a:solidFill>
                <a:sysClr val="windowText" lastClr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5" name="Text Box 47"/>
          <p:cNvSpPr txBox="1">
            <a:spLocks noChangeArrowheads="1"/>
          </p:cNvSpPr>
          <p:nvPr/>
        </p:nvSpPr>
        <p:spPr bwMode="auto">
          <a:xfrm>
            <a:off x="4802150" y="2488305"/>
            <a:ext cx="614271" cy="18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1pPr>
            <a:lvl2pPr marL="742950" indent="-28575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2pPr>
            <a:lvl3pPr marL="1143000" indent="-22860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3pPr>
            <a:lvl4pPr marL="1600200" indent="-22860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4pPr>
            <a:lvl5pPr marL="2057400" indent="-228600" defTabSz="785813" eaLnBrk="0" hangingPunct="0"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5pPr>
            <a:lvl6pPr marL="25146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6pPr>
            <a:lvl7pPr marL="29718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7pPr>
            <a:lvl8pPr marL="34290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8pPr>
            <a:lvl9pPr marL="3886200" indent="-228600" defTabSz="785813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0000"/>
                </a:solidFill>
                <a:latin typeface="Arial" pitchFamily="34" charset="0"/>
                <a:ea typeface="돋움" pitchFamily="50" charset="-127"/>
              </a:defRPr>
            </a:lvl9pPr>
          </a:lstStyle>
          <a:p>
            <a:pPr algn="ctr" eaLnBrk="1" hangingPunct="1"/>
            <a:r>
              <a:rPr lang="ko-KR" altLang="en-US" sz="623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서비스 연동</a:t>
            </a:r>
            <a:endParaRPr lang="en-US" altLang="ko-KR" sz="623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Rectangle 48"/>
          <p:cNvSpPr>
            <a:spLocks noChangeArrowheads="1"/>
          </p:cNvSpPr>
          <p:nvPr/>
        </p:nvSpPr>
        <p:spPr bwMode="auto">
          <a:xfrm>
            <a:off x="5903574" y="2277196"/>
            <a:ext cx="563596" cy="129914"/>
          </a:xfrm>
          <a:prstGeom prst="rect">
            <a:avLst/>
          </a:prstGeom>
          <a:solidFill>
            <a:srgbClr val="7F7F7F"/>
          </a:solidFill>
          <a:ln w="3175">
            <a:solidFill>
              <a:srgbClr val="8EA1C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시스템 선처리</a:t>
            </a:r>
          </a:p>
        </p:txBody>
      </p:sp>
      <p:sp>
        <p:nvSpPr>
          <p:cNvPr id="37" name="Rectangle 49"/>
          <p:cNvSpPr>
            <a:spLocks noChangeArrowheads="1"/>
          </p:cNvSpPr>
          <p:nvPr/>
        </p:nvSpPr>
        <p:spPr bwMode="auto">
          <a:xfrm>
            <a:off x="5903574" y="2927719"/>
            <a:ext cx="563596" cy="129914"/>
          </a:xfrm>
          <a:prstGeom prst="rect">
            <a:avLst/>
          </a:prstGeom>
          <a:solidFill>
            <a:srgbClr val="7F7F7F"/>
          </a:solidFill>
          <a:ln w="3175">
            <a:solidFill>
              <a:srgbClr val="8EA1C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ko-KR" altLang="en-US" sz="623" kern="0" dirty="0">
                <a:solidFill>
                  <a:sysClr val="window" lastClr="FFFFFF"/>
                </a:solidFill>
                <a:latin typeface="맑은 고딕"/>
                <a:ea typeface="맑은 고딕"/>
                <a:cs typeface="맑은 고딕"/>
              </a:rPr>
              <a:t>시스템 후처리</a:t>
            </a:r>
          </a:p>
        </p:txBody>
      </p:sp>
      <p:sp>
        <p:nvSpPr>
          <p:cNvPr id="6" name="AutoShape 14"/>
          <p:cNvSpPr>
            <a:spLocks noChangeArrowheads="1"/>
          </p:cNvSpPr>
          <p:nvPr/>
        </p:nvSpPr>
        <p:spPr bwMode="auto">
          <a:xfrm>
            <a:off x="1785865" y="3389088"/>
            <a:ext cx="660296" cy="1085948"/>
          </a:xfrm>
          <a:prstGeom prst="rect">
            <a:avLst/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831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시스템</a:t>
            </a:r>
            <a:endParaRPr lang="en-US" altLang="ko-KR" sz="831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831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선후처리</a:t>
            </a:r>
            <a:endParaRPr lang="en-US" altLang="ko-KR" sz="831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4667327" y="3394244"/>
            <a:ext cx="660296" cy="1089014"/>
          </a:xfrm>
          <a:prstGeom prst="rect">
            <a:avLst/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831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</a:t>
            </a:r>
            <a:endParaRPr lang="en-US" altLang="ko-KR" sz="831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831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선</a:t>
            </a:r>
            <a:r>
              <a:rPr lang="en-US" altLang="ko-KR" sz="831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/</a:t>
            </a:r>
            <a:r>
              <a:rPr lang="ko-KR" altLang="en-US" sz="831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후처리</a:t>
            </a:r>
            <a:endParaRPr lang="en-US" altLang="ko-KR" sz="831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752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36547DD6-DE7D-4E97-92A0-6C85AB8CB236}"/>
              </a:ext>
            </a:extLst>
          </p:cNvPr>
          <p:cNvSpPr/>
          <p:nvPr/>
        </p:nvSpPr>
        <p:spPr>
          <a:xfrm>
            <a:off x="1097280" y="1365068"/>
            <a:ext cx="6903720" cy="33953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분산 서비스 연계 및 데이터 컨테이너 활용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</a:t>
            </a:r>
            <a:r>
              <a:rPr lang="ko-KR" altLang="en-US" dirty="0"/>
              <a:t>프레임워크는 분산환경에서 프레임워크 서비스 간 호출이 가능한 구조를 제공합니다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Data Container</a:t>
            </a:r>
            <a:r>
              <a:rPr lang="ko-KR" altLang="en-US" dirty="0"/>
              <a:t>를 활용하여 각 모듈에서 중복되는 </a:t>
            </a:r>
            <a:r>
              <a:rPr lang="en-US" altLang="ko-KR" dirty="0"/>
              <a:t>Rule/DBIO </a:t>
            </a:r>
            <a:r>
              <a:rPr lang="ko-KR" altLang="en-US" dirty="0"/>
              <a:t>호출을 최소화 할 수 있습니다</a:t>
            </a:r>
            <a:r>
              <a:rPr lang="en-US" altLang="ko-KR" dirty="0"/>
              <a:t>.</a:t>
            </a:r>
          </a:p>
        </p:txBody>
      </p:sp>
      <p:sp>
        <p:nvSpPr>
          <p:cNvPr id="9" name="AutoShape 29"/>
          <p:cNvSpPr>
            <a:spLocks noChangeArrowheads="1"/>
          </p:cNvSpPr>
          <p:nvPr/>
        </p:nvSpPr>
        <p:spPr bwMode="auto">
          <a:xfrm>
            <a:off x="1681438" y="2106851"/>
            <a:ext cx="1590971" cy="11934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108">
              <a:solidFill>
                <a:srgbClr val="66666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30"/>
          <p:cNvSpPr>
            <a:spLocks noChangeArrowheads="1"/>
          </p:cNvSpPr>
          <p:nvPr/>
        </p:nvSpPr>
        <p:spPr bwMode="auto">
          <a:xfrm>
            <a:off x="1842441" y="2692845"/>
            <a:ext cx="428361" cy="213413"/>
          </a:xfrm>
          <a:prstGeom prst="rect">
            <a:avLst/>
          </a:prstGeom>
          <a:solidFill>
            <a:schemeClr val="bg1"/>
          </a:solidFill>
          <a:ln w="3175">
            <a:solidFill>
              <a:srgbClr val="3966A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24923" rIns="0" anchor="ctr"/>
          <a:lstStyle/>
          <a:p>
            <a:pPr algn="ctr">
              <a:defRPr/>
            </a:pPr>
            <a:r>
              <a:rPr lang="en-US" altLang="ko-KR" sz="692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Business</a:t>
            </a:r>
          </a:p>
          <a:p>
            <a:pPr algn="ctr">
              <a:defRPr/>
            </a:pPr>
            <a:r>
              <a:rPr lang="en-US" altLang="ko-KR" sz="692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Object</a:t>
            </a:r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2796437" y="2689080"/>
            <a:ext cx="428360" cy="213413"/>
          </a:xfrm>
          <a:prstGeom prst="rect">
            <a:avLst/>
          </a:prstGeom>
          <a:solidFill>
            <a:srgbClr val="262626"/>
          </a:solidFill>
          <a:ln w="3175">
            <a:solidFill>
              <a:srgbClr val="3966A1"/>
            </a:solidFill>
            <a:miter lim="800000"/>
            <a:headEnd/>
            <a:tailEnd/>
          </a:ln>
          <a:effectLst/>
        </p:spPr>
        <p:txBody>
          <a:bodyPr lIns="0" tIns="24923" rIns="0" anchor="ctr"/>
          <a:lstStyle/>
          <a:p>
            <a:pPr algn="ctr">
              <a:defRPr/>
            </a:pPr>
            <a:r>
              <a:rPr lang="en-US" altLang="ko-KR" sz="692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Service</a:t>
            </a:r>
          </a:p>
          <a:p>
            <a:pPr algn="ctr">
              <a:defRPr/>
            </a:pPr>
            <a:r>
              <a:rPr lang="en-US" altLang="ko-KR" sz="692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Object</a:t>
            </a:r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2161539" y="2181888"/>
            <a:ext cx="428360" cy="213413"/>
          </a:xfrm>
          <a:prstGeom prst="rect">
            <a:avLst/>
          </a:prstGeom>
          <a:solidFill>
            <a:srgbClr val="262626"/>
          </a:solidFill>
          <a:ln w="3175">
            <a:solidFill>
              <a:srgbClr val="3966A1"/>
            </a:solidFill>
            <a:miter lim="800000"/>
            <a:headEnd/>
            <a:tailEnd/>
          </a:ln>
          <a:effectLst/>
        </p:spPr>
        <p:txBody>
          <a:bodyPr lIns="0" tIns="24923" rIns="0" anchor="ctr"/>
          <a:lstStyle/>
          <a:p>
            <a:pPr algn="ctr">
              <a:defRPr/>
            </a:pPr>
            <a:r>
              <a:rPr lang="en-US" altLang="ko-KR" sz="692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Service</a:t>
            </a:r>
          </a:p>
          <a:p>
            <a:pPr algn="ctr">
              <a:defRPr/>
            </a:pPr>
            <a:r>
              <a:rPr lang="en-US" altLang="ko-KR" sz="692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Object</a:t>
            </a:r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2220990" y="3032668"/>
            <a:ext cx="428361" cy="213414"/>
          </a:xfrm>
          <a:prstGeom prst="rect">
            <a:avLst/>
          </a:prstGeom>
          <a:solidFill>
            <a:schemeClr val="bg1"/>
          </a:solidFill>
          <a:ln w="3175">
            <a:solidFill>
              <a:srgbClr val="3966A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24923" rIns="0" anchor="ctr"/>
          <a:lstStyle/>
          <a:p>
            <a:pPr algn="ctr">
              <a:defRPr/>
            </a:pPr>
            <a:r>
              <a:rPr lang="en-US" altLang="ko-KR" sz="692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DBIO</a:t>
            </a:r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>
            <a:off x="2725242" y="3036671"/>
            <a:ext cx="428361" cy="213414"/>
          </a:xfrm>
          <a:prstGeom prst="rect">
            <a:avLst/>
          </a:prstGeom>
          <a:solidFill>
            <a:schemeClr val="bg1"/>
          </a:solidFill>
          <a:ln w="3175">
            <a:solidFill>
              <a:srgbClr val="3966A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24923" rIns="0" anchor="ctr"/>
          <a:lstStyle/>
          <a:p>
            <a:pPr algn="ctr">
              <a:defRPr/>
            </a:pPr>
            <a:r>
              <a:rPr lang="en-US" altLang="ko-KR" sz="692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DBIO</a:t>
            </a:r>
          </a:p>
        </p:txBody>
      </p:sp>
      <p:cxnSp>
        <p:nvCxnSpPr>
          <p:cNvPr id="15" name="AutoShape 35"/>
          <p:cNvCxnSpPr>
            <a:cxnSpLocks noChangeShapeType="1"/>
            <a:stCxn id="12" idx="2"/>
            <a:endCxn id="10" idx="0"/>
          </p:cNvCxnSpPr>
          <p:nvPr/>
        </p:nvCxnSpPr>
        <p:spPr bwMode="auto">
          <a:xfrm flipH="1">
            <a:off x="2056623" y="2395302"/>
            <a:ext cx="319097" cy="297545"/>
          </a:xfrm>
          <a:prstGeom prst="straightConnector1">
            <a:avLst/>
          </a:prstGeom>
          <a:noFill/>
          <a:ln w="3175">
            <a:solidFill>
              <a:srgbClr val="251A78"/>
            </a:solidFill>
            <a:round/>
            <a:headEnd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336699">
                      <a:alpha val="50000"/>
                    </a:srgbClr>
                  </a:outerShdw>
                </a:effectLst>
              </a14:hiddenEffects>
            </a:ext>
          </a:extLst>
        </p:spPr>
      </p:cxnSp>
      <p:cxnSp>
        <p:nvCxnSpPr>
          <p:cNvPr id="16" name="AutoShape 36"/>
          <p:cNvCxnSpPr>
            <a:cxnSpLocks noChangeShapeType="1"/>
            <a:stCxn id="12" idx="2"/>
            <a:endCxn id="11" idx="0"/>
          </p:cNvCxnSpPr>
          <p:nvPr/>
        </p:nvCxnSpPr>
        <p:spPr bwMode="auto">
          <a:xfrm>
            <a:off x="2375719" y="2395300"/>
            <a:ext cx="634898" cy="293780"/>
          </a:xfrm>
          <a:prstGeom prst="straightConnector1">
            <a:avLst/>
          </a:prstGeom>
          <a:noFill/>
          <a:ln w="3175">
            <a:solidFill>
              <a:srgbClr val="251A78"/>
            </a:solidFill>
            <a:prstDash val="dash"/>
            <a:round/>
            <a:headEnd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336699">
                      <a:alpha val="50000"/>
                    </a:srgbClr>
                  </a:outerShdw>
                </a:effectLst>
              </a14:hiddenEffects>
            </a:ext>
          </a:extLst>
        </p:spPr>
      </p:cxnSp>
      <p:cxnSp>
        <p:nvCxnSpPr>
          <p:cNvPr id="17" name="AutoShape 37"/>
          <p:cNvCxnSpPr>
            <a:cxnSpLocks noChangeShapeType="1"/>
            <a:stCxn id="10" idx="2"/>
            <a:endCxn id="14" idx="0"/>
          </p:cNvCxnSpPr>
          <p:nvPr/>
        </p:nvCxnSpPr>
        <p:spPr bwMode="auto">
          <a:xfrm>
            <a:off x="2056622" y="2906258"/>
            <a:ext cx="882801" cy="130413"/>
          </a:xfrm>
          <a:prstGeom prst="straightConnector1">
            <a:avLst/>
          </a:prstGeom>
          <a:noFill/>
          <a:ln w="3175">
            <a:solidFill>
              <a:srgbClr val="251A78"/>
            </a:solidFill>
            <a:round/>
            <a:headEnd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336699">
                      <a:alpha val="50000"/>
                    </a:srgbClr>
                  </a:outerShdw>
                </a:effectLst>
              </a14:hiddenEffects>
            </a:ext>
          </a:extLst>
        </p:spPr>
      </p:cxnSp>
      <p:cxnSp>
        <p:nvCxnSpPr>
          <p:cNvPr id="18" name="AutoShape 38"/>
          <p:cNvCxnSpPr>
            <a:cxnSpLocks noChangeShapeType="1"/>
            <a:stCxn id="10" idx="2"/>
            <a:endCxn id="13" idx="0"/>
          </p:cNvCxnSpPr>
          <p:nvPr/>
        </p:nvCxnSpPr>
        <p:spPr bwMode="auto">
          <a:xfrm>
            <a:off x="2056622" y="2906258"/>
            <a:ext cx="378549" cy="126410"/>
          </a:xfrm>
          <a:prstGeom prst="straightConnector1">
            <a:avLst/>
          </a:prstGeom>
          <a:noFill/>
          <a:ln w="3175">
            <a:solidFill>
              <a:srgbClr val="251A78"/>
            </a:solidFill>
            <a:round/>
            <a:headEnd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336699">
                      <a:alpha val="50000"/>
                    </a:srgbClr>
                  </a:outerShdw>
                </a:effectLst>
              </a14:hiddenEffects>
            </a:ext>
          </a:extLst>
        </p:spPr>
      </p:cxnSp>
      <p:sp>
        <p:nvSpPr>
          <p:cNvPr id="19" name="Text Box 63"/>
          <p:cNvSpPr txBox="1">
            <a:spLocks noChangeArrowheads="1"/>
          </p:cNvSpPr>
          <p:nvPr/>
        </p:nvSpPr>
        <p:spPr bwMode="auto">
          <a:xfrm>
            <a:off x="1617308" y="3108043"/>
            <a:ext cx="634109" cy="17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AEAE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32400">
            <a:spAutoFit/>
          </a:bodyPr>
          <a:lstStyle/>
          <a:p>
            <a:pPr algn="ctr">
              <a:spcAft>
                <a:spcPct val="100000"/>
              </a:spcAft>
              <a:buClr>
                <a:srgbClr val="999999"/>
              </a:buClr>
              <a:defRPr/>
            </a:pPr>
            <a:r>
              <a:rPr lang="en-US" altLang="ko-KR" sz="623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DBIO </a:t>
            </a:r>
            <a:r>
              <a:rPr lang="ko-KR" altLang="en-US" sz="623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호출</a:t>
            </a:r>
            <a:endParaRPr lang="en-US" altLang="ko-KR" sz="623" dirty="0">
              <a:solidFill>
                <a:srgbClr val="66666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0" name="Text Box 64"/>
          <p:cNvSpPr txBox="1">
            <a:spLocks noChangeArrowheads="1"/>
          </p:cNvSpPr>
          <p:nvPr/>
        </p:nvSpPr>
        <p:spPr bwMode="auto">
          <a:xfrm>
            <a:off x="1775899" y="2407973"/>
            <a:ext cx="634109" cy="17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AEAE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32400">
            <a:spAutoFit/>
          </a:bodyPr>
          <a:lstStyle/>
          <a:p>
            <a:pPr algn="ctr">
              <a:spcAft>
                <a:spcPct val="100000"/>
              </a:spcAft>
              <a:buClr>
                <a:srgbClr val="999999"/>
              </a:buClr>
              <a:defRPr/>
            </a:pPr>
            <a:r>
              <a:rPr lang="en-US" altLang="ko-KR" sz="623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BO</a:t>
            </a:r>
            <a:r>
              <a:rPr lang="ko-KR" altLang="en-US" sz="623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호출</a:t>
            </a:r>
            <a:endParaRPr lang="en-US" altLang="ko-KR" sz="623">
              <a:solidFill>
                <a:srgbClr val="66666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AutoShape 41"/>
          <p:cNvSpPr>
            <a:spLocks noChangeArrowheads="1"/>
          </p:cNvSpPr>
          <p:nvPr/>
        </p:nvSpPr>
        <p:spPr bwMode="auto">
          <a:xfrm>
            <a:off x="1898776" y="2541794"/>
            <a:ext cx="232637" cy="133676"/>
          </a:xfrm>
          <a:prstGeom prst="homePlate">
            <a:avLst>
              <a:gd name="adj" fmla="val 25000"/>
            </a:avLst>
          </a:prstGeom>
          <a:solidFill>
            <a:srgbClr val="1299C5"/>
          </a:solidFill>
          <a:ln>
            <a:noFill/>
          </a:ln>
          <a:effectLst/>
        </p:spPr>
        <p:txBody>
          <a:bodyPr anchor="ctr"/>
          <a:lstStyle/>
          <a:p>
            <a:pPr algn="ctr" eaLnBrk="0" hangingPunct="0"/>
            <a:r>
              <a:rPr lang="en-US" altLang="ko-KR" sz="83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83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41"/>
          <p:cNvSpPr>
            <a:spLocks noChangeArrowheads="1"/>
          </p:cNvSpPr>
          <p:nvPr/>
        </p:nvSpPr>
        <p:spPr bwMode="auto">
          <a:xfrm>
            <a:off x="1760008" y="2971464"/>
            <a:ext cx="232637" cy="133676"/>
          </a:xfrm>
          <a:prstGeom prst="homePlate">
            <a:avLst>
              <a:gd name="adj" fmla="val 25000"/>
            </a:avLst>
          </a:prstGeom>
          <a:solidFill>
            <a:srgbClr val="1299C5"/>
          </a:solidFill>
          <a:ln>
            <a:noFill/>
          </a:ln>
          <a:effectLst/>
        </p:spPr>
        <p:txBody>
          <a:bodyPr anchor="ctr"/>
          <a:lstStyle/>
          <a:p>
            <a:pPr algn="ctr" eaLnBrk="0" hangingPunct="0"/>
            <a:r>
              <a:rPr lang="en-US" altLang="ko-KR" sz="83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83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AutoShape 41"/>
          <p:cNvSpPr>
            <a:spLocks noChangeArrowheads="1"/>
          </p:cNvSpPr>
          <p:nvPr/>
        </p:nvSpPr>
        <p:spPr bwMode="auto">
          <a:xfrm>
            <a:off x="2541447" y="2689080"/>
            <a:ext cx="232637" cy="133676"/>
          </a:xfrm>
          <a:prstGeom prst="homePlate">
            <a:avLst>
              <a:gd name="adj" fmla="val 25000"/>
            </a:avLst>
          </a:prstGeom>
          <a:solidFill>
            <a:srgbClr val="1299C5"/>
          </a:solidFill>
          <a:ln>
            <a:noFill/>
          </a:ln>
          <a:effectLst/>
        </p:spPr>
        <p:txBody>
          <a:bodyPr anchor="ctr"/>
          <a:lstStyle/>
          <a:p>
            <a:pPr algn="ctr" eaLnBrk="0" hangingPunct="0"/>
            <a:r>
              <a:rPr lang="en-US" altLang="ko-KR" sz="83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endParaRPr lang="ko-KR" altLang="en-US" sz="83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 rot="10800000" flipH="1">
            <a:off x="5184802" y="2502094"/>
            <a:ext cx="138290" cy="111092"/>
          </a:xfrm>
          <a:custGeom>
            <a:avLst/>
            <a:gdLst>
              <a:gd name="T0" fmla="*/ 192 w 360"/>
              <a:gd name="T1" fmla="*/ 0 h 336"/>
              <a:gd name="T2" fmla="*/ 48 w 360"/>
              <a:gd name="T3" fmla="*/ 0 h 336"/>
              <a:gd name="T4" fmla="*/ 144 w 360"/>
              <a:gd name="T5" fmla="*/ 96 h 336"/>
              <a:gd name="T6" fmla="*/ 0 w 360"/>
              <a:gd name="T7" fmla="*/ 96 h 336"/>
              <a:gd name="T8" fmla="*/ 0 w 360"/>
              <a:gd name="T9" fmla="*/ 240 h 336"/>
              <a:gd name="T10" fmla="*/ 144 w 360"/>
              <a:gd name="T11" fmla="*/ 240 h 336"/>
              <a:gd name="T12" fmla="*/ 48 w 360"/>
              <a:gd name="T13" fmla="*/ 336 h 336"/>
              <a:gd name="T14" fmla="*/ 192 w 360"/>
              <a:gd name="T15" fmla="*/ 336 h 336"/>
              <a:gd name="T16" fmla="*/ 360 w 360"/>
              <a:gd name="T17" fmla="*/ 168 h 336"/>
              <a:gd name="T18" fmla="*/ 192 w 360"/>
              <a:gd name="T19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0" h="336">
                <a:moveTo>
                  <a:pt x="192" y="0"/>
                </a:moveTo>
                <a:lnTo>
                  <a:pt x="48" y="0"/>
                </a:lnTo>
                <a:lnTo>
                  <a:pt x="144" y="96"/>
                </a:lnTo>
                <a:lnTo>
                  <a:pt x="0" y="96"/>
                </a:lnTo>
                <a:lnTo>
                  <a:pt x="0" y="240"/>
                </a:lnTo>
                <a:lnTo>
                  <a:pt x="144" y="240"/>
                </a:lnTo>
                <a:lnTo>
                  <a:pt x="48" y="336"/>
                </a:lnTo>
                <a:lnTo>
                  <a:pt x="192" y="336"/>
                </a:lnTo>
                <a:lnTo>
                  <a:pt x="360" y="168"/>
                </a:lnTo>
                <a:lnTo>
                  <a:pt x="192" y="0"/>
                </a:lnTo>
                <a:close/>
              </a:path>
            </a:pathLst>
          </a:custGeom>
          <a:gradFill rotWithShape="0">
            <a:gsLst>
              <a:gs pos="0">
                <a:srgbClr val="6192AB">
                  <a:gamma/>
                  <a:tint val="15686"/>
                  <a:invGamma/>
                </a:srgbClr>
              </a:gs>
              <a:gs pos="100000">
                <a:srgbClr val="6192AB"/>
              </a:gs>
            </a:gsLst>
            <a:lin ang="2700000" scaled="1"/>
          </a:gra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692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Freeform 27"/>
          <p:cNvSpPr>
            <a:spLocks/>
          </p:cNvSpPr>
          <p:nvPr/>
        </p:nvSpPr>
        <p:spPr bwMode="auto">
          <a:xfrm rot="10800000" flipH="1">
            <a:off x="5745778" y="2502094"/>
            <a:ext cx="138290" cy="111092"/>
          </a:xfrm>
          <a:custGeom>
            <a:avLst/>
            <a:gdLst>
              <a:gd name="T0" fmla="*/ 192 w 360"/>
              <a:gd name="T1" fmla="*/ 0 h 336"/>
              <a:gd name="T2" fmla="*/ 48 w 360"/>
              <a:gd name="T3" fmla="*/ 0 h 336"/>
              <a:gd name="T4" fmla="*/ 144 w 360"/>
              <a:gd name="T5" fmla="*/ 96 h 336"/>
              <a:gd name="T6" fmla="*/ 0 w 360"/>
              <a:gd name="T7" fmla="*/ 96 h 336"/>
              <a:gd name="T8" fmla="*/ 0 w 360"/>
              <a:gd name="T9" fmla="*/ 240 h 336"/>
              <a:gd name="T10" fmla="*/ 144 w 360"/>
              <a:gd name="T11" fmla="*/ 240 h 336"/>
              <a:gd name="T12" fmla="*/ 48 w 360"/>
              <a:gd name="T13" fmla="*/ 336 h 336"/>
              <a:gd name="T14" fmla="*/ 192 w 360"/>
              <a:gd name="T15" fmla="*/ 336 h 336"/>
              <a:gd name="T16" fmla="*/ 360 w 360"/>
              <a:gd name="T17" fmla="*/ 168 h 336"/>
              <a:gd name="T18" fmla="*/ 192 w 360"/>
              <a:gd name="T19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0" h="336">
                <a:moveTo>
                  <a:pt x="192" y="0"/>
                </a:moveTo>
                <a:lnTo>
                  <a:pt x="48" y="0"/>
                </a:lnTo>
                <a:lnTo>
                  <a:pt x="144" y="96"/>
                </a:lnTo>
                <a:lnTo>
                  <a:pt x="0" y="96"/>
                </a:lnTo>
                <a:lnTo>
                  <a:pt x="0" y="240"/>
                </a:lnTo>
                <a:lnTo>
                  <a:pt x="144" y="240"/>
                </a:lnTo>
                <a:lnTo>
                  <a:pt x="48" y="336"/>
                </a:lnTo>
                <a:lnTo>
                  <a:pt x="192" y="336"/>
                </a:lnTo>
                <a:lnTo>
                  <a:pt x="360" y="168"/>
                </a:lnTo>
                <a:lnTo>
                  <a:pt x="192" y="0"/>
                </a:lnTo>
                <a:close/>
              </a:path>
            </a:pathLst>
          </a:custGeom>
          <a:gradFill rotWithShape="0">
            <a:gsLst>
              <a:gs pos="0">
                <a:srgbClr val="6192AB">
                  <a:gamma/>
                  <a:tint val="15686"/>
                  <a:invGamma/>
                </a:srgbClr>
              </a:gs>
              <a:gs pos="100000">
                <a:srgbClr val="6192AB"/>
              </a:gs>
            </a:gsLst>
            <a:lin ang="2700000" scaled="1"/>
          </a:gra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692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Freeform 27"/>
          <p:cNvSpPr>
            <a:spLocks/>
          </p:cNvSpPr>
          <p:nvPr/>
        </p:nvSpPr>
        <p:spPr bwMode="auto">
          <a:xfrm rot="10800000" flipH="1">
            <a:off x="6306754" y="2502094"/>
            <a:ext cx="138290" cy="111092"/>
          </a:xfrm>
          <a:custGeom>
            <a:avLst/>
            <a:gdLst>
              <a:gd name="T0" fmla="*/ 192 w 360"/>
              <a:gd name="T1" fmla="*/ 0 h 336"/>
              <a:gd name="T2" fmla="*/ 48 w 360"/>
              <a:gd name="T3" fmla="*/ 0 h 336"/>
              <a:gd name="T4" fmla="*/ 144 w 360"/>
              <a:gd name="T5" fmla="*/ 96 h 336"/>
              <a:gd name="T6" fmla="*/ 0 w 360"/>
              <a:gd name="T7" fmla="*/ 96 h 336"/>
              <a:gd name="T8" fmla="*/ 0 w 360"/>
              <a:gd name="T9" fmla="*/ 240 h 336"/>
              <a:gd name="T10" fmla="*/ 144 w 360"/>
              <a:gd name="T11" fmla="*/ 240 h 336"/>
              <a:gd name="T12" fmla="*/ 48 w 360"/>
              <a:gd name="T13" fmla="*/ 336 h 336"/>
              <a:gd name="T14" fmla="*/ 192 w 360"/>
              <a:gd name="T15" fmla="*/ 336 h 336"/>
              <a:gd name="T16" fmla="*/ 360 w 360"/>
              <a:gd name="T17" fmla="*/ 168 h 336"/>
              <a:gd name="T18" fmla="*/ 192 w 360"/>
              <a:gd name="T19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0" h="336">
                <a:moveTo>
                  <a:pt x="192" y="0"/>
                </a:moveTo>
                <a:lnTo>
                  <a:pt x="48" y="0"/>
                </a:lnTo>
                <a:lnTo>
                  <a:pt x="144" y="96"/>
                </a:lnTo>
                <a:lnTo>
                  <a:pt x="0" y="96"/>
                </a:lnTo>
                <a:lnTo>
                  <a:pt x="0" y="240"/>
                </a:lnTo>
                <a:lnTo>
                  <a:pt x="144" y="240"/>
                </a:lnTo>
                <a:lnTo>
                  <a:pt x="48" y="336"/>
                </a:lnTo>
                <a:lnTo>
                  <a:pt x="192" y="336"/>
                </a:lnTo>
                <a:lnTo>
                  <a:pt x="360" y="168"/>
                </a:lnTo>
                <a:lnTo>
                  <a:pt x="192" y="0"/>
                </a:lnTo>
                <a:close/>
              </a:path>
            </a:pathLst>
          </a:custGeom>
          <a:gradFill rotWithShape="0">
            <a:gsLst>
              <a:gs pos="0">
                <a:srgbClr val="6192AB">
                  <a:gamma/>
                  <a:tint val="15686"/>
                  <a:invGamma/>
                </a:srgbClr>
              </a:gs>
              <a:gs pos="100000">
                <a:srgbClr val="6192AB"/>
              </a:gs>
            </a:gsLst>
            <a:lin ang="2700000" scaled="1"/>
          </a:gra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692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 rot="10800000" flipH="1">
            <a:off x="6887179" y="2502094"/>
            <a:ext cx="138290" cy="111092"/>
          </a:xfrm>
          <a:custGeom>
            <a:avLst/>
            <a:gdLst>
              <a:gd name="T0" fmla="*/ 192 w 360"/>
              <a:gd name="T1" fmla="*/ 0 h 336"/>
              <a:gd name="T2" fmla="*/ 48 w 360"/>
              <a:gd name="T3" fmla="*/ 0 h 336"/>
              <a:gd name="T4" fmla="*/ 144 w 360"/>
              <a:gd name="T5" fmla="*/ 96 h 336"/>
              <a:gd name="T6" fmla="*/ 0 w 360"/>
              <a:gd name="T7" fmla="*/ 96 h 336"/>
              <a:gd name="T8" fmla="*/ 0 w 360"/>
              <a:gd name="T9" fmla="*/ 240 h 336"/>
              <a:gd name="T10" fmla="*/ 144 w 360"/>
              <a:gd name="T11" fmla="*/ 240 h 336"/>
              <a:gd name="T12" fmla="*/ 48 w 360"/>
              <a:gd name="T13" fmla="*/ 336 h 336"/>
              <a:gd name="T14" fmla="*/ 192 w 360"/>
              <a:gd name="T15" fmla="*/ 336 h 336"/>
              <a:gd name="T16" fmla="*/ 360 w 360"/>
              <a:gd name="T17" fmla="*/ 168 h 336"/>
              <a:gd name="T18" fmla="*/ 192 w 360"/>
              <a:gd name="T19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0" h="336">
                <a:moveTo>
                  <a:pt x="192" y="0"/>
                </a:moveTo>
                <a:lnTo>
                  <a:pt x="48" y="0"/>
                </a:lnTo>
                <a:lnTo>
                  <a:pt x="144" y="96"/>
                </a:lnTo>
                <a:lnTo>
                  <a:pt x="0" y="96"/>
                </a:lnTo>
                <a:lnTo>
                  <a:pt x="0" y="240"/>
                </a:lnTo>
                <a:lnTo>
                  <a:pt x="144" y="240"/>
                </a:lnTo>
                <a:lnTo>
                  <a:pt x="48" y="336"/>
                </a:lnTo>
                <a:lnTo>
                  <a:pt x="192" y="336"/>
                </a:lnTo>
                <a:lnTo>
                  <a:pt x="360" y="168"/>
                </a:lnTo>
                <a:lnTo>
                  <a:pt x="192" y="0"/>
                </a:lnTo>
                <a:close/>
              </a:path>
            </a:pathLst>
          </a:custGeom>
          <a:gradFill rotWithShape="0">
            <a:gsLst>
              <a:gs pos="0">
                <a:srgbClr val="6192AB">
                  <a:gamma/>
                  <a:tint val="15686"/>
                  <a:invGamma/>
                </a:srgbClr>
              </a:gs>
              <a:gs pos="100000">
                <a:srgbClr val="6192AB"/>
              </a:gs>
            </a:gsLst>
            <a:lin ang="2700000" scaled="1"/>
          </a:gradFill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 sz="692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776819" y="2381415"/>
            <a:ext cx="2666852" cy="352450"/>
            <a:chOff x="4845092" y="3001053"/>
            <a:chExt cx="3555802" cy="469933"/>
          </a:xfrm>
          <a:gradFill flip="none" rotWithShape="1">
            <a:gsLst>
              <a:gs pos="100000">
                <a:srgbClr val="1299C5"/>
              </a:gs>
              <a:gs pos="0">
                <a:srgbClr val="00B689"/>
              </a:gs>
            </a:gsLst>
            <a:lin ang="10800000" scaled="1"/>
            <a:tileRect/>
          </a:gradFill>
        </p:grpSpPr>
        <p:sp>
          <p:nvSpPr>
            <p:cNvPr id="25" name="Oval 22"/>
            <p:cNvSpPr>
              <a:spLocks noChangeArrowheads="1"/>
            </p:cNvSpPr>
            <p:nvPr/>
          </p:nvSpPr>
          <p:spPr bwMode="auto">
            <a:xfrm>
              <a:off x="4845092" y="3001053"/>
              <a:ext cx="537997" cy="469933"/>
            </a:xfrm>
            <a:prstGeom prst="ellipse">
              <a:avLst/>
            </a:prstGeom>
            <a:grpFill/>
            <a:ln w="3175" algn="ctr">
              <a:solidFill>
                <a:srgbClr val="739AC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시스템</a:t>
              </a:r>
            </a:p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선처리</a:t>
              </a:r>
            </a:p>
          </p:txBody>
        </p:sp>
        <p:sp>
          <p:nvSpPr>
            <p:cNvPr id="27" name="Oval 22"/>
            <p:cNvSpPr>
              <a:spLocks noChangeArrowheads="1"/>
            </p:cNvSpPr>
            <p:nvPr/>
          </p:nvSpPr>
          <p:spPr bwMode="auto">
            <a:xfrm>
              <a:off x="5593060" y="3001053"/>
              <a:ext cx="537997" cy="469933"/>
            </a:xfrm>
            <a:prstGeom prst="ellipse">
              <a:avLst/>
            </a:prstGeom>
            <a:grpFill/>
            <a:ln w="3175" algn="ctr">
              <a:solidFill>
                <a:srgbClr val="739AC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업무</a:t>
              </a:r>
              <a:endParaRPr lang="en-US" altLang="ko-KR" sz="623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선처리</a:t>
              </a:r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auto">
            <a:xfrm>
              <a:off x="6341028" y="3001053"/>
              <a:ext cx="537997" cy="469933"/>
            </a:xfrm>
            <a:prstGeom prst="ellipse">
              <a:avLst/>
            </a:prstGeom>
            <a:grpFill/>
            <a:ln w="3175" algn="ctr">
              <a:solidFill>
                <a:srgbClr val="739AC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업무</a:t>
              </a:r>
              <a:endParaRPr lang="en-US" altLang="ko-KR" sz="623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모듈</a:t>
              </a:r>
            </a:p>
          </p:txBody>
        </p:sp>
        <p:sp>
          <p:nvSpPr>
            <p:cNvPr id="31" name="Oval 22"/>
            <p:cNvSpPr>
              <a:spLocks noChangeArrowheads="1"/>
            </p:cNvSpPr>
            <p:nvPr/>
          </p:nvSpPr>
          <p:spPr bwMode="auto">
            <a:xfrm>
              <a:off x="7088996" y="3001053"/>
              <a:ext cx="537997" cy="469933"/>
            </a:xfrm>
            <a:prstGeom prst="ellipse">
              <a:avLst/>
            </a:prstGeom>
            <a:grpFill/>
            <a:ln w="3175" algn="ctr">
              <a:solidFill>
                <a:srgbClr val="739AC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업무</a:t>
              </a:r>
              <a:endParaRPr lang="en-US" altLang="ko-KR" sz="623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후처리</a:t>
              </a:r>
            </a:p>
          </p:txBody>
        </p:sp>
        <p:sp>
          <p:nvSpPr>
            <p:cNvPr id="33" name="Oval 22"/>
            <p:cNvSpPr>
              <a:spLocks noChangeArrowheads="1"/>
            </p:cNvSpPr>
            <p:nvPr/>
          </p:nvSpPr>
          <p:spPr bwMode="auto">
            <a:xfrm>
              <a:off x="7862897" y="3001053"/>
              <a:ext cx="537997" cy="469933"/>
            </a:xfrm>
            <a:prstGeom prst="ellipse">
              <a:avLst/>
            </a:prstGeom>
            <a:grpFill/>
            <a:ln w="3175" algn="ctr">
              <a:solidFill>
                <a:srgbClr val="739AC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업무</a:t>
              </a:r>
              <a:endParaRPr lang="en-US" altLang="ko-KR" sz="623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endParaRPr>
            </a:p>
            <a:p>
              <a:pPr algn="ctr"/>
              <a:r>
                <a:rPr lang="ko-KR" altLang="en-US" sz="623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Times New Roman" pitchFamily="18" charset="0"/>
                </a:rPr>
                <a:t>후처리</a:t>
              </a:r>
            </a:p>
          </p:txBody>
        </p:sp>
      </p:grpSp>
      <p:sp>
        <p:nvSpPr>
          <p:cNvPr id="34" name="AutoShape 31"/>
          <p:cNvSpPr>
            <a:spLocks noChangeArrowheads="1"/>
          </p:cNvSpPr>
          <p:nvPr/>
        </p:nvSpPr>
        <p:spPr bwMode="auto">
          <a:xfrm>
            <a:off x="4776819" y="2109654"/>
            <a:ext cx="2666852" cy="191516"/>
          </a:xfrm>
          <a:prstGeom prst="rect">
            <a:avLst/>
          </a:prstGeom>
          <a:solidFill>
            <a:srgbClr val="7F7F7F"/>
          </a:solidFill>
          <a:ln w="3175" algn="ctr">
            <a:solidFill>
              <a:srgbClr val="A6B9C2"/>
            </a:solidFill>
            <a:round/>
            <a:headEnd/>
            <a:tailEnd/>
          </a:ln>
          <a:effectLst/>
        </p:spPr>
        <p:txBody>
          <a:bodyPr lIns="0" rIns="0" anchor="ctr"/>
          <a:lstStyle/>
          <a:p>
            <a:pPr algn="ctr"/>
            <a:r>
              <a:rPr lang="en-US" altLang="ko-KR" sz="692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Data Container</a:t>
            </a:r>
          </a:p>
        </p:txBody>
      </p:sp>
      <p:sp>
        <p:nvSpPr>
          <p:cNvPr id="35" name="위로 구부러진 화살표 34"/>
          <p:cNvSpPr/>
          <p:nvPr/>
        </p:nvSpPr>
        <p:spPr bwMode="auto">
          <a:xfrm>
            <a:off x="4935877" y="2286460"/>
            <a:ext cx="146930" cy="86861"/>
          </a:xfrm>
          <a:prstGeom prst="curvedUp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63744" tIns="63744" rIns="63744" bIns="63744" rtlCol="0" anchor="ctr" anchorCtr="1"/>
          <a:lstStyle/>
          <a:p>
            <a:pPr algn="ctr" eaLnBrk="0" hangingPunct="0"/>
            <a:endParaRPr lang="ko-KR" altLang="en-US" sz="692" b="1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위로 구부러진 화살표 35"/>
          <p:cNvSpPr/>
          <p:nvPr/>
        </p:nvSpPr>
        <p:spPr bwMode="auto">
          <a:xfrm>
            <a:off x="5496853" y="2286460"/>
            <a:ext cx="146930" cy="86861"/>
          </a:xfrm>
          <a:prstGeom prst="curvedUp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63744" tIns="63744" rIns="63744" bIns="63744" rtlCol="0" anchor="ctr" anchorCtr="1"/>
          <a:lstStyle/>
          <a:p>
            <a:pPr algn="ctr" eaLnBrk="0" hangingPunct="0"/>
            <a:endParaRPr lang="ko-KR" altLang="en-US" sz="692" b="1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위로 구부러진 화살표 36"/>
          <p:cNvSpPr/>
          <p:nvPr/>
        </p:nvSpPr>
        <p:spPr bwMode="auto">
          <a:xfrm>
            <a:off x="6057830" y="2286460"/>
            <a:ext cx="146930" cy="86861"/>
          </a:xfrm>
          <a:prstGeom prst="curvedUp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63744" tIns="63744" rIns="63744" bIns="63744" rtlCol="0" anchor="ctr" anchorCtr="1"/>
          <a:lstStyle/>
          <a:p>
            <a:pPr algn="ctr" eaLnBrk="0" hangingPunct="0"/>
            <a:endParaRPr lang="ko-KR" altLang="en-US" sz="692" b="1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위로 구부러진 화살표 37"/>
          <p:cNvSpPr/>
          <p:nvPr/>
        </p:nvSpPr>
        <p:spPr bwMode="auto">
          <a:xfrm>
            <a:off x="6618805" y="2286460"/>
            <a:ext cx="146930" cy="86861"/>
          </a:xfrm>
          <a:prstGeom prst="curvedUp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63744" tIns="63744" rIns="63744" bIns="63744" rtlCol="0" anchor="ctr" anchorCtr="1"/>
          <a:lstStyle/>
          <a:p>
            <a:pPr algn="ctr" eaLnBrk="0" hangingPunct="0"/>
            <a:endParaRPr lang="ko-KR" altLang="en-US" sz="692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위로 구부러진 화살표 38"/>
          <p:cNvSpPr/>
          <p:nvPr/>
        </p:nvSpPr>
        <p:spPr bwMode="auto">
          <a:xfrm>
            <a:off x="7179781" y="2286460"/>
            <a:ext cx="146930" cy="86861"/>
          </a:xfrm>
          <a:prstGeom prst="curvedUpArrow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63744" tIns="63744" rIns="63744" bIns="63744" rtlCol="0" anchor="ctr" anchorCtr="1"/>
          <a:lstStyle/>
          <a:p>
            <a:pPr algn="ctr" eaLnBrk="0" hangingPunct="0"/>
            <a:endParaRPr lang="ko-KR" altLang="en-US" sz="692" b="1" dirty="0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AutoShape 36"/>
          <p:cNvSpPr>
            <a:spLocks noChangeArrowheads="1"/>
          </p:cNvSpPr>
          <p:nvPr/>
        </p:nvSpPr>
        <p:spPr bwMode="auto">
          <a:xfrm>
            <a:off x="4758956" y="2905294"/>
            <a:ext cx="494990" cy="260190"/>
          </a:xfrm>
          <a:prstGeom prst="wedgeRectCallout">
            <a:avLst>
              <a:gd name="adj1" fmla="val 7389"/>
              <a:gd name="adj2" fmla="val -104806"/>
            </a:avLst>
          </a:prstGeom>
          <a:solidFill>
            <a:srgbClr val="F2F2F2"/>
          </a:solidFill>
          <a:ln w="317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lnSpc>
                <a:spcPct val="95000"/>
              </a:lnSpc>
            </a:pPr>
            <a:r>
              <a:rPr lang="ko-KR" altLang="en-US" sz="623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채널 입력 </a:t>
            </a:r>
            <a:endParaRPr lang="en-US" altLang="ko-KR" sz="623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algn="ctr">
              <a:lnSpc>
                <a:spcPct val="95000"/>
              </a:lnSpc>
            </a:pPr>
            <a:r>
              <a:rPr lang="ko-KR" altLang="en-US" sz="623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정보 </a:t>
            </a: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Set</a:t>
            </a:r>
            <a:endParaRPr lang="ko-KR" altLang="en-US" sz="62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1" name="AutoShape 36"/>
          <p:cNvSpPr>
            <a:spLocks noChangeArrowheads="1"/>
          </p:cNvSpPr>
          <p:nvPr/>
        </p:nvSpPr>
        <p:spPr bwMode="auto">
          <a:xfrm>
            <a:off x="5337797" y="2905294"/>
            <a:ext cx="527841" cy="260190"/>
          </a:xfrm>
          <a:prstGeom prst="wedgeRectCallout">
            <a:avLst>
              <a:gd name="adj1" fmla="val 7389"/>
              <a:gd name="adj2" fmla="val -104806"/>
            </a:avLst>
          </a:prstGeom>
          <a:solidFill>
            <a:srgbClr val="F2F2F2"/>
          </a:solidFill>
          <a:ln w="317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lnSpc>
                <a:spcPct val="95000"/>
              </a:lnSpc>
            </a:pPr>
            <a:r>
              <a:rPr lang="ko-KR" altLang="en-US" sz="623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상품 정보 등</a:t>
            </a:r>
            <a:endParaRPr lang="en-US" altLang="ko-KR" sz="623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algn="ctr">
              <a:lnSpc>
                <a:spcPct val="95000"/>
              </a:lnSpc>
            </a:pPr>
            <a:r>
              <a:rPr lang="ko-KR" altLang="en-US" sz="623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파라미터</a:t>
            </a:r>
            <a:r>
              <a:rPr lang="ko-KR" altLang="en-US" sz="623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Set</a:t>
            </a: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</a:p>
        </p:txBody>
      </p:sp>
      <p:sp>
        <p:nvSpPr>
          <p:cNvPr id="42" name="AutoShape 36"/>
          <p:cNvSpPr>
            <a:spLocks noChangeArrowheads="1"/>
          </p:cNvSpPr>
          <p:nvPr/>
        </p:nvSpPr>
        <p:spPr bwMode="auto">
          <a:xfrm>
            <a:off x="5949770" y="2905294"/>
            <a:ext cx="527841" cy="260190"/>
          </a:xfrm>
          <a:prstGeom prst="wedgeRectCallout">
            <a:avLst>
              <a:gd name="adj1" fmla="val 7389"/>
              <a:gd name="adj2" fmla="val -104806"/>
            </a:avLst>
          </a:prstGeom>
          <a:solidFill>
            <a:srgbClr val="F2F2F2"/>
          </a:solidFill>
          <a:ln w="317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lnSpc>
                <a:spcPct val="95000"/>
              </a:lnSpc>
            </a:pPr>
            <a:r>
              <a:rPr lang="ko-KR" altLang="en-US" sz="623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필요 정보</a:t>
            </a:r>
            <a:endParaRPr lang="en-US" altLang="ko-KR" sz="623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  <a:p>
            <a:pPr algn="ctr">
              <a:lnSpc>
                <a:spcPct val="95000"/>
              </a:lnSpc>
            </a:pP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Get/Set</a:t>
            </a:r>
            <a:endParaRPr lang="ko-KR" altLang="en-US" sz="62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732071" y="3461190"/>
            <a:ext cx="275883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699" indent="-118699" fontAlgn="ctr">
              <a:buFont typeface="Arial" pitchFamily="34" charset="0"/>
              <a:buChar char="•"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모듈 간 정보 공유 목적의 저장소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699" indent="-118699" fontAlgn="ctr">
              <a:buFont typeface="Arial" pitchFamily="34" charset="0"/>
              <a:buChar char="•"/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Data Container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 각 모듈에서 중복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DBIO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일으키는 정보를 미리 메모리에 올려 성능 향상 가능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699" indent="-118699" fontAlgn="ctr">
              <a:buFont typeface="Arial" pitchFamily="34" charset="0"/>
              <a:buChar char="•"/>
            </a:pP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fontAlgn="ctr" latinLnBrk="0"/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ko-KR" altLang="en-US" sz="750" spc="-11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 Box 63"/>
          <p:cNvSpPr txBox="1">
            <a:spLocks noChangeArrowheads="1"/>
          </p:cNvSpPr>
          <p:nvPr/>
        </p:nvSpPr>
        <p:spPr bwMode="auto">
          <a:xfrm>
            <a:off x="2643442" y="2423621"/>
            <a:ext cx="634109" cy="27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AEAE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32400">
            <a:spAutoFit/>
          </a:bodyPr>
          <a:lstStyle/>
          <a:p>
            <a:pPr algn="ctr">
              <a:spcAft>
                <a:spcPct val="100000"/>
              </a:spcAft>
              <a:buClr>
                <a:srgbClr val="999999"/>
              </a:buClr>
              <a:defRPr/>
            </a:pPr>
            <a:r>
              <a:rPr lang="ko-KR" altLang="en-US" sz="623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타 서비스 호출</a:t>
            </a:r>
            <a:endParaRPr lang="en-US" altLang="ko-KR" sz="623" dirty="0">
              <a:solidFill>
                <a:srgbClr val="666666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5" name="AutoShape 29"/>
          <p:cNvSpPr>
            <a:spLocks noChangeArrowheads="1"/>
          </p:cNvSpPr>
          <p:nvPr/>
        </p:nvSpPr>
        <p:spPr bwMode="auto">
          <a:xfrm>
            <a:off x="3355129" y="2112079"/>
            <a:ext cx="1090229" cy="11934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sz="1108">
              <a:solidFill>
                <a:srgbClr val="66666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Rectangle 31"/>
          <p:cNvSpPr>
            <a:spLocks noChangeArrowheads="1"/>
          </p:cNvSpPr>
          <p:nvPr/>
        </p:nvSpPr>
        <p:spPr bwMode="auto">
          <a:xfrm>
            <a:off x="3471884" y="2689080"/>
            <a:ext cx="428360" cy="213413"/>
          </a:xfrm>
          <a:prstGeom prst="rect">
            <a:avLst/>
          </a:prstGeom>
          <a:solidFill>
            <a:srgbClr val="262626"/>
          </a:solidFill>
          <a:ln w="3175">
            <a:solidFill>
              <a:srgbClr val="251A78"/>
            </a:solidFill>
            <a:miter lim="800000"/>
            <a:headEnd/>
            <a:tailEnd/>
          </a:ln>
          <a:effectLst/>
        </p:spPr>
        <p:txBody>
          <a:bodyPr lIns="0" tIns="24923" rIns="0" anchor="ctr"/>
          <a:lstStyle/>
          <a:p>
            <a:pPr algn="ctr">
              <a:defRPr/>
            </a:pPr>
            <a:r>
              <a:rPr lang="en-US" altLang="ko-KR" sz="692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Service</a:t>
            </a:r>
          </a:p>
          <a:p>
            <a:pPr algn="ctr">
              <a:defRPr/>
            </a:pPr>
            <a:r>
              <a:rPr lang="en-US" altLang="ko-KR" sz="692" dirty="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Object</a:t>
            </a:r>
          </a:p>
        </p:txBody>
      </p:sp>
      <p:sp>
        <p:nvSpPr>
          <p:cNvPr id="47" name="AutoShape 41"/>
          <p:cNvSpPr>
            <a:spLocks noChangeArrowheads="1"/>
          </p:cNvSpPr>
          <p:nvPr/>
        </p:nvSpPr>
        <p:spPr bwMode="auto">
          <a:xfrm>
            <a:off x="3471883" y="2496948"/>
            <a:ext cx="232637" cy="133676"/>
          </a:xfrm>
          <a:prstGeom prst="homePlate">
            <a:avLst>
              <a:gd name="adj" fmla="val 25000"/>
            </a:avLst>
          </a:prstGeom>
          <a:solidFill>
            <a:srgbClr val="1299C5"/>
          </a:solidFill>
          <a:ln w="9525" algn="ctr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0" hangingPunct="0"/>
            <a:r>
              <a:rPr lang="en-US" altLang="ko-KR" sz="83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endParaRPr lang="ko-KR" altLang="en-US" sz="831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 Box 63"/>
          <p:cNvSpPr txBox="1">
            <a:spLocks noChangeArrowheads="1"/>
          </p:cNvSpPr>
          <p:nvPr/>
        </p:nvSpPr>
        <p:spPr bwMode="auto">
          <a:xfrm>
            <a:off x="3680392" y="2463895"/>
            <a:ext cx="718487" cy="270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tIns="32400">
            <a:spAutoFit/>
          </a:bodyPr>
          <a:lstStyle/>
          <a:p>
            <a:pPr algn="ctr">
              <a:spcAft>
                <a:spcPct val="100000"/>
              </a:spcAft>
              <a:buClr>
                <a:srgbClr val="999999"/>
              </a:buClr>
              <a:defRPr/>
            </a:pPr>
            <a:r>
              <a:rPr lang="ko-KR" altLang="en-US" sz="623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타 </a:t>
            </a:r>
            <a:r>
              <a:rPr lang="ko-KR" altLang="en-US" sz="623" dirty="0" err="1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노드</a:t>
            </a:r>
            <a:r>
              <a:rPr lang="en-US" altLang="ko-KR" sz="623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lang="ko-KR" altLang="en-US" sz="623" dirty="0">
                <a:solidFill>
                  <a:srgbClr val="666666"/>
                </a:solidFill>
                <a:latin typeface="맑은 고딕"/>
                <a:ea typeface="맑은 고딕"/>
                <a:cs typeface="맑은 고딕"/>
              </a:rPr>
              <a:t>서비스 호출</a:t>
            </a:r>
            <a:endParaRPr lang="en-US" altLang="ko-KR" sz="623" dirty="0">
              <a:solidFill>
                <a:srgbClr val="666666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9" name="AutoShape 36"/>
          <p:cNvCxnSpPr>
            <a:cxnSpLocks noChangeShapeType="1"/>
            <a:stCxn id="12" idx="2"/>
            <a:endCxn id="46" idx="0"/>
          </p:cNvCxnSpPr>
          <p:nvPr/>
        </p:nvCxnSpPr>
        <p:spPr bwMode="auto">
          <a:xfrm>
            <a:off x="2375719" y="2395300"/>
            <a:ext cx="1310345" cy="293780"/>
          </a:xfrm>
          <a:prstGeom prst="straightConnector1">
            <a:avLst/>
          </a:prstGeom>
          <a:noFill/>
          <a:ln w="3175">
            <a:solidFill>
              <a:srgbClr val="251A78"/>
            </a:solidFill>
            <a:prstDash val="dash"/>
            <a:round/>
            <a:headEnd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336699">
                      <a:alpha val="50000"/>
                    </a:srgbClr>
                  </a:outerShdw>
                </a:effectLst>
              </a14:hiddenEffects>
            </a:ext>
          </a:extLst>
        </p:spPr>
      </p:cxnSp>
      <p:sp>
        <p:nvSpPr>
          <p:cNvPr id="50" name="Text Box 70"/>
          <p:cNvSpPr txBox="1">
            <a:spLocks noChangeArrowheads="1"/>
          </p:cNvSpPr>
          <p:nvPr/>
        </p:nvSpPr>
        <p:spPr bwMode="auto">
          <a:xfrm>
            <a:off x="1668203" y="2110840"/>
            <a:ext cx="617226" cy="21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7C8C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Node A</a:t>
            </a:r>
            <a:endParaRPr lang="ko-KR" altLang="en-US" sz="825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Text Box 70"/>
          <p:cNvSpPr txBox="1">
            <a:spLocks noChangeArrowheads="1"/>
          </p:cNvSpPr>
          <p:nvPr/>
        </p:nvSpPr>
        <p:spPr bwMode="auto">
          <a:xfrm>
            <a:off x="3355130" y="2118980"/>
            <a:ext cx="617226" cy="21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7C8CA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r>
              <a:rPr lang="en-US" altLang="ko-KR" sz="825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Node B</a:t>
            </a:r>
            <a:endParaRPr lang="ko-KR" altLang="en-US" sz="825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81438" y="3468240"/>
            <a:ext cx="2763921" cy="77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699" indent="-118699" fontAlgn="ctr">
              <a:spcAft>
                <a:spcPts val="416"/>
              </a:spcAft>
              <a:buFont typeface="Arial" pitchFamily="34" charset="0"/>
              <a:buChar char="•"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모든 모듈간 호출은 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DTO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단일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Interface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통일됨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699" indent="-118699" fontAlgn="ctr">
              <a:spcAft>
                <a:spcPts val="416"/>
              </a:spcAft>
              <a:buFont typeface="Arial" pitchFamily="34" charset="0"/>
              <a:buChar char="•"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같은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에서 서비스에 대한 동기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75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비동기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호출 지원하며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 경우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LMI(Local Method Invocation)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방식을 지원해 성능 최적화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699" indent="-118699" fontAlgn="ctr">
              <a:spcAft>
                <a:spcPts val="416"/>
              </a:spcAft>
              <a:buFont typeface="Arial" pitchFamily="34" charset="0"/>
              <a:buChar char="•"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타 </a:t>
            </a:r>
            <a:r>
              <a:rPr lang="ko-KR" altLang="en-US" sz="750" spc="-113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노드에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존재하는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Framework Instance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직접 호출할 수 있는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API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제공함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818B32-15C5-47AE-B2DF-6EFA786EBBAF}"/>
              </a:ext>
            </a:extLst>
          </p:cNvPr>
          <p:cNvSpPr txBox="1"/>
          <p:nvPr/>
        </p:nvSpPr>
        <p:spPr>
          <a:xfrm>
            <a:off x="2532173" y="1614186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>
                <a:solidFill>
                  <a:prstClr val="black"/>
                </a:solidFill>
                <a:latin typeface="맑은 고딕" panose="020B0503020000020004" pitchFamily="50" charset="-127"/>
              </a:rPr>
              <a:t>분산 서비스 연계</a:t>
            </a:r>
            <a:endParaRPr lang="ko-KR" altLang="en-US" sz="9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9FFF18-4A09-4DEE-8983-7D8264AA9F05}"/>
              </a:ext>
            </a:extLst>
          </p:cNvPr>
          <p:cNvSpPr txBox="1"/>
          <p:nvPr/>
        </p:nvSpPr>
        <p:spPr>
          <a:xfrm>
            <a:off x="5496600" y="1613022"/>
            <a:ext cx="1303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>
                <a:solidFill>
                  <a:prstClr val="black"/>
                </a:solidFill>
                <a:latin typeface="맑은 고딕" panose="020B0503020000020004" pitchFamily="50" charset="-127"/>
              </a:rPr>
              <a:t>데이터 컨테이너 활용</a:t>
            </a:r>
            <a:endParaRPr lang="ko-KR" altLang="en-US" sz="9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639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7B2B0644-5D37-47E4-82CA-8FA0AFB876A8}"/>
              </a:ext>
            </a:extLst>
          </p:cNvPr>
          <p:cNvSpPr/>
          <p:nvPr/>
        </p:nvSpPr>
        <p:spPr>
          <a:xfrm>
            <a:off x="1097280" y="1039333"/>
            <a:ext cx="6903720" cy="35447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유연한 </a:t>
            </a:r>
            <a:r>
              <a:rPr lang="en-US" altLang="ko-KR" dirty="0"/>
              <a:t>Application </a:t>
            </a:r>
            <a:r>
              <a:rPr lang="ko-KR" altLang="en-US" dirty="0"/>
              <a:t>구조 지원을 위한 </a:t>
            </a:r>
            <a:r>
              <a:rPr lang="en-US" altLang="ko-KR" dirty="0"/>
              <a:t>Pluggable </a:t>
            </a:r>
            <a:r>
              <a:rPr lang="ko-KR" altLang="en-US" dirty="0"/>
              <a:t>아키텍처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0" name="모서리가 둥근 직사각형 169"/>
          <p:cNvSpPr/>
          <p:nvPr/>
        </p:nvSpPr>
        <p:spPr>
          <a:xfrm>
            <a:off x="1443644" y="3161472"/>
            <a:ext cx="1963032" cy="1223537"/>
          </a:xfrm>
          <a:prstGeom prst="roundRect">
            <a:avLst>
              <a:gd name="adj" fmla="val 8702"/>
            </a:avLst>
          </a:prstGeom>
          <a:solidFill>
            <a:schemeClr val="bg1">
              <a:alpha val="61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71" name="오각형 170"/>
          <p:cNvSpPr/>
          <p:nvPr/>
        </p:nvSpPr>
        <p:spPr>
          <a:xfrm>
            <a:off x="2716785" y="1941530"/>
            <a:ext cx="701487" cy="189167"/>
          </a:xfrm>
          <a:prstGeom prst="homePlate">
            <a:avLst>
              <a:gd name="adj" fmla="val 2930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/>
              <a:t>정산</a:t>
            </a:r>
          </a:p>
        </p:txBody>
      </p:sp>
      <p:sp>
        <p:nvSpPr>
          <p:cNvPr id="172" name="오각형 171"/>
          <p:cNvSpPr/>
          <p:nvPr/>
        </p:nvSpPr>
        <p:spPr>
          <a:xfrm>
            <a:off x="2085462" y="1941530"/>
            <a:ext cx="701487" cy="189167"/>
          </a:xfrm>
          <a:prstGeom prst="homePlate">
            <a:avLst>
              <a:gd name="adj" fmla="val 3078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tx1"/>
                </a:solidFill>
              </a:rPr>
              <a:t>매입처리</a:t>
            </a:r>
          </a:p>
        </p:txBody>
      </p:sp>
      <p:sp>
        <p:nvSpPr>
          <p:cNvPr id="173" name="오각형 172"/>
          <p:cNvSpPr/>
          <p:nvPr/>
        </p:nvSpPr>
        <p:spPr>
          <a:xfrm>
            <a:off x="1454139" y="1941530"/>
            <a:ext cx="701487" cy="189167"/>
          </a:xfrm>
          <a:prstGeom prst="homePlate">
            <a:avLst>
              <a:gd name="adj" fmla="val 3078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bg1"/>
                </a:solidFill>
              </a:rPr>
              <a:t>값 검증</a:t>
            </a:r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1454137" y="1225007"/>
            <a:ext cx="1611389" cy="310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Interface </a:t>
            </a:r>
            <a:r>
              <a:rPr lang="ko-KR" altLang="en-US" sz="8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기반 </a:t>
            </a:r>
            <a:endParaRPr lang="en-US" altLang="ko-KR" sz="800" b="1" dirty="0">
              <a:solidFill>
                <a:schemeClr val="accent5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ko-KR" altLang="en-US" sz="800" b="1" dirty="0">
                <a:solidFill>
                  <a:schemeClr val="accent5">
                    <a:lumMod val="75000"/>
                  </a:schemeClr>
                </a:solidFill>
                <a:latin typeface="+mn-ea"/>
              </a:rPr>
              <a:t>업무프로세스 추상화</a:t>
            </a: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1443642" y="2774651"/>
            <a:ext cx="1624353" cy="310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accent5">
                    <a:lumMod val="75000"/>
                  </a:schemeClr>
                </a:solidFill>
                <a:latin typeface="+mn-ea"/>
              </a:rPr>
              <a:t>업무프로그램 </a:t>
            </a:r>
            <a:r>
              <a:rPr lang="en-US" altLang="ko-KR" sz="800" b="1">
                <a:solidFill>
                  <a:schemeClr val="accent5">
                    <a:lumMod val="75000"/>
                  </a:schemeClr>
                </a:solidFill>
                <a:latin typeface="+mn-ea"/>
              </a:rPr>
              <a:t>Repository</a:t>
            </a:r>
            <a:endParaRPr lang="ko-KR" altLang="en-US" sz="800" b="1">
              <a:solidFill>
                <a:schemeClr val="accent5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76" name="직사각형 10"/>
          <p:cNvSpPr/>
          <p:nvPr/>
        </p:nvSpPr>
        <p:spPr>
          <a:xfrm>
            <a:off x="1705263" y="1808613"/>
            <a:ext cx="196349" cy="133533"/>
          </a:xfrm>
          <a:custGeom>
            <a:avLst/>
            <a:gdLst/>
            <a:ahLst/>
            <a:cxnLst/>
            <a:rect l="l" t="t" r="r" b="b"/>
            <a:pathLst>
              <a:path w="400050" h="192881">
                <a:moveTo>
                  <a:pt x="0" y="0"/>
                </a:moveTo>
                <a:lnTo>
                  <a:pt x="66675" y="0"/>
                </a:lnTo>
                <a:lnTo>
                  <a:pt x="66675" y="107157"/>
                </a:lnTo>
                <a:lnTo>
                  <a:pt x="166688" y="107157"/>
                </a:lnTo>
                <a:lnTo>
                  <a:pt x="166688" y="0"/>
                </a:lnTo>
                <a:lnTo>
                  <a:pt x="233363" y="0"/>
                </a:lnTo>
                <a:lnTo>
                  <a:pt x="233363" y="107157"/>
                </a:lnTo>
                <a:lnTo>
                  <a:pt x="333375" y="107157"/>
                </a:lnTo>
                <a:lnTo>
                  <a:pt x="333375" y="0"/>
                </a:lnTo>
                <a:lnTo>
                  <a:pt x="400050" y="0"/>
                </a:lnTo>
                <a:lnTo>
                  <a:pt x="400050" y="192881"/>
                </a:lnTo>
                <a:lnTo>
                  <a:pt x="400049" y="192881"/>
                </a:lnTo>
                <a:lnTo>
                  <a:pt x="333375" y="192881"/>
                </a:lnTo>
                <a:lnTo>
                  <a:pt x="233363" y="192881"/>
                </a:lnTo>
                <a:lnTo>
                  <a:pt x="166688" y="192881"/>
                </a:lnTo>
                <a:lnTo>
                  <a:pt x="66675" y="192881"/>
                </a:lnTo>
                <a:lnTo>
                  <a:pt x="4762" y="192881"/>
                </a:lnTo>
                <a:lnTo>
                  <a:pt x="0" y="192881"/>
                </a:lnTo>
                <a:close/>
              </a:path>
            </a:pathLst>
          </a:custGeom>
          <a:solidFill>
            <a:schemeClr val="accent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 b="1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7" name="직사각형 80"/>
          <p:cNvSpPr/>
          <p:nvPr/>
        </p:nvSpPr>
        <p:spPr>
          <a:xfrm>
            <a:off x="2970644" y="1808613"/>
            <a:ext cx="194012" cy="133532"/>
          </a:xfrm>
          <a:custGeom>
            <a:avLst/>
            <a:gdLst/>
            <a:ahLst/>
            <a:cxnLst/>
            <a:rect l="l" t="t" r="r" b="b"/>
            <a:pathLst>
              <a:path w="395287" h="192880">
                <a:moveTo>
                  <a:pt x="0" y="0"/>
                </a:moveTo>
                <a:lnTo>
                  <a:pt x="88960" y="107156"/>
                </a:lnTo>
                <a:lnTo>
                  <a:pt x="306263" y="107156"/>
                </a:lnTo>
                <a:lnTo>
                  <a:pt x="394904" y="0"/>
                </a:lnTo>
                <a:lnTo>
                  <a:pt x="394904" y="107156"/>
                </a:lnTo>
                <a:lnTo>
                  <a:pt x="395287" y="107156"/>
                </a:lnTo>
                <a:lnTo>
                  <a:pt x="395287" y="192880"/>
                </a:lnTo>
                <a:lnTo>
                  <a:pt x="0" y="192880"/>
                </a:lnTo>
                <a:lnTo>
                  <a:pt x="0" y="126206"/>
                </a:lnTo>
                <a:lnTo>
                  <a:pt x="0" y="107156"/>
                </a:lnTo>
                <a:close/>
              </a:path>
            </a:pathLst>
          </a:custGeom>
          <a:solidFill>
            <a:schemeClr val="accent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 b="1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8" name="직사각형 5"/>
          <p:cNvSpPr/>
          <p:nvPr/>
        </p:nvSpPr>
        <p:spPr>
          <a:xfrm>
            <a:off x="2328187" y="1819008"/>
            <a:ext cx="193485" cy="131684"/>
          </a:xfrm>
          <a:custGeom>
            <a:avLst/>
            <a:gdLst/>
            <a:ahLst/>
            <a:cxnLst/>
            <a:rect l="l" t="t" r="r" b="b"/>
            <a:pathLst>
              <a:path w="647700" h="345758">
                <a:moveTo>
                  <a:pt x="0" y="0"/>
                </a:moveTo>
                <a:lnTo>
                  <a:pt x="160020" y="0"/>
                </a:lnTo>
                <a:lnTo>
                  <a:pt x="160020" y="185738"/>
                </a:lnTo>
                <a:lnTo>
                  <a:pt x="487680" y="185738"/>
                </a:lnTo>
                <a:lnTo>
                  <a:pt x="487680" y="0"/>
                </a:lnTo>
                <a:lnTo>
                  <a:pt x="647700" y="0"/>
                </a:lnTo>
                <a:lnTo>
                  <a:pt x="647700" y="185738"/>
                </a:lnTo>
                <a:lnTo>
                  <a:pt x="647700" y="292417"/>
                </a:lnTo>
                <a:lnTo>
                  <a:pt x="647700" y="345758"/>
                </a:lnTo>
                <a:lnTo>
                  <a:pt x="0" y="345758"/>
                </a:lnTo>
                <a:lnTo>
                  <a:pt x="0" y="292417"/>
                </a:lnTo>
                <a:lnTo>
                  <a:pt x="0" y="185738"/>
                </a:lnTo>
                <a:close/>
              </a:path>
            </a:pathLst>
          </a:custGeom>
          <a:solidFill>
            <a:schemeClr val="accent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 b="1" ker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9" name="직사각형 6"/>
          <p:cNvSpPr/>
          <p:nvPr/>
        </p:nvSpPr>
        <p:spPr>
          <a:xfrm>
            <a:off x="2327371" y="1695367"/>
            <a:ext cx="195576" cy="178041"/>
          </a:xfrm>
          <a:custGeom>
            <a:avLst/>
            <a:gdLst/>
            <a:ahLst/>
            <a:cxnLst/>
            <a:rect l="l" t="t" r="r" b="b"/>
            <a:pathLst>
              <a:path w="583408" h="455593">
                <a:moveTo>
                  <a:pt x="0" y="0"/>
                </a:moveTo>
                <a:lnTo>
                  <a:pt x="583408" y="0"/>
                </a:lnTo>
                <a:lnTo>
                  <a:pt x="583408" y="257962"/>
                </a:lnTo>
                <a:lnTo>
                  <a:pt x="407193" y="257962"/>
                </a:lnTo>
                <a:lnTo>
                  <a:pt x="407193" y="455593"/>
                </a:lnTo>
                <a:lnTo>
                  <a:pt x="180975" y="455593"/>
                </a:lnTo>
                <a:lnTo>
                  <a:pt x="180975" y="257962"/>
                </a:lnTo>
                <a:lnTo>
                  <a:pt x="0" y="25796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sp>
        <p:nvSpPr>
          <p:cNvPr id="180" name="직사각형 12"/>
          <p:cNvSpPr/>
          <p:nvPr/>
        </p:nvSpPr>
        <p:spPr>
          <a:xfrm>
            <a:off x="1704097" y="1684965"/>
            <a:ext cx="195179" cy="182990"/>
          </a:xfrm>
          <a:custGeom>
            <a:avLst/>
            <a:gdLst/>
            <a:ahLst/>
            <a:cxnLst/>
            <a:rect l="l" t="t" r="r" b="b"/>
            <a:pathLst>
              <a:path w="397668" h="264319">
                <a:moveTo>
                  <a:pt x="0" y="0"/>
                </a:moveTo>
                <a:lnTo>
                  <a:pt x="397668" y="0"/>
                </a:lnTo>
                <a:lnTo>
                  <a:pt x="397668" y="145257"/>
                </a:lnTo>
                <a:lnTo>
                  <a:pt x="316706" y="145257"/>
                </a:lnTo>
                <a:lnTo>
                  <a:pt x="316706" y="264319"/>
                </a:lnTo>
                <a:lnTo>
                  <a:pt x="252413" y="264319"/>
                </a:lnTo>
                <a:lnTo>
                  <a:pt x="252413" y="145257"/>
                </a:lnTo>
                <a:lnTo>
                  <a:pt x="150018" y="145257"/>
                </a:lnTo>
                <a:lnTo>
                  <a:pt x="150018" y="264319"/>
                </a:lnTo>
                <a:lnTo>
                  <a:pt x="85725" y="264319"/>
                </a:lnTo>
                <a:lnTo>
                  <a:pt x="85725" y="145257"/>
                </a:lnTo>
                <a:lnTo>
                  <a:pt x="0" y="14525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sp>
        <p:nvSpPr>
          <p:cNvPr id="181" name="직사각형 91"/>
          <p:cNvSpPr/>
          <p:nvPr/>
        </p:nvSpPr>
        <p:spPr>
          <a:xfrm>
            <a:off x="2969476" y="1686613"/>
            <a:ext cx="195179" cy="181343"/>
          </a:xfrm>
          <a:custGeom>
            <a:avLst/>
            <a:gdLst/>
            <a:ahLst/>
            <a:cxnLst/>
            <a:rect l="l" t="t" r="r" b="b"/>
            <a:pathLst>
              <a:path w="397668" h="261940">
                <a:moveTo>
                  <a:pt x="0" y="0"/>
                </a:moveTo>
                <a:lnTo>
                  <a:pt x="397668" y="0"/>
                </a:lnTo>
                <a:lnTo>
                  <a:pt x="397668" y="145257"/>
                </a:lnTo>
                <a:lnTo>
                  <a:pt x="395739" y="145257"/>
                </a:lnTo>
                <a:lnTo>
                  <a:pt x="290514" y="261004"/>
                </a:lnTo>
                <a:lnTo>
                  <a:pt x="290514" y="261940"/>
                </a:lnTo>
                <a:lnTo>
                  <a:pt x="109538" y="261940"/>
                </a:lnTo>
                <a:lnTo>
                  <a:pt x="109538" y="261939"/>
                </a:lnTo>
                <a:lnTo>
                  <a:pt x="2191" y="145257"/>
                </a:lnTo>
                <a:lnTo>
                  <a:pt x="0" y="145257"/>
                </a:lnTo>
                <a:lnTo>
                  <a:pt x="0" y="1428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grpSp>
        <p:nvGrpSpPr>
          <p:cNvPr id="182" name="그룹 181"/>
          <p:cNvGrpSpPr/>
          <p:nvPr/>
        </p:nvGrpSpPr>
        <p:grpSpPr>
          <a:xfrm>
            <a:off x="1472938" y="3578354"/>
            <a:ext cx="1944774" cy="173124"/>
            <a:chOff x="828675" y="5172259"/>
            <a:chExt cx="3962366" cy="250069"/>
          </a:xfrm>
        </p:grpSpPr>
        <p:sp>
          <p:nvSpPr>
            <p:cNvPr id="183" name="TextBox 182"/>
            <p:cNvSpPr txBox="1"/>
            <p:nvPr/>
          </p:nvSpPr>
          <p:spPr>
            <a:xfrm>
              <a:off x="828675" y="5172259"/>
              <a:ext cx="1352789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25" b="1" dirty="0" err="1"/>
                <a:t>값검증</a:t>
              </a:r>
              <a:r>
                <a:rPr lang="en-US" altLang="ko-KR" sz="525" b="1" dirty="0"/>
                <a:t>-</a:t>
              </a:r>
              <a:r>
                <a:rPr lang="ko-KR" altLang="en-US" sz="525" b="1" dirty="0" err="1"/>
                <a:t>회원사</a:t>
              </a:r>
              <a:r>
                <a:rPr lang="en-US" altLang="ko-KR" sz="525" b="1" dirty="0"/>
                <a:t>A</a:t>
              </a:r>
              <a:endParaRPr lang="ko-KR" altLang="en-US" sz="525" b="1" dirty="0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2138364" y="5172259"/>
              <a:ext cx="1342991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25" b="1" dirty="0" err="1"/>
                <a:t>값검증</a:t>
              </a:r>
              <a:r>
                <a:rPr lang="en-US" altLang="ko-KR" sz="525" b="1" dirty="0"/>
                <a:t>-</a:t>
              </a:r>
              <a:r>
                <a:rPr lang="ko-KR" altLang="en-US" sz="525" b="1" dirty="0" err="1"/>
                <a:t>회원사</a:t>
              </a:r>
              <a:r>
                <a:rPr lang="en-US" altLang="ko-KR" sz="525" b="1" dirty="0"/>
                <a:t>B</a:t>
              </a:r>
              <a:endParaRPr lang="ko-KR" altLang="en-US" sz="525" b="1" dirty="0"/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448050" y="5172259"/>
              <a:ext cx="1342991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25" b="1" dirty="0" err="1"/>
                <a:t>값검증</a:t>
              </a:r>
              <a:r>
                <a:rPr lang="en-US" altLang="ko-KR" sz="525" b="1" dirty="0"/>
                <a:t>-</a:t>
              </a:r>
              <a:r>
                <a:rPr lang="ko-KR" altLang="en-US" sz="525" b="1" dirty="0" err="1"/>
                <a:t>회원사</a:t>
              </a:r>
              <a:r>
                <a:rPr lang="en-US" altLang="ko-KR" sz="525" b="1" dirty="0"/>
                <a:t>C</a:t>
              </a:r>
              <a:endParaRPr lang="ko-KR" altLang="en-US" sz="525" b="1" dirty="0"/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1472938" y="3960450"/>
            <a:ext cx="1877448" cy="173124"/>
            <a:chOff x="828675" y="5172259"/>
            <a:chExt cx="3825191" cy="250069"/>
          </a:xfrm>
        </p:grpSpPr>
        <p:sp>
          <p:nvSpPr>
            <p:cNvPr id="187" name="TextBox 186"/>
            <p:cNvSpPr txBox="1"/>
            <p:nvPr/>
          </p:nvSpPr>
          <p:spPr>
            <a:xfrm>
              <a:off x="828675" y="5172259"/>
              <a:ext cx="1215615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25" b="1" dirty="0"/>
                <a:t>정산</a:t>
              </a:r>
              <a:r>
                <a:rPr lang="en-US" altLang="ko-KR" sz="525" b="1" dirty="0"/>
                <a:t>-</a:t>
              </a:r>
              <a:r>
                <a:rPr lang="ko-KR" altLang="en-US" sz="525" b="1" dirty="0" err="1"/>
                <a:t>회원사</a:t>
              </a:r>
              <a:r>
                <a:rPr lang="en-US" altLang="ko-KR" sz="525" b="1" dirty="0"/>
                <a:t>A</a:t>
              </a:r>
              <a:endParaRPr lang="ko-KR" altLang="en-US" sz="525" b="1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2138363" y="5172259"/>
              <a:ext cx="1205817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25" b="1" dirty="0"/>
                <a:t>정산</a:t>
              </a:r>
              <a:r>
                <a:rPr lang="en-US" altLang="ko-KR" sz="525" b="1" dirty="0"/>
                <a:t>-</a:t>
              </a:r>
              <a:r>
                <a:rPr lang="ko-KR" altLang="en-US" sz="525" b="1" dirty="0" err="1"/>
                <a:t>회원사</a:t>
              </a:r>
              <a:r>
                <a:rPr lang="en-US" altLang="ko-KR" sz="525" b="1" dirty="0"/>
                <a:t>B</a:t>
              </a:r>
              <a:endParaRPr lang="ko-KR" altLang="en-US" sz="525" b="1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3448049" y="5172259"/>
              <a:ext cx="1205817" cy="25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25" b="1" dirty="0"/>
                <a:t>정산</a:t>
              </a:r>
              <a:r>
                <a:rPr lang="en-US" altLang="ko-KR" sz="525" b="1" dirty="0"/>
                <a:t>-</a:t>
              </a:r>
              <a:r>
                <a:rPr lang="ko-KR" altLang="en-US" sz="525" b="1" dirty="0" err="1"/>
                <a:t>회원사</a:t>
              </a:r>
              <a:r>
                <a:rPr lang="en-US" altLang="ko-KR" sz="525" b="1" dirty="0"/>
                <a:t>C</a:t>
              </a:r>
              <a:endParaRPr lang="ko-KR" altLang="en-US" sz="525" b="1" dirty="0"/>
            </a:p>
          </p:txBody>
        </p:sp>
      </p:grpSp>
      <p:sp>
        <p:nvSpPr>
          <p:cNvPr id="190" name="TextBox 189"/>
          <p:cNvSpPr txBox="1"/>
          <p:nvPr/>
        </p:nvSpPr>
        <p:spPr>
          <a:xfrm>
            <a:off x="1547824" y="3196265"/>
            <a:ext cx="453970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25" b="1" dirty="0"/>
              <a:t>매입처리</a:t>
            </a:r>
          </a:p>
        </p:txBody>
      </p:sp>
      <p:sp>
        <p:nvSpPr>
          <p:cNvPr id="191" name="직사각형 6"/>
          <p:cNvSpPr/>
          <p:nvPr/>
        </p:nvSpPr>
        <p:spPr>
          <a:xfrm>
            <a:off x="1642875" y="3365199"/>
            <a:ext cx="195576" cy="178041"/>
          </a:xfrm>
          <a:custGeom>
            <a:avLst/>
            <a:gdLst/>
            <a:ahLst/>
            <a:cxnLst/>
            <a:rect l="l" t="t" r="r" b="b"/>
            <a:pathLst>
              <a:path w="583408" h="455593">
                <a:moveTo>
                  <a:pt x="0" y="0"/>
                </a:moveTo>
                <a:lnTo>
                  <a:pt x="583408" y="0"/>
                </a:lnTo>
                <a:lnTo>
                  <a:pt x="583408" y="257962"/>
                </a:lnTo>
                <a:lnTo>
                  <a:pt x="407193" y="257962"/>
                </a:lnTo>
                <a:lnTo>
                  <a:pt x="407193" y="455593"/>
                </a:lnTo>
                <a:lnTo>
                  <a:pt x="180975" y="455593"/>
                </a:lnTo>
                <a:lnTo>
                  <a:pt x="180975" y="257962"/>
                </a:lnTo>
                <a:lnTo>
                  <a:pt x="0" y="25796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sp>
        <p:nvSpPr>
          <p:cNvPr id="192" name="직사각형 12"/>
          <p:cNvSpPr/>
          <p:nvPr/>
        </p:nvSpPr>
        <p:spPr>
          <a:xfrm>
            <a:off x="1643073" y="3740887"/>
            <a:ext cx="195179" cy="182990"/>
          </a:xfrm>
          <a:custGeom>
            <a:avLst/>
            <a:gdLst/>
            <a:ahLst/>
            <a:cxnLst/>
            <a:rect l="l" t="t" r="r" b="b"/>
            <a:pathLst>
              <a:path w="397668" h="264319">
                <a:moveTo>
                  <a:pt x="0" y="0"/>
                </a:moveTo>
                <a:lnTo>
                  <a:pt x="397668" y="0"/>
                </a:lnTo>
                <a:lnTo>
                  <a:pt x="397668" y="145257"/>
                </a:lnTo>
                <a:lnTo>
                  <a:pt x="316706" y="145257"/>
                </a:lnTo>
                <a:lnTo>
                  <a:pt x="316706" y="264319"/>
                </a:lnTo>
                <a:lnTo>
                  <a:pt x="252413" y="264319"/>
                </a:lnTo>
                <a:lnTo>
                  <a:pt x="252413" y="145257"/>
                </a:lnTo>
                <a:lnTo>
                  <a:pt x="150018" y="145257"/>
                </a:lnTo>
                <a:lnTo>
                  <a:pt x="150018" y="264319"/>
                </a:lnTo>
                <a:lnTo>
                  <a:pt x="85725" y="264319"/>
                </a:lnTo>
                <a:lnTo>
                  <a:pt x="85725" y="145257"/>
                </a:lnTo>
                <a:lnTo>
                  <a:pt x="0" y="14525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sp>
        <p:nvSpPr>
          <p:cNvPr id="193" name="직사각형 12"/>
          <p:cNvSpPr/>
          <p:nvPr/>
        </p:nvSpPr>
        <p:spPr>
          <a:xfrm>
            <a:off x="2289006" y="3740887"/>
            <a:ext cx="195179" cy="182990"/>
          </a:xfrm>
          <a:custGeom>
            <a:avLst/>
            <a:gdLst/>
            <a:ahLst/>
            <a:cxnLst/>
            <a:rect l="l" t="t" r="r" b="b"/>
            <a:pathLst>
              <a:path w="397668" h="264319">
                <a:moveTo>
                  <a:pt x="0" y="0"/>
                </a:moveTo>
                <a:lnTo>
                  <a:pt x="397668" y="0"/>
                </a:lnTo>
                <a:lnTo>
                  <a:pt x="397668" y="145257"/>
                </a:lnTo>
                <a:lnTo>
                  <a:pt x="316706" y="145257"/>
                </a:lnTo>
                <a:lnTo>
                  <a:pt x="316706" y="264319"/>
                </a:lnTo>
                <a:lnTo>
                  <a:pt x="252413" y="264319"/>
                </a:lnTo>
                <a:lnTo>
                  <a:pt x="252413" y="145257"/>
                </a:lnTo>
                <a:lnTo>
                  <a:pt x="150018" y="145257"/>
                </a:lnTo>
                <a:lnTo>
                  <a:pt x="150018" y="264319"/>
                </a:lnTo>
                <a:lnTo>
                  <a:pt x="85725" y="264319"/>
                </a:lnTo>
                <a:lnTo>
                  <a:pt x="85725" y="145257"/>
                </a:lnTo>
                <a:lnTo>
                  <a:pt x="0" y="145257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sp>
        <p:nvSpPr>
          <p:cNvPr id="194" name="직사각형 12"/>
          <p:cNvSpPr/>
          <p:nvPr/>
        </p:nvSpPr>
        <p:spPr>
          <a:xfrm>
            <a:off x="2928648" y="3740887"/>
            <a:ext cx="195179" cy="182990"/>
          </a:xfrm>
          <a:custGeom>
            <a:avLst/>
            <a:gdLst/>
            <a:ahLst/>
            <a:cxnLst/>
            <a:rect l="l" t="t" r="r" b="b"/>
            <a:pathLst>
              <a:path w="397668" h="264319">
                <a:moveTo>
                  <a:pt x="0" y="0"/>
                </a:moveTo>
                <a:lnTo>
                  <a:pt x="397668" y="0"/>
                </a:lnTo>
                <a:lnTo>
                  <a:pt x="397668" y="145257"/>
                </a:lnTo>
                <a:lnTo>
                  <a:pt x="316706" y="145257"/>
                </a:lnTo>
                <a:lnTo>
                  <a:pt x="316706" y="264319"/>
                </a:lnTo>
                <a:lnTo>
                  <a:pt x="252413" y="264319"/>
                </a:lnTo>
                <a:lnTo>
                  <a:pt x="252413" y="145257"/>
                </a:lnTo>
                <a:lnTo>
                  <a:pt x="150018" y="145257"/>
                </a:lnTo>
                <a:lnTo>
                  <a:pt x="150018" y="264319"/>
                </a:lnTo>
                <a:lnTo>
                  <a:pt x="85725" y="264319"/>
                </a:lnTo>
                <a:lnTo>
                  <a:pt x="85725" y="145257"/>
                </a:lnTo>
                <a:lnTo>
                  <a:pt x="0" y="145257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sp>
        <p:nvSpPr>
          <p:cNvPr id="195" name="직사각형 91"/>
          <p:cNvSpPr/>
          <p:nvPr/>
        </p:nvSpPr>
        <p:spPr>
          <a:xfrm>
            <a:off x="1643073" y="4127095"/>
            <a:ext cx="195179" cy="181343"/>
          </a:xfrm>
          <a:custGeom>
            <a:avLst/>
            <a:gdLst/>
            <a:ahLst/>
            <a:cxnLst/>
            <a:rect l="l" t="t" r="r" b="b"/>
            <a:pathLst>
              <a:path w="397668" h="261940">
                <a:moveTo>
                  <a:pt x="0" y="0"/>
                </a:moveTo>
                <a:lnTo>
                  <a:pt x="397668" y="0"/>
                </a:lnTo>
                <a:lnTo>
                  <a:pt x="397668" y="145257"/>
                </a:lnTo>
                <a:lnTo>
                  <a:pt x="395739" y="145257"/>
                </a:lnTo>
                <a:lnTo>
                  <a:pt x="290514" y="261004"/>
                </a:lnTo>
                <a:lnTo>
                  <a:pt x="290514" y="261940"/>
                </a:lnTo>
                <a:lnTo>
                  <a:pt x="109538" y="261940"/>
                </a:lnTo>
                <a:lnTo>
                  <a:pt x="109538" y="261939"/>
                </a:lnTo>
                <a:lnTo>
                  <a:pt x="2191" y="145257"/>
                </a:lnTo>
                <a:lnTo>
                  <a:pt x="0" y="145257"/>
                </a:lnTo>
                <a:lnTo>
                  <a:pt x="0" y="14287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sp>
        <p:nvSpPr>
          <p:cNvPr id="196" name="직사각형 91"/>
          <p:cNvSpPr/>
          <p:nvPr/>
        </p:nvSpPr>
        <p:spPr>
          <a:xfrm>
            <a:off x="2289006" y="4127095"/>
            <a:ext cx="195179" cy="181343"/>
          </a:xfrm>
          <a:custGeom>
            <a:avLst/>
            <a:gdLst/>
            <a:ahLst/>
            <a:cxnLst/>
            <a:rect l="l" t="t" r="r" b="b"/>
            <a:pathLst>
              <a:path w="397668" h="261940">
                <a:moveTo>
                  <a:pt x="0" y="0"/>
                </a:moveTo>
                <a:lnTo>
                  <a:pt x="397668" y="0"/>
                </a:lnTo>
                <a:lnTo>
                  <a:pt x="397668" y="145257"/>
                </a:lnTo>
                <a:lnTo>
                  <a:pt x="395739" y="145257"/>
                </a:lnTo>
                <a:lnTo>
                  <a:pt x="290514" y="261004"/>
                </a:lnTo>
                <a:lnTo>
                  <a:pt x="290514" y="261940"/>
                </a:lnTo>
                <a:lnTo>
                  <a:pt x="109538" y="261940"/>
                </a:lnTo>
                <a:lnTo>
                  <a:pt x="109538" y="261939"/>
                </a:lnTo>
                <a:lnTo>
                  <a:pt x="2191" y="145257"/>
                </a:lnTo>
                <a:lnTo>
                  <a:pt x="0" y="145257"/>
                </a:lnTo>
                <a:lnTo>
                  <a:pt x="0" y="14287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sp>
        <p:nvSpPr>
          <p:cNvPr id="197" name="직사각형 91"/>
          <p:cNvSpPr/>
          <p:nvPr/>
        </p:nvSpPr>
        <p:spPr>
          <a:xfrm>
            <a:off x="2928648" y="4127095"/>
            <a:ext cx="195179" cy="181343"/>
          </a:xfrm>
          <a:custGeom>
            <a:avLst/>
            <a:gdLst/>
            <a:ahLst/>
            <a:cxnLst/>
            <a:rect l="l" t="t" r="r" b="b"/>
            <a:pathLst>
              <a:path w="397668" h="261940">
                <a:moveTo>
                  <a:pt x="0" y="0"/>
                </a:moveTo>
                <a:lnTo>
                  <a:pt x="397668" y="0"/>
                </a:lnTo>
                <a:lnTo>
                  <a:pt x="397668" y="145257"/>
                </a:lnTo>
                <a:lnTo>
                  <a:pt x="395739" y="145257"/>
                </a:lnTo>
                <a:lnTo>
                  <a:pt x="290514" y="261004"/>
                </a:lnTo>
                <a:lnTo>
                  <a:pt x="290514" y="261940"/>
                </a:lnTo>
                <a:lnTo>
                  <a:pt x="109538" y="261940"/>
                </a:lnTo>
                <a:lnTo>
                  <a:pt x="109538" y="261939"/>
                </a:lnTo>
                <a:lnTo>
                  <a:pt x="2191" y="145257"/>
                </a:lnTo>
                <a:lnTo>
                  <a:pt x="0" y="145257"/>
                </a:lnTo>
                <a:lnTo>
                  <a:pt x="0" y="142876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50"/>
          </a:p>
        </p:txBody>
      </p:sp>
      <p:sp>
        <p:nvSpPr>
          <p:cNvPr id="198" name="Freeform 39"/>
          <p:cNvSpPr>
            <a:spLocks/>
          </p:cNvSpPr>
          <p:nvPr/>
        </p:nvSpPr>
        <p:spPr bwMode="auto">
          <a:xfrm>
            <a:off x="3429783" y="2399869"/>
            <a:ext cx="518410" cy="634765"/>
          </a:xfrm>
          <a:custGeom>
            <a:avLst/>
            <a:gdLst>
              <a:gd name="T0" fmla="*/ 5218 w 5218"/>
              <a:gd name="T1" fmla="*/ 4241 h 5923"/>
              <a:gd name="T2" fmla="*/ 5022 w 5218"/>
              <a:gd name="T3" fmla="*/ 4581 h 5923"/>
              <a:gd name="T4" fmla="*/ 2805 w 5218"/>
              <a:gd name="T5" fmla="*/ 5861 h 5923"/>
              <a:gd name="T6" fmla="*/ 2413 w 5218"/>
              <a:gd name="T7" fmla="*/ 5861 h 5923"/>
              <a:gd name="T8" fmla="*/ 196 w 5218"/>
              <a:gd name="T9" fmla="*/ 4581 h 5923"/>
              <a:gd name="T10" fmla="*/ 0 w 5218"/>
              <a:gd name="T11" fmla="*/ 4241 h 5923"/>
              <a:gd name="T12" fmla="*/ 0 w 5218"/>
              <a:gd name="T13" fmla="*/ 1682 h 5923"/>
              <a:gd name="T14" fmla="*/ 196 w 5218"/>
              <a:gd name="T15" fmla="*/ 1342 h 5923"/>
              <a:gd name="T16" fmla="*/ 2413 w 5218"/>
              <a:gd name="T17" fmla="*/ 62 h 5923"/>
              <a:gd name="T18" fmla="*/ 2805 w 5218"/>
              <a:gd name="T19" fmla="*/ 62 h 5923"/>
              <a:gd name="T20" fmla="*/ 5022 w 5218"/>
              <a:gd name="T21" fmla="*/ 1342 h 5923"/>
              <a:gd name="T22" fmla="*/ 5218 w 5218"/>
              <a:gd name="T23" fmla="*/ 1682 h 5923"/>
              <a:gd name="T24" fmla="*/ 5218 w 5218"/>
              <a:gd name="T25" fmla="*/ 4241 h 59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18" h="5923">
                <a:moveTo>
                  <a:pt x="5218" y="4241"/>
                </a:moveTo>
                <a:cubicBezTo>
                  <a:pt x="5218" y="4366"/>
                  <a:pt x="5130" y="4519"/>
                  <a:pt x="5022" y="4581"/>
                </a:cubicBezTo>
                <a:cubicBezTo>
                  <a:pt x="2805" y="5861"/>
                  <a:pt x="2805" y="5861"/>
                  <a:pt x="2805" y="5861"/>
                </a:cubicBezTo>
                <a:cubicBezTo>
                  <a:pt x="2697" y="5923"/>
                  <a:pt x="2521" y="5923"/>
                  <a:pt x="2413" y="5861"/>
                </a:cubicBezTo>
                <a:cubicBezTo>
                  <a:pt x="196" y="4581"/>
                  <a:pt x="196" y="4581"/>
                  <a:pt x="196" y="4581"/>
                </a:cubicBezTo>
                <a:cubicBezTo>
                  <a:pt x="88" y="4519"/>
                  <a:pt x="0" y="4366"/>
                  <a:pt x="0" y="4241"/>
                </a:cubicBezTo>
                <a:cubicBezTo>
                  <a:pt x="0" y="1682"/>
                  <a:pt x="0" y="1682"/>
                  <a:pt x="0" y="1682"/>
                </a:cubicBezTo>
                <a:cubicBezTo>
                  <a:pt x="0" y="1557"/>
                  <a:pt x="88" y="1404"/>
                  <a:pt x="196" y="1342"/>
                </a:cubicBezTo>
                <a:cubicBezTo>
                  <a:pt x="2413" y="62"/>
                  <a:pt x="2413" y="62"/>
                  <a:pt x="2413" y="62"/>
                </a:cubicBezTo>
                <a:cubicBezTo>
                  <a:pt x="2521" y="0"/>
                  <a:pt x="2697" y="0"/>
                  <a:pt x="2805" y="62"/>
                </a:cubicBezTo>
                <a:cubicBezTo>
                  <a:pt x="5022" y="1342"/>
                  <a:pt x="5022" y="1342"/>
                  <a:pt x="5022" y="1342"/>
                </a:cubicBezTo>
                <a:cubicBezTo>
                  <a:pt x="5130" y="1404"/>
                  <a:pt x="5218" y="1557"/>
                  <a:pt x="5218" y="1682"/>
                </a:cubicBezTo>
                <a:lnTo>
                  <a:pt x="5218" y="424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>
            <a:defPPr>
              <a:defRPr lang="ko-KR"/>
            </a:defPPr>
            <a:lvl1pPr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  <a:cs typeface="+mn-cs"/>
              </a:defRPr>
            </a:lvl1pPr>
            <a:lvl2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  <a:cs typeface="+mn-cs"/>
              </a:defRPr>
            </a:lvl2pPr>
            <a:lvl3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  <a:cs typeface="+mn-cs"/>
              </a:defRPr>
            </a:lvl3pPr>
            <a:lvl4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  <a:cs typeface="+mn-cs"/>
              </a:defRPr>
            </a:lvl4pPr>
            <a:lvl5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-윤고딕140" pitchFamily="18" charset="-127"/>
                <a:ea typeface="-윤고딕140" pitchFamily="18" charset="-127"/>
                <a:cs typeface="+mn-cs"/>
              </a:defRPr>
            </a:lvl9pPr>
          </a:lstStyle>
          <a:p>
            <a:r>
              <a:rPr lang="en-US" altLang="ko-KR" sz="788" i="1">
                <a:solidFill>
                  <a:schemeClr val="bg1"/>
                </a:solidFill>
                <a:latin typeface="Britannic Bold" panose="020B0903060703020204" pitchFamily="34" charset="0"/>
                <a:ea typeface="+mn-ea"/>
              </a:rPr>
              <a:t>Bean</a:t>
            </a:r>
          </a:p>
          <a:p>
            <a:r>
              <a:rPr lang="en-US" altLang="ko-KR" sz="788" i="1">
                <a:solidFill>
                  <a:schemeClr val="bg1"/>
                </a:solidFill>
                <a:latin typeface="Britannic Bold" panose="020B0903060703020204" pitchFamily="34" charset="0"/>
                <a:ea typeface="+mn-ea"/>
              </a:rPr>
              <a:t>Factory</a:t>
            </a:r>
            <a:endParaRPr lang="ko-KR" altLang="en-US" sz="788" i="1" dirty="0">
              <a:solidFill>
                <a:schemeClr val="bg1"/>
              </a:solidFill>
              <a:latin typeface="Britannic Bold" panose="020B0903060703020204" pitchFamily="34" charset="0"/>
              <a:ea typeface="+mn-ea"/>
            </a:endParaRPr>
          </a:p>
        </p:txBody>
      </p:sp>
      <p:grpSp>
        <p:nvGrpSpPr>
          <p:cNvPr id="199" name="그룹 198"/>
          <p:cNvGrpSpPr/>
          <p:nvPr/>
        </p:nvGrpSpPr>
        <p:grpSpPr>
          <a:xfrm>
            <a:off x="4146427" y="1410653"/>
            <a:ext cx="1542128" cy="672850"/>
            <a:chOff x="6249557" y="2232698"/>
            <a:chExt cx="3141999" cy="971894"/>
          </a:xfrm>
        </p:grpSpPr>
        <p:grpSp>
          <p:nvGrpSpPr>
            <p:cNvPr id="200" name="그룹 199"/>
            <p:cNvGrpSpPr/>
            <p:nvPr/>
          </p:nvGrpSpPr>
          <p:grpSpPr>
            <a:xfrm>
              <a:off x="6445949" y="2620369"/>
              <a:ext cx="2945607" cy="584223"/>
              <a:chOff x="6497226" y="2962209"/>
              <a:chExt cx="2945607" cy="584223"/>
            </a:xfrm>
          </p:grpSpPr>
          <p:sp>
            <p:nvSpPr>
              <p:cNvPr id="202" name="오각형 201"/>
              <p:cNvSpPr/>
              <p:nvPr/>
            </p:nvSpPr>
            <p:spPr>
              <a:xfrm>
                <a:off x="8369024" y="3341143"/>
                <a:ext cx="1073809" cy="205289"/>
              </a:xfrm>
              <a:prstGeom prst="homePlate">
                <a:avLst>
                  <a:gd name="adj" fmla="val 2930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25" b="1" dirty="0"/>
                  <a:t>정산</a:t>
                </a:r>
                <a:endParaRPr lang="ko-KR" altLang="en-US" sz="450" b="1" dirty="0"/>
              </a:p>
            </p:txBody>
          </p:sp>
          <p:sp>
            <p:nvSpPr>
              <p:cNvPr id="203" name="오각형 202"/>
              <p:cNvSpPr/>
              <p:nvPr/>
            </p:nvSpPr>
            <p:spPr>
              <a:xfrm>
                <a:off x="7433125" y="3341143"/>
                <a:ext cx="1073809" cy="205289"/>
              </a:xfrm>
              <a:prstGeom prst="homePlate">
                <a:avLst>
                  <a:gd name="adj" fmla="val 3078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b="1" dirty="0">
                    <a:solidFill>
                      <a:schemeClr val="tx1"/>
                    </a:solidFill>
                  </a:rPr>
                  <a:t>매입처리</a:t>
                </a:r>
              </a:p>
            </p:txBody>
          </p:sp>
          <p:sp>
            <p:nvSpPr>
              <p:cNvPr id="204" name="오각형 203"/>
              <p:cNvSpPr/>
              <p:nvPr/>
            </p:nvSpPr>
            <p:spPr>
              <a:xfrm>
                <a:off x="6497226" y="3341143"/>
                <a:ext cx="1073809" cy="205289"/>
              </a:xfrm>
              <a:prstGeom prst="homePlate">
                <a:avLst>
                  <a:gd name="adj" fmla="val 3078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b="1" dirty="0">
                    <a:solidFill>
                      <a:schemeClr val="bg1"/>
                    </a:solidFill>
                  </a:rPr>
                  <a:t>값 검증</a:t>
                </a:r>
              </a:p>
            </p:txBody>
          </p:sp>
          <p:sp>
            <p:nvSpPr>
              <p:cNvPr id="205" name="직사각형 10"/>
              <p:cNvSpPr/>
              <p:nvPr/>
            </p:nvSpPr>
            <p:spPr>
              <a:xfrm>
                <a:off x="7770004" y="3140812"/>
                <a:ext cx="400050" cy="192881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192881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107157"/>
                    </a:lnTo>
                    <a:lnTo>
                      <a:pt x="166688" y="107157"/>
                    </a:lnTo>
                    <a:lnTo>
                      <a:pt x="166688" y="0"/>
                    </a:lnTo>
                    <a:lnTo>
                      <a:pt x="233363" y="0"/>
                    </a:lnTo>
                    <a:lnTo>
                      <a:pt x="233363" y="107157"/>
                    </a:lnTo>
                    <a:lnTo>
                      <a:pt x="333375" y="107157"/>
                    </a:lnTo>
                    <a:lnTo>
                      <a:pt x="333375" y="0"/>
                    </a:lnTo>
                    <a:lnTo>
                      <a:pt x="400050" y="0"/>
                    </a:lnTo>
                    <a:lnTo>
                      <a:pt x="400050" y="192881"/>
                    </a:lnTo>
                    <a:lnTo>
                      <a:pt x="400049" y="192881"/>
                    </a:lnTo>
                    <a:lnTo>
                      <a:pt x="333375" y="192881"/>
                    </a:lnTo>
                    <a:lnTo>
                      <a:pt x="233363" y="192881"/>
                    </a:lnTo>
                    <a:lnTo>
                      <a:pt x="166688" y="192881"/>
                    </a:lnTo>
                    <a:lnTo>
                      <a:pt x="66675" y="192881"/>
                    </a:lnTo>
                    <a:lnTo>
                      <a:pt x="4762" y="192881"/>
                    </a:lnTo>
                    <a:lnTo>
                      <a:pt x="0" y="19288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8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 b="1" ker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6" name="직사각형 80"/>
              <p:cNvSpPr/>
              <p:nvPr/>
            </p:nvSpPr>
            <p:spPr>
              <a:xfrm>
                <a:off x="8708285" y="3140812"/>
                <a:ext cx="395287" cy="192880"/>
              </a:xfrm>
              <a:custGeom>
                <a:avLst/>
                <a:gdLst/>
                <a:ahLst/>
                <a:cxnLst/>
                <a:rect l="l" t="t" r="r" b="b"/>
                <a:pathLst>
                  <a:path w="395287" h="192880">
                    <a:moveTo>
                      <a:pt x="0" y="0"/>
                    </a:moveTo>
                    <a:lnTo>
                      <a:pt x="88960" y="107156"/>
                    </a:lnTo>
                    <a:lnTo>
                      <a:pt x="306263" y="107156"/>
                    </a:lnTo>
                    <a:lnTo>
                      <a:pt x="394904" y="0"/>
                    </a:lnTo>
                    <a:lnTo>
                      <a:pt x="394904" y="107156"/>
                    </a:lnTo>
                    <a:lnTo>
                      <a:pt x="395287" y="107156"/>
                    </a:lnTo>
                    <a:lnTo>
                      <a:pt x="395287" y="192880"/>
                    </a:lnTo>
                    <a:lnTo>
                      <a:pt x="0" y="192880"/>
                    </a:lnTo>
                    <a:lnTo>
                      <a:pt x="0" y="126206"/>
                    </a:lnTo>
                    <a:lnTo>
                      <a:pt x="0" y="10715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8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 b="1" ker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7" name="직사각형 5"/>
              <p:cNvSpPr/>
              <p:nvPr/>
            </p:nvSpPr>
            <p:spPr>
              <a:xfrm>
                <a:off x="6837023" y="3140802"/>
                <a:ext cx="394215" cy="190210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345758">
                    <a:moveTo>
                      <a:pt x="0" y="0"/>
                    </a:moveTo>
                    <a:lnTo>
                      <a:pt x="160020" y="0"/>
                    </a:lnTo>
                    <a:lnTo>
                      <a:pt x="160020" y="185738"/>
                    </a:lnTo>
                    <a:lnTo>
                      <a:pt x="487680" y="185738"/>
                    </a:lnTo>
                    <a:lnTo>
                      <a:pt x="487680" y="0"/>
                    </a:lnTo>
                    <a:lnTo>
                      <a:pt x="647700" y="0"/>
                    </a:lnTo>
                    <a:lnTo>
                      <a:pt x="647700" y="185738"/>
                    </a:lnTo>
                    <a:lnTo>
                      <a:pt x="647700" y="292417"/>
                    </a:lnTo>
                    <a:lnTo>
                      <a:pt x="647700" y="345758"/>
                    </a:lnTo>
                    <a:lnTo>
                      <a:pt x="0" y="345758"/>
                    </a:lnTo>
                    <a:lnTo>
                      <a:pt x="0" y="292417"/>
                    </a:lnTo>
                    <a:lnTo>
                      <a:pt x="0" y="18573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8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 b="1" ker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08" name="직사각형 6"/>
              <p:cNvSpPr/>
              <p:nvPr/>
            </p:nvSpPr>
            <p:spPr>
              <a:xfrm>
                <a:off x="6834893" y="2962209"/>
                <a:ext cx="398475" cy="257170"/>
              </a:xfrm>
              <a:custGeom>
                <a:avLst/>
                <a:gdLst/>
                <a:ahLst/>
                <a:cxnLst/>
                <a:rect l="l" t="t" r="r" b="b"/>
                <a:pathLst>
                  <a:path w="583408" h="455593">
                    <a:moveTo>
                      <a:pt x="0" y="0"/>
                    </a:moveTo>
                    <a:lnTo>
                      <a:pt x="583408" y="0"/>
                    </a:lnTo>
                    <a:lnTo>
                      <a:pt x="583408" y="257962"/>
                    </a:lnTo>
                    <a:lnTo>
                      <a:pt x="407193" y="257962"/>
                    </a:lnTo>
                    <a:lnTo>
                      <a:pt x="407193" y="455593"/>
                    </a:lnTo>
                    <a:lnTo>
                      <a:pt x="180975" y="455593"/>
                    </a:lnTo>
                    <a:lnTo>
                      <a:pt x="180975" y="257962"/>
                    </a:lnTo>
                    <a:lnTo>
                      <a:pt x="0" y="25796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/>
              </a:p>
            </p:txBody>
          </p:sp>
          <p:sp>
            <p:nvSpPr>
              <p:cNvPr id="209" name="직사각형 12"/>
              <p:cNvSpPr/>
              <p:nvPr/>
            </p:nvSpPr>
            <p:spPr>
              <a:xfrm>
                <a:off x="7771195" y="2962209"/>
                <a:ext cx="397668" cy="264319"/>
              </a:xfrm>
              <a:custGeom>
                <a:avLst/>
                <a:gdLst/>
                <a:ahLst/>
                <a:cxnLst/>
                <a:rect l="l" t="t" r="r" b="b"/>
                <a:pathLst>
                  <a:path w="397668" h="264319">
                    <a:moveTo>
                      <a:pt x="0" y="0"/>
                    </a:moveTo>
                    <a:lnTo>
                      <a:pt x="397668" y="0"/>
                    </a:lnTo>
                    <a:lnTo>
                      <a:pt x="397668" y="145257"/>
                    </a:lnTo>
                    <a:lnTo>
                      <a:pt x="316706" y="145257"/>
                    </a:lnTo>
                    <a:lnTo>
                      <a:pt x="316706" y="264319"/>
                    </a:lnTo>
                    <a:lnTo>
                      <a:pt x="252413" y="264319"/>
                    </a:lnTo>
                    <a:lnTo>
                      <a:pt x="252413" y="145257"/>
                    </a:lnTo>
                    <a:lnTo>
                      <a:pt x="150018" y="145257"/>
                    </a:lnTo>
                    <a:lnTo>
                      <a:pt x="150018" y="264319"/>
                    </a:lnTo>
                    <a:lnTo>
                      <a:pt x="85725" y="264319"/>
                    </a:lnTo>
                    <a:lnTo>
                      <a:pt x="85725" y="145257"/>
                    </a:lnTo>
                    <a:lnTo>
                      <a:pt x="0" y="145257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/>
              </a:p>
            </p:txBody>
          </p:sp>
          <p:sp>
            <p:nvSpPr>
              <p:cNvPr id="210" name="직사각형 91"/>
              <p:cNvSpPr/>
              <p:nvPr/>
            </p:nvSpPr>
            <p:spPr>
              <a:xfrm>
                <a:off x="8707094" y="2964589"/>
                <a:ext cx="397668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397668" h="261940">
                    <a:moveTo>
                      <a:pt x="0" y="0"/>
                    </a:moveTo>
                    <a:lnTo>
                      <a:pt x="397668" y="0"/>
                    </a:lnTo>
                    <a:lnTo>
                      <a:pt x="397668" y="145257"/>
                    </a:lnTo>
                    <a:lnTo>
                      <a:pt x="395739" y="145257"/>
                    </a:lnTo>
                    <a:lnTo>
                      <a:pt x="290514" y="261004"/>
                    </a:lnTo>
                    <a:lnTo>
                      <a:pt x="290514" y="261940"/>
                    </a:lnTo>
                    <a:lnTo>
                      <a:pt x="109538" y="261940"/>
                    </a:lnTo>
                    <a:lnTo>
                      <a:pt x="109538" y="261939"/>
                    </a:lnTo>
                    <a:lnTo>
                      <a:pt x="2191" y="145257"/>
                    </a:lnTo>
                    <a:lnTo>
                      <a:pt x="0" y="145257"/>
                    </a:lnTo>
                    <a:lnTo>
                      <a:pt x="0" y="14287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/>
              </a:p>
            </p:txBody>
          </p:sp>
        </p:grpSp>
        <p:sp>
          <p:nvSpPr>
            <p:cNvPr id="201" name="모서리가 둥근 직사각형 200"/>
            <p:cNvSpPr/>
            <p:nvPr/>
          </p:nvSpPr>
          <p:spPr>
            <a:xfrm>
              <a:off x="6249557" y="2232698"/>
              <a:ext cx="1260326" cy="2626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75" b="1" dirty="0" err="1">
                  <a:solidFill>
                    <a:schemeClr val="bg1"/>
                  </a:solidFill>
                </a:rPr>
                <a:t>회원사</a:t>
              </a:r>
              <a:r>
                <a:rPr lang="en-US" altLang="ko-KR" sz="675" b="1" dirty="0">
                  <a:solidFill>
                    <a:schemeClr val="bg1"/>
                  </a:solidFill>
                </a:rPr>
                <a:t>A</a:t>
              </a:r>
              <a:endParaRPr lang="ko-KR" altLang="en-US" sz="675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1" name="그룹 210"/>
          <p:cNvGrpSpPr/>
          <p:nvPr/>
        </p:nvGrpSpPr>
        <p:grpSpPr>
          <a:xfrm>
            <a:off x="4242820" y="2661157"/>
            <a:ext cx="1445738" cy="404462"/>
            <a:chOff x="6522863" y="3953521"/>
            <a:chExt cx="2945607" cy="584223"/>
          </a:xfrm>
        </p:grpSpPr>
        <p:sp>
          <p:nvSpPr>
            <p:cNvPr id="212" name="오각형 211"/>
            <p:cNvSpPr/>
            <p:nvPr/>
          </p:nvSpPr>
          <p:spPr>
            <a:xfrm>
              <a:off x="8394661" y="4332455"/>
              <a:ext cx="1073809" cy="205289"/>
            </a:xfrm>
            <a:prstGeom prst="homePlate">
              <a:avLst>
                <a:gd name="adj" fmla="val 2930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525" b="1" dirty="0"/>
                <a:t>정산</a:t>
              </a:r>
              <a:endParaRPr lang="ko-KR" altLang="en-US" sz="450" b="1" dirty="0"/>
            </a:p>
          </p:txBody>
        </p:sp>
        <p:sp>
          <p:nvSpPr>
            <p:cNvPr id="213" name="오각형 212"/>
            <p:cNvSpPr/>
            <p:nvPr/>
          </p:nvSpPr>
          <p:spPr>
            <a:xfrm>
              <a:off x="7458762" y="4332455"/>
              <a:ext cx="1073809" cy="205289"/>
            </a:xfrm>
            <a:prstGeom prst="homePlate">
              <a:avLst>
                <a:gd name="adj" fmla="val 3078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tx1"/>
                  </a:solidFill>
                </a:rPr>
                <a:t>매입처리</a:t>
              </a:r>
            </a:p>
          </p:txBody>
        </p:sp>
        <p:sp>
          <p:nvSpPr>
            <p:cNvPr id="214" name="오각형 213"/>
            <p:cNvSpPr/>
            <p:nvPr/>
          </p:nvSpPr>
          <p:spPr>
            <a:xfrm>
              <a:off x="6522863" y="4332455"/>
              <a:ext cx="1073809" cy="205289"/>
            </a:xfrm>
            <a:prstGeom prst="homePlate">
              <a:avLst>
                <a:gd name="adj" fmla="val 30781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 dirty="0">
                  <a:solidFill>
                    <a:schemeClr val="bg1"/>
                  </a:solidFill>
                </a:rPr>
                <a:t>값 검증</a:t>
              </a:r>
            </a:p>
          </p:txBody>
        </p:sp>
        <p:sp>
          <p:nvSpPr>
            <p:cNvPr id="215" name="직사각형 10"/>
            <p:cNvSpPr/>
            <p:nvPr/>
          </p:nvSpPr>
          <p:spPr>
            <a:xfrm>
              <a:off x="7795641" y="4132124"/>
              <a:ext cx="400050" cy="192881"/>
            </a:xfrm>
            <a:custGeom>
              <a:avLst/>
              <a:gdLst/>
              <a:ahLst/>
              <a:cxnLst/>
              <a:rect l="l" t="t" r="r" b="b"/>
              <a:pathLst>
                <a:path w="400050" h="192881">
                  <a:moveTo>
                    <a:pt x="0" y="0"/>
                  </a:moveTo>
                  <a:lnTo>
                    <a:pt x="66675" y="0"/>
                  </a:lnTo>
                  <a:lnTo>
                    <a:pt x="66675" y="107157"/>
                  </a:lnTo>
                  <a:lnTo>
                    <a:pt x="166688" y="107157"/>
                  </a:lnTo>
                  <a:lnTo>
                    <a:pt x="166688" y="0"/>
                  </a:lnTo>
                  <a:lnTo>
                    <a:pt x="233363" y="0"/>
                  </a:lnTo>
                  <a:lnTo>
                    <a:pt x="233363" y="107157"/>
                  </a:lnTo>
                  <a:lnTo>
                    <a:pt x="333375" y="107157"/>
                  </a:lnTo>
                  <a:lnTo>
                    <a:pt x="333375" y="0"/>
                  </a:lnTo>
                  <a:lnTo>
                    <a:pt x="400050" y="0"/>
                  </a:lnTo>
                  <a:lnTo>
                    <a:pt x="400050" y="192881"/>
                  </a:lnTo>
                  <a:lnTo>
                    <a:pt x="400049" y="192881"/>
                  </a:lnTo>
                  <a:lnTo>
                    <a:pt x="333375" y="192881"/>
                  </a:lnTo>
                  <a:lnTo>
                    <a:pt x="233363" y="192881"/>
                  </a:lnTo>
                  <a:lnTo>
                    <a:pt x="166688" y="192881"/>
                  </a:lnTo>
                  <a:lnTo>
                    <a:pt x="66675" y="192881"/>
                  </a:lnTo>
                  <a:lnTo>
                    <a:pt x="4762" y="192881"/>
                  </a:lnTo>
                  <a:lnTo>
                    <a:pt x="0" y="192881"/>
                  </a:lnTo>
                  <a:close/>
                </a:path>
              </a:pathLst>
            </a:custGeom>
            <a:solidFill>
              <a:schemeClr val="accent1">
                <a:lumMod val="5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50" b="1" ker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6" name="직사각형 80"/>
            <p:cNvSpPr/>
            <p:nvPr/>
          </p:nvSpPr>
          <p:spPr>
            <a:xfrm>
              <a:off x="8733922" y="4132124"/>
              <a:ext cx="395287" cy="192880"/>
            </a:xfrm>
            <a:custGeom>
              <a:avLst/>
              <a:gdLst/>
              <a:ahLst/>
              <a:cxnLst/>
              <a:rect l="l" t="t" r="r" b="b"/>
              <a:pathLst>
                <a:path w="395287" h="192880">
                  <a:moveTo>
                    <a:pt x="0" y="0"/>
                  </a:moveTo>
                  <a:lnTo>
                    <a:pt x="88960" y="107156"/>
                  </a:lnTo>
                  <a:lnTo>
                    <a:pt x="306263" y="107156"/>
                  </a:lnTo>
                  <a:lnTo>
                    <a:pt x="394904" y="0"/>
                  </a:lnTo>
                  <a:lnTo>
                    <a:pt x="394904" y="107156"/>
                  </a:lnTo>
                  <a:lnTo>
                    <a:pt x="395287" y="107156"/>
                  </a:lnTo>
                  <a:lnTo>
                    <a:pt x="395287" y="192880"/>
                  </a:lnTo>
                  <a:lnTo>
                    <a:pt x="0" y="192880"/>
                  </a:lnTo>
                  <a:lnTo>
                    <a:pt x="0" y="126206"/>
                  </a:lnTo>
                  <a:lnTo>
                    <a:pt x="0" y="107156"/>
                  </a:lnTo>
                  <a:close/>
                </a:path>
              </a:pathLst>
            </a:custGeom>
            <a:solidFill>
              <a:schemeClr val="accent1">
                <a:lumMod val="5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50" b="1" ker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7" name="직사각형 5"/>
            <p:cNvSpPr/>
            <p:nvPr/>
          </p:nvSpPr>
          <p:spPr>
            <a:xfrm>
              <a:off x="6862660" y="4132114"/>
              <a:ext cx="394215" cy="190210"/>
            </a:xfrm>
            <a:custGeom>
              <a:avLst/>
              <a:gdLst/>
              <a:ahLst/>
              <a:cxnLst/>
              <a:rect l="l" t="t" r="r" b="b"/>
              <a:pathLst>
                <a:path w="647700" h="345758">
                  <a:moveTo>
                    <a:pt x="0" y="0"/>
                  </a:moveTo>
                  <a:lnTo>
                    <a:pt x="160020" y="0"/>
                  </a:lnTo>
                  <a:lnTo>
                    <a:pt x="160020" y="185738"/>
                  </a:lnTo>
                  <a:lnTo>
                    <a:pt x="487680" y="185738"/>
                  </a:lnTo>
                  <a:lnTo>
                    <a:pt x="487680" y="0"/>
                  </a:lnTo>
                  <a:lnTo>
                    <a:pt x="647700" y="0"/>
                  </a:lnTo>
                  <a:lnTo>
                    <a:pt x="647700" y="185738"/>
                  </a:lnTo>
                  <a:lnTo>
                    <a:pt x="647700" y="292417"/>
                  </a:lnTo>
                  <a:lnTo>
                    <a:pt x="647700" y="345758"/>
                  </a:lnTo>
                  <a:lnTo>
                    <a:pt x="0" y="345758"/>
                  </a:lnTo>
                  <a:lnTo>
                    <a:pt x="0" y="292417"/>
                  </a:lnTo>
                  <a:lnTo>
                    <a:pt x="0" y="185738"/>
                  </a:lnTo>
                  <a:close/>
                </a:path>
              </a:pathLst>
            </a:custGeom>
            <a:solidFill>
              <a:schemeClr val="accent1">
                <a:lumMod val="5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50" b="1" ker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8" name="직사각형 6"/>
            <p:cNvSpPr/>
            <p:nvPr/>
          </p:nvSpPr>
          <p:spPr>
            <a:xfrm>
              <a:off x="6860530" y="3953521"/>
              <a:ext cx="398475" cy="257170"/>
            </a:xfrm>
            <a:custGeom>
              <a:avLst/>
              <a:gdLst/>
              <a:ahLst/>
              <a:cxnLst/>
              <a:rect l="l" t="t" r="r" b="b"/>
              <a:pathLst>
                <a:path w="583408" h="455593">
                  <a:moveTo>
                    <a:pt x="0" y="0"/>
                  </a:moveTo>
                  <a:lnTo>
                    <a:pt x="583408" y="0"/>
                  </a:lnTo>
                  <a:lnTo>
                    <a:pt x="583408" y="257962"/>
                  </a:lnTo>
                  <a:lnTo>
                    <a:pt x="407193" y="257962"/>
                  </a:lnTo>
                  <a:lnTo>
                    <a:pt x="407193" y="455593"/>
                  </a:lnTo>
                  <a:lnTo>
                    <a:pt x="180975" y="455593"/>
                  </a:lnTo>
                  <a:lnTo>
                    <a:pt x="180975" y="257962"/>
                  </a:lnTo>
                  <a:lnTo>
                    <a:pt x="0" y="25796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50"/>
            </a:p>
          </p:txBody>
        </p:sp>
        <p:sp>
          <p:nvSpPr>
            <p:cNvPr id="219" name="직사각형 12"/>
            <p:cNvSpPr/>
            <p:nvPr/>
          </p:nvSpPr>
          <p:spPr>
            <a:xfrm>
              <a:off x="7796832" y="3953521"/>
              <a:ext cx="397668" cy="264319"/>
            </a:xfrm>
            <a:custGeom>
              <a:avLst/>
              <a:gdLst/>
              <a:ahLst/>
              <a:cxnLst/>
              <a:rect l="l" t="t" r="r" b="b"/>
              <a:pathLst>
                <a:path w="397668" h="264319">
                  <a:moveTo>
                    <a:pt x="0" y="0"/>
                  </a:moveTo>
                  <a:lnTo>
                    <a:pt x="397668" y="0"/>
                  </a:lnTo>
                  <a:lnTo>
                    <a:pt x="397668" y="145257"/>
                  </a:lnTo>
                  <a:lnTo>
                    <a:pt x="316706" y="145257"/>
                  </a:lnTo>
                  <a:lnTo>
                    <a:pt x="316706" y="264319"/>
                  </a:lnTo>
                  <a:lnTo>
                    <a:pt x="252413" y="264319"/>
                  </a:lnTo>
                  <a:lnTo>
                    <a:pt x="252413" y="145257"/>
                  </a:lnTo>
                  <a:lnTo>
                    <a:pt x="150018" y="145257"/>
                  </a:lnTo>
                  <a:lnTo>
                    <a:pt x="150018" y="264319"/>
                  </a:lnTo>
                  <a:lnTo>
                    <a:pt x="85725" y="264319"/>
                  </a:lnTo>
                  <a:lnTo>
                    <a:pt x="85725" y="145257"/>
                  </a:lnTo>
                  <a:lnTo>
                    <a:pt x="0" y="145257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50"/>
            </a:p>
          </p:txBody>
        </p:sp>
        <p:sp>
          <p:nvSpPr>
            <p:cNvPr id="220" name="직사각형 91"/>
            <p:cNvSpPr/>
            <p:nvPr/>
          </p:nvSpPr>
          <p:spPr>
            <a:xfrm>
              <a:off x="8732731" y="3955901"/>
              <a:ext cx="397668" cy="261940"/>
            </a:xfrm>
            <a:custGeom>
              <a:avLst/>
              <a:gdLst/>
              <a:ahLst/>
              <a:cxnLst/>
              <a:rect l="l" t="t" r="r" b="b"/>
              <a:pathLst>
                <a:path w="397668" h="261940">
                  <a:moveTo>
                    <a:pt x="0" y="0"/>
                  </a:moveTo>
                  <a:lnTo>
                    <a:pt x="397668" y="0"/>
                  </a:lnTo>
                  <a:lnTo>
                    <a:pt x="397668" y="145257"/>
                  </a:lnTo>
                  <a:lnTo>
                    <a:pt x="395739" y="145257"/>
                  </a:lnTo>
                  <a:lnTo>
                    <a:pt x="290514" y="261004"/>
                  </a:lnTo>
                  <a:lnTo>
                    <a:pt x="290514" y="261940"/>
                  </a:lnTo>
                  <a:lnTo>
                    <a:pt x="109538" y="261940"/>
                  </a:lnTo>
                  <a:lnTo>
                    <a:pt x="109538" y="261939"/>
                  </a:lnTo>
                  <a:lnTo>
                    <a:pt x="2191" y="145257"/>
                  </a:lnTo>
                  <a:lnTo>
                    <a:pt x="0" y="145257"/>
                  </a:lnTo>
                  <a:lnTo>
                    <a:pt x="0" y="14287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750"/>
            </a:p>
          </p:txBody>
        </p:sp>
      </p:grpSp>
      <p:sp>
        <p:nvSpPr>
          <p:cNvPr id="221" name="모서리가 둥근 직사각형 220"/>
          <p:cNvSpPr/>
          <p:nvPr/>
        </p:nvSpPr>
        <p:spPr>
          <a:xfrm>
            <a:off x="4154817" y="2386849"/>
            <a:ext cx="610192" cy="18184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b="1" dirty="0" err="1">
                <a:solidFill>
                  <a:schemeClr val="bg1"/>
                </a:solidFill>
              </a:rPr>
              <a:t>회원사</a:t>
            </a:r>
            <a:r>
              <a:rPr lang="en-US" altLang="ko-KR" sz="675" b="1" dirty="0">
                <a:solidFill>
                  <a:schemeClr val="bg1"/>
                </a:solidFill>
              </a:rPr>
              <a:t>B</a:t>
            </a:r>
            <a:endParaRPr lang="ko-KR" altLang="en-US" sz="675" b="1" dirty="0">
              <a:solidFill>
                <a:schemeClr val="bg1"/>
              </a:solidFill>
            </a:endParaRPr>
          </a:p>
        </p:txBody>
      </p:sp>
      <p:grpSp>
        <p:nvGrpSpPr>
          <p:cNvPr id="222" name="그룹 221"/>
          <p:cNvGrpSpPr/>
          <p:nvPr/>
        </p:nvGrpSpPr>
        <p:grpSpPr>
          <a:xfrm>
            <a:off x="4154817" y="3368963"/>
            <a:ext cx="1533741" cy="678773"/>
            <a:chOff x="6266647" y="4916085"/>
            <a:chExt cx="3124909" cy="980450"/>
          </a:xfrm>
        </p:grpSpPr>
        <p:grpSp>
          <p:nvGrpSpPr>
            <p:cNvPr id="223" name="그룹 222"/>
            <p:cNvGrpSpPr/>
            <p:nvPr/>
          </p:nvGrpSpPr>
          <p:grpSpPr>
            <a:xfrm>
              <a:off x="6445949" y="5312312"/>
              <a:ext cx="2945607" cy="584223"/>
              <a:chOff x="6548501" y="4919196"/>
              <a:chExt cx="2945607" cy="584223"/>
            </a:xfrm>
          </p:grpSpPr>
          <p:sp>
            <p:nvSpPr>
              <p:cNvPr id="225" name="오각형 224"/>
              <p:cNvSpPr/>
              <p:nvPr/>
            </p:nvSpPr>
            <p:spPr>
              <a:xfrm>
                <a:off x="8420299" y="5298130"/>
                <a:ext cx="1073809" cy="205289"/>
              </a:xfrm>
              <a:prstGeom prst="homePlate">
                <a:avLst>
                  <a:gd name="adj" fmla="val 2930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25" b="1" dirty="0"/>
                  <a:t>정산</a:t>
                </a:r>
                <a:endParaRPr lang="ko-KR" altLang="en-US" sz="450" b="1" dirty="0"/>
              </a:p>
            </p:txBody>
          </p:sp>
          <p:sp>
            <p:nvSpPr>
              <p:cNvPr id="226" name="오각형 225"/>
              <p:cNvSpPr/>
              <p:nvPr/>
            </p:nvSpPr>
            <p:spPr>
              <a:xfrm>
                <a:off x="7484400" y="5298130"/>
                <a:ext cx="1073809" cy="205289"/>
              </a:xfrm>
              <a:prstGeom prst="homePlate">
                <a:avLst>
                  <a:gd name="adj" fmla="val 30781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b="1" dirty="0">
                    <a:solidFill>
                      <a:schemeClr val="tx1"/>
                    </a:solidFill>
                  </a:rPr>
                  <a:t>매입처리</a:t>
                </a:r>
              </a:p>
            </p:txBody>
          </p:sp>
          <p:sp>
            <p:nvSpPr>
              <p:cNvPr id="227" name="오각형 226"/>
              <p:cNvSpPr/>
              <p:nvPr/>
            </p:nvSpPr>
            <p:spPr>
              <a:xfrm>
                <a:off x="6548501" y="5298130"/>
                <a:ext cx="1073809" cy="205289"/>
              </a:xfrm>
              <a:prstGeom prst="homePlate">
                <a:avLst>
                  <a:gd name="adj" fmla="val 3078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b="1" dirty="0">
                    <a:solidFill>
                      <a:schemeClr val="bg1"/>
                    </a:solidFill>
                  </a:rPr>
                  <a:t>값 검증</a:t>
                </a:r>
              </a:p>
            </p:txBody>
          </p:sp>
          <p:sp>
            <p:nvSpPr>
              <p:cNvPr id="228" name="직사각형 10"/>
              <p:cNvSpPr/>
              <p:nvPr/>
            </p:nvSpPr>
            <p:spPr>
              <a:xfrm>
                <a:off x="7821279" y="5097799"/>
                <a:ext cx="400050" cy="192881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192881">
                    <a:moveTo>
                      <a:pt x="0" y="0"/>
                    </a:moveTo>
                    <a:lnTo>
                      <a:pt x="66675" y="0"/>
                    </a:lnTo>
                    <a:lnTo>
                      <a:pt x="66675" y="107157"/>
                    </a:lnTo>
                    <a:lnTo>
                      <a:pt x="166688" y="107157"/>
                    </a:lnTo>
                    <a:lnTo>
                      <a:pt x="166688" y="0"/>
                    </a:lnTo>
                    <a:lnTo>
                      <a:pt x="233363" y="0"/>
                    </a:lnTo>
                    <a:lnTo>
                      <a:pt x="233363" y="107157"/>
                    </a:lnTo>
                    <a:lnTo>
                      <a:pt x="333375" y="107157"/>
                    </a:lnTo>
                    <a:lnTo>
                      <a:pt x="333375" y="0"/>
                    </a:lnTo>
                    <a:lnTo>
                      <a:pt x="400050" y="0"/>
                    </a:lnTo>
                    <a:lnTo>
                      <a:pt x="400050" y="192881"/>
                    </a:lnTo>
                    <a:lnTo>
                      <a:pt x="400049" y="192881"/>
                    </a:lnTo>
                    <a:lnTo>
                      <a:pt x="333375" y="192881"/>
                    </a:lnTo>
                    <a:lnTo>
                      <a:pt x="233363" y="192881"/>
                    </a:lnTo>
                    <a:lnTo>
                      <a:pt x="166688" y="192881"/>
                    </a:lnTo>
                    <a:lnTo>
                      <a:pt x="66675" y="192881"/>
                    </a:lnTo>
                    <a:lnTo>
                      <a:pt x="4762" y="192881"/>
                    </a:lnTo>
                    <a:lnTo>
                      <a:pt x="0" y="19288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8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 b="1" ker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29" name="직사각형 80"/>
              <p:cNvSpPr/>
              <p:nvPr/>
            </p:nvSpPr>
            <p:spPr>
              <a:xfrm>
                <a:off x="8759560" y="5097799"/>
                <a:ext cx="395287" cy="192880"/>
              </a:xfrm>
              <a:custGeom>
                <a:avLst/>
                <a:gdLst/>
                <a:ahLst/>
                <a:cxnLst/>
                <a:rect l="l" t="t" r="r" b="b"/>
                <a:pathLst>
                  <a:path w="395287" h="192880">
                    <a:moveTo>
                      <a:pt x="0" y="0"/>
                    </a:moveTo>
                    <a:lnTo>
                      <a:pt x="88960" y="107156"/>
                    </a:lnTo>
                    <a:lnTo>
                      <a:pt x="306263" y="107156"/>
                    </a:lnTo>
                    <a:lnTo>
                      <a:pt x="394904" y="0"/>
                    </a:lnTo>
                    <a:lnTo>
                      <a:pt x="394904" y="107156"/>
                    </a:lnTo>
                    <a:lnTo>
                      <a:pt x="395287" y="107156"/>
                    </a:lnTo>
                    <a:lnTo>
                      <a:pt x="395287" y="192880"/>
                    </a:lnTo>
                    <a:lnTo>
                      <a:pt x="0" y="192880"/>
                    </a:lnTo>
                    <a:lnTo>
                      <a:pt x="0" y="126206"/>
                    </a:lnTo>
                    <a:lnTo>
                      <a:pt x="0" y="10715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8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 b="1" ker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30" name="직사각형 5"/>
              <p:cNvSpPr/>
              <p:nvPr/>
            </p:nvSpPr>
            <p:spPr>
              <a:xfrm>
                <a:off x="6888298" y="5097789"/>
                <a:ext cx="394215" cy="190210"/>
              </a:xfrm>
              <a:custGeom>
                <a:avLst/>
                <a:gdLst/>
                <a:ahLst/>
                <a:cxnLst/>
                <a:rect l="l" t="t" r="r" b="b"/>
                <a:pathLst>
                  <a:path w="647700" h="345758">
                    <a:moveTo>
                      <a:pt x="0" y="0"/>
                    </a:moveTo>
                    <a:lnTo>
                      <a:pt x="160020" y="0"/>
                    </a:lnTo>
                    <a:lnTo>
                      <a:pt x="160020" y="185738"/>
                    </a:lnTo>
                    <a:lnTo>
                      <a:pt x="487680" y="185738"/>
                    </a:lnTo>
                    <a:lnTo>
                      <a:pt x="487680" y="0"/>
                    </a:lnTo>
                    <a:lnTo>
                      <a:pt x="647700" y="0"/>
                    </a:lnTo>
                    <a:lnTo>
                      <a:pt x="647700" y="185738"/>
                    </a:lnTo>
                    <a:lnTo>
                      <a:pt x="647700" y="292417"/>
                    </a:lnTo>
                    <a:lnTo>
                      <a:pt x="647700" y="345758"/>
                    </a:lnTo>
                    <a:lnTo>
                      <a:pt x="0" y="345758"/>
                    </a:lnTo>
                    <a:lnTo>
                      <a:pt x="0" y="292417"/>
                    </a:lnTo>
                    <a:lnTo>
                      <a:pt x="0" y="18573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8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 b="1" ker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31" name="직사각형 6"/>
              <p:cNvSpPr/>
              <p:nvPr/>
            </p:nvSpPr>
            <p:spPr>
              <a:xfrm>
                <a:off x="6886168" y="4919196"/>
                <a:ext cx="398475" cy="257170"/>
              </a:xfrm>
              <a:custGeom>
                <a:avLst/>
                <a:gdLst/>
                <a:ahLst/>
                <a:cxnLst/>
                <a:rect l="l" t="t" r="r" b="b"/>
                <a:pathLst>
                  <a:path w="583408" h="455593">
                    <a:moveTo>
                      <a:pt x="0" y="0"/>
                    </a:moveTo>
                    <a:lnTo>
                      <a:pt x="583408" y="0"/>
                    </a:lnTo>
                    <a:lnTo>
                      <a:pt x="583408" y="257962"/>
                    </a:lnTo>
                    <a:lnTo>
                      <a:pt x="407193" y="257962"/>
                    </a:lnTo>
                    <a:lnTo>
                      <a:pt x="407193" y="455593"/>
                    </a:lnTo>
                    <a:lnTo>
                      <a:pt x="180975" y="455593"/>
                    </a:lnTo>
                    <a:lnTo>
                      <a:pt x="180975" y="257962"/>
                    </a:lnTo>
                    <a:lnTo>
                      <a:pt x="0" y="257962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/>
              </a:p>
            </p:txBody>
          </p:sp>
          <p:sp>
            <p:nvSpPr>
              <p:cNvPr id="232" name="직사각형 12"/>
              <p:cNvSpPr/>
              <p:nvPr/>
            </p:nvSpPr>
            <p:spPr>
              <a:xfrm>
                <a:off x="7822470" y="4919196"/>
                <a:ext cx="397668" cy="264319"/>
              </a:xfrm>
              <a:custGeom>
                <a:avLst/>
                <a:gdLst/>
                <a:ahLst/>
                <a:cxnLst/>
                <a:rect l="l" t="t" r="r" b="b"/>
                <a:pathLst>
                  <a:path w="397668" h="264319">
                    <a:moveTo>
                      <a:pt x="0" y="0"/>
                    </a:moveTo>
                    <a:lnTo>
                      <a:pt x="397668" y="0"/>
                    </a:lnTo>
                    <a:lnTo>
                      <a:pt x="397668" y="145257"/>
                    </a:lnTo>
                    <a:lnTo>
                      <a:pt x="316706" y="145257"/>
                    </a:lnTo>
                    <a:lnTo>
                      <a:pt x="316706" y="264319"/>
                    </a:lnTo>
                    <a:lnTo>
                      <a:pt x="252413" y="264319"/>
                    </a:lnTo>
                    <a:lnTo>
                      <a:pt x="252413" y="145257"/>
                    </a:lnTo>
                    <a:lnTo>
                      <a:pt x="150018" y="145257"/>
                    </a:lnTo>
                    <a:lnTo>
                      <a:pt x="150018" y="264319"/>
                    </a:lnTo>
                    <a:lnTo>
                      <a:pt x="85725" y="264319"/>
                    </a:lnTo>
                    <a:lnTo>
                      <a:pt x="85725" y="145257"/>
                    </a:lnTo>
                    <a:lnTo>
                      <a:pt x="0" y="145257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/>
              </a:p>
            </p:txBody>
          </p:sp>
          <p:sp>
            <p:nvSpPr>
              <p:cNvPr id="233" name="직사각형 91"/>
              <p:cNvSpPr/>
              <p:nvPr/>
            </p:nvSpPr>
            <p:spPr>
              <a:xfrm>
                <a:off x="8758369" y="4921576"/>
                <a:ext cx="397668" cy="261940"/>
              </a:xfrm>
              <a:custGeom>
                <a:avLst/>
                <a:gdLst/>
                <a:ahLst/>
                <a:cxnLst/>
                <a:rect l="l" t="t" r="r" b="b"/>
                <a:pathLst>
                  <a:path w="397668" h="261940">
                    <a:moveTo>
                      <a:pt x="0" y="0"/>
                    </a:moveTo>
                    <a:lnTo>
                      <a:pt x="397668" y="0"/>
                    </a:lnTo>
                    <a:lnTo>
                      <a:pt x="397668" y="145257"/>
                    </a:lnTo>
                    <a:lnTo>
                      <a:pt x="395739" y="145257"/>
                    </a:lnTo>
                    <a:lnTo>
                      <a:pt x="290514" y="261004"/>
                    </a:lnTo>
                    <a:lnTo>
                      <a:pt x="290514" y="261940"/>
                    </a:lnTo>
                    <a:lnTo>
                      <a:pt x="109538" y="261940"/>
                    </a:lnTo>
                    <a:lnTo>
                      <a:pt x="109538" y="261939"/>
                    </a:lnTo>
                    <a:lnTo>
                      <a:pt x="2191" y="145257"/>
                    </a:lnTo>
                    <a:lnTo>
                      <a:pt x="0" y="145257"/>
                    </a:lnTo>
                    <a:lnTo>
                      <a:pt x="0" y="14287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750"/>
              </a:p>
            </p:txBody>
          </p:sp>
        </p:grpSp>
        <p:sp>
          <p:nvSpPr>
            <p:cNvPr id="224" name="모서리가 둥근 직사각형 223"/>
            <p:cNvSpPr/>
            <p:nvPr/>
          </p:nvSpPr>
          <p:spPr>
            <a:xfrm>
              <a:off x="6266647" y="4916085"/>
              <a:ext cx="1243229" cy="2626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75" b="1" dirty="0" err="1">
                  <a:solidFill>
                    <a:schemeClr val="bg1"/>
                  </a:solidFill>
                </a:rPr>
                <a:t>회원사</a:t>
              </a:r>
              <a:r>
                <a:rPr lang="en-US" altLang="ko-KR" sz="675" b="1" dirty="0">
                  <a:solidFill>
                    <a:schemeClr val="bg1"/>
                  </a:solidFill>
                </a:rPr>
                <a:t>C</a:t>
              </a:r>
              <a:endParaRPr lang="ko-KR" altLang="en-US" sz="675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4" name="오른쪽 화살표 233"/>
          <p:cNvSpPr/>
          <p:nvPr/>
        </p:nvSpPr>
        <p:spPr>
          <a:xfrm rot="2700000">
            <a:off x="3257501" y="2203587"/>
            <a:ext cx="357924" cy="23786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/>
          </a:p>
        </p:txBody>
      </p:sp>
      <p:sp>
        <p:nvSpPr>
          <p:cNvPr id="235" name="오른쪽 화살표 234"/>
          <p:cNvSpPr/>
          <p:nvPr/>
        </p:nvSpPr>
        <p:spPr>
          <a:xfrm rot="18900000">
            <a:off x="3264078" y="2961713"/>
            <a:ext cx="351805" cy="27110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/>
          </a:p>
        </p:txBody>
      </p:sp>
      <p:sp>
        <p:nvSpPr>
          <p:cNvPr id="236" name="오른쪽 화살표 235"/>
          <p:cNvSpPr/>
          <p:nvPr/>
        </p:nvSpPr>
        <p:spPr>
          <a:xfrm>
            <a:off x="3954494" y="2543949"/>
            <a:ext cx="190646" cy="33509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75" b="1">
              <a:solidFill>
                <a:schemeClr val="bg1"/>
              </a:solidFill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2727186" y="3554843"/>
            <a:ext cx="603990" cy="79063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/>
          </a:p>
        </p:txBody>
      </p:sp>
      <p:sp>
        <p:nvSpPr>
          <p:cNvPr id="238" name="직사각형 237"/>
          <p:cNvSpPr/>
          <p:nvPr/>
        </p:nvSpPr>
        <p:spPr>
          <a:xfrm>
            <a:off x="4115799" y="3284573"/>
            <a:ext cx="1598057" cy="86969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"/>
          </a:p>
        </p:txBody>
      </p:sp>
      <p:sp>
        <p:nvSpPr>
          <p:cNvPr id="239" name="직사각형 238"/>
          <p:cNvSpPr/>
          <p:nvPr/>
        </p:nvSpPr>
        <p:spPr bwMode="gray">
          <a:xfrm>
            <a:off x="3418273" y="3282779"/>
            <a:ext cx="697526" cy="5558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wrap="squar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675" b="1" dirty="0">
                <a:solidFill>
                  <a:srgbClr val="FF0000"/>
                </a:solidFill>
                <a:latin typeface="맑은 고딕" pitchFamily="50" charset="-127"/>
              </a:rPr>
              <a:t>신규 요건 시엔 </a:t>
            </a:r>
            <a:endParaRPr lang="en-US" altLang="ko-KR" sz="675" b="1" dirty="0">
              <a:solidFill>
                <a:srgbClr val="FF0000"/>
              </a:solidFill>
              <a:latin typeface="맑은 고딕" pitchFamily="50" charset="-127"/>
            </a:endParaRPr>
          </a:p>
          <a:p>
            <a:pPr algn="ctr" eaLnBrk="0" hangingPunct="0"/>
            <a:r>
              <a:rPr lang="ko-KR" altLang="en-US" sz="675" b="1" dirty="0">
                <a:solidFill>
                  <a:srgbClr val="FF0000"/>
                </a:solidFill>
                <a:latin typeface="맑은 고딕" pitchFamily="50" charset="-127"/>
              </a:rPr>
              <a:t>필요영역만</a:t>
            </a:r>
            <a:endParaRPr lang="en-US" altLang="ko-KR" sz="675" b="1" dirty="0">
              <a:solidFill>
                <a:srgbClr val="FF0000"/>
              </a:solidFill>
              <a:latin typeface="맑은 고딕" pitchFamily="50" charset="-127"/>
            </a:endParaRPr>
          </a:p>
          <a:p>
            <a:pPr algn="ctr" eaLnBrk="0" hangingPunct="0"/>
            <a:r>
              <a:rPr lang="ko-KR" altLang="en-US" sz="675" b="1" dirty="0">
                <a:solidFill>
                  <a:srgbClr val="FF0000"/>
                </a:solidFill>
                <a:latin typeface="맑은 고딕" pitchFamily="50" charset="-127"/>
              </a:rPr>
              <a:t>신규개발</a:t>
            </a:r>
            <a:endParaRPr lang="en-US" altLang="ko-KR" sz="675" b="1" dirty="0">
              <a:solidFill>
                <a:srgbClr val="FF0000"/>
              </a:solidFill>
              <a:latin typeface="맑은 고딕" pitchFamily="50" charset="-127"/>
            </a:endParaRPr>
          </a:p>
          <a:p>
            <a:pPr algn="ctr" eaLnBrk="0" hangingPunct="0"/>
            <a:endParaRPr lang="en-US" altLang="ko-KR" sz="675" b="1" dirty="0">
              <a:solidFill>
                <a:srgbClr val="FF0000"/>
              </a:solidFill>
              <a:latin typeface="맑은 고딕" pitchFamily="50" charset="-127"/>
            </a:endParaRPr>
          </a:p>
          <a:p>
            <a:pPr algn="ctr" eaLnBrk="0" hangingPunct="0"/>
            <a:r>
              <a:rPr lang="ko-KR" altLang="en-US" sz="675" b="1" dirty="0">
                <a:solidFill>
                  <a:srgbClr val="FF0000"/>
                </a:solidFill>
                <a:latin typeface="맑은 고딕" pitchFamily="50" charset="-127"/>
              </a:rPr>
              <a:t>변경 시 영향</a:t>
            </a:r>
            <a:endParaRPr lang="en-US" altLang="ko-KR" sz="675" b="1" dirty="0">
              <a:solidFill>
                <a:srgbClr val="FF0000"/>
              </a:solidFill>
              <a:latin typeface="맑은 고딕" pitchFamily="50" charset="-127"/>
            </a:endParaRPr>
          </a:p>
          <a:p>
            <a:pPr algn="ctr" eaLnBrk="0" hangingPunct="0"/>
            <a:r>
              <a:rPr lang="ko-KR" altLang="en-US" sz="675" b="1" dirty="0">
                <a:solidFill>
                  <a:srgbClr val="FF0000"/>
                </a:solidFill>
                <a:latin typeface="맑은 고딕" pitchFamily="50" charset="-127"/>
              </a:rPr>
              <a:t>범위 명확</a:t>
            </a:r>
          </a:p>
        </p:txBody>
      </p:sp>
      <p:sp>
        <p:nvSpPr>
          <p:cNvPr id="240" name="직사각형 239"/>
          <p:cNvSpPr/>
          <p:nvPr/>
        </p:nvSpPr>
        <p:spPr bwMode="gray">
          <a:xfrm>
            <a:off x="6361838" y="2487686"/>
            <a:ext cx="851993" cy="174625"/>
          </a:xfrm>
          <a:prstGeom prst="rect">
            <a:avLst/>
          </a:prstGeom>
          <a:solidFill>
            <a:schemeClr val="bg1"/>
          </a:solidFill>
          <a:ln w="9525">
            <a:solidFill>
              <a:srgbClr val="443F32"/>
            </a:solidFill>
            <a:miter lim="800000"/>
            <a:headEnd/>
            <a:tailEnd/>
          </a:ln>
          <a:effectLst/>
        </p:spPr>
        <p:txBody>
          <a:bodyPr wrap="square" lIns="63744" tIns="31873" rIns="63744" bIns="31873" rtlCol="0" anchor="ctr" anchorCtr="0">
            <a:noAutofit/>
          </a:bodyPr>
          <a:lstStyle/>
          <a:p>
            <a:pPr algn="ctr"/>
            <a:r>
              <a:rPr lang="ko-KR" altLang="en-US" sz="675" b="1" dirty="0">
                <a:ea typeface="맑은 고딕" panose="020B0503020000020004" pitchFamily="50" charset="-127"/>
              </a:rPr>
              <a:t>서비스 컴포넌트</a:t>
            </a:r>
          </a:p>
        </p:txBody>
      </p:sp>
      <p:sp>
        <p:nvSpPr>
          <p:cNvPr id="241" name="직사각형 240"/>
          <p:cNvSpPr/>
          <p:nvPr/>
        </p:nvSpPr>
        <p:spPr bwMode="gray">
          <a:xfrm>
            <a:off x="6248301" y="2873761"/>
            <a:ext cx="1081277" cy="174625"/>
          </a:xfrm>
          <a:prstGeom prst="rect">
            <a:avLst/>
          </a:prstGeom>
          <a:solidFill>
            <a:schemeClr val="bg1"/>
          </a:solidFill>
          <a:ln w="9525">
            <a:solidFill>
              <a:srgbClr val="443F32"/>
            </a:solidFill>
            <a:miter lim="800000"/>
            <a:headEnd/>
            <a:tailEnd/>
          </a:ln>
          <a:effectLst/>
        </p:spPr>
        <p:txBody>
          <a:bodyPr wrap="square" lIns="63744" tIns="31873" rIns="63744" bIns="31873" rtlCol="0" anchor="ctr" anchorCtr="0">
            <a:noAutofit/>
          </a:bodyPr>
          <a:lstStyle/>
          <a:p>
            <a:pPr algn="ctr"/>
            <a:r>
              <a:rPr lang="ko-KR" altLang="en-US" sz="675" b="1" dirty="0">
                <a:ea typeface="맑은 고딕" panose="020B0503020000020004" pitchFamily="50" charset="-127"/>
              </a:rPr>
              <a:t>컴포넌트</a:t>
            </a:r>
            <a:r>
              <a:rPr lang="en-US" altLang="ko-KR" sz="675" b="1" dirty="0">
                <a:ea typeface="맑은 고딕" panose="020B0503020000020004" pitchFamily="50" charset="-127"/>
              </a:rPr>
              <a:t> </a:t>
            </a:r>
            <a:r>
              <a:rPr lang="ko-KR" altLang="en-US" sz="675" b="1" dirty="0">
                <a:ea typeface="맑은 고딕" panose="020B0503020000020004" pitchFamily="50" charset="-127"/>
              </a:rPr>
              <a:t>인터페이스</a:t>
            </a:r>
          </a:p>
        </p:txBody>
      </p:sp>
      <p:sp>
        <p:nvSpPr>
          <p:cNvPr id="242" name="직사각형 241"/>
          <p:cNvSpPr/>
          <p:nvPr/>
        </p:nvSpPr>
        <p:spPr bwMode="gray">
          <a:xfrm>
            <a:off x="5970833" y="3223588"/>
            <a:ext cx="659030" cy="2788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675" b="1" dirty="0">
                <a:latin typeface="+mn-ea"/>
              </a:rPr>
              <a:t>컴포넌트</a:t>
            </a:r>
            <a:r>
              <a:rPr lang="en-US" altLang="ko-KR" sz="675" b="1" dirty="0">
                <a:latin typeface="+mn-ea"/>
              </a:rPr>
              <a:t> </a:t>
            </a:r>
          </a:p>
          <a:p>
            <a:pPr algn="ctr"/>
            <a:r>
              <a:rPr lang="ko-KR" altLang="en-US" sz="675" b="1" dirty="0">
                <a:latin typeface="+mn-ea"/>
              </a:rPr>
              <a:t>구현체 </a:t>
            </a:r>
            <a:r>
              <a:rPr lang="en-US" altLang="ko-KR" sz="675" b="1" dirty="0">
                <a:latin typeface="+mn-ea"/>
              </a:rPr>
              <a:t>1</a:t>
            </a:r>
            <a:endParaRPr lang="ko-KR" altLang="en-US" sz="675" b="1" dirty="0">
              <a:latin typeface="+mn-ea"/>
            </a:endParaRPr>
          </a:p>
        </p:txBody>
      </p:sp>
      <p:sp>
        <p:nvSpPr>
          <p:cNvPr id="243" name="직사각형 242"/>
          <p:cNvSpPr/>
          <p:nvPr/>
        </p:nvSpPr>
        <p:spPr bwMode="gray">
          <a:xfrm>
            <a:off x="6960357" y="3223589"/>
            <a:ext cx="659030" cy="2707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675" b="1" dirty="0">
                <a:latin typeface="+mn-ea"/>
              </a:rPr>
              <a:t>컴포넌트</a:t>
            </a:r>
            <a:r>
              <a:rPr lang="en-US" altLang="ko-KR" sz="675" b="1" dirty="0">
                <a:latin typeface="+mn-ea"/>
              </a:rPr>
              <a:t> </a:t>
            </a:r>
          </a:p>
          <a:p>
            <a:pPr algn="ctr"/>
            <a:r>
              <a:rPr lang="ko-KR" altLang="en-US" sz="675" b="1" dirty="0">
                <a:latin typeface="+mn-ea"/>
              </a:rPr>
              <a:t>구현체 </a:t>
            </a:r>
            <a:r>
              <a:rPr lang="en-US" altLang="ko-KR" sz="675" b="1" dirty="0">
                <a:latin typeface="+mn-ea"/>
              </a:rPr>
              <a:t>2</a:t>
            </a:r>
            <a:endParaRPr lang="ko-KR" altLang="en-US" sz="675" b="1" dirty="0">
              <a:latin typeface="+mn-ea"/>
            </a:endParaRPr>
          </a:p>
        </p:txBody>
      </p:sp>
      <p:cxnSp>
        <p:nvCxnSpPr>
          <p:cNvPr id="244" name="직선 연결선 243"/>
          <p:cNvCxnSpPr>
            <a:cxnSpLocks/>
            <a:stCxn id="240" idx="2"/>
            <a:endCxn id="241" idx="0"/>
          </p:cNvCxnSpPr>
          <p:nvPr/>
        </p:nvCxnSpPr>
        <p:spPr>
          <a:xfrm>
            <a:off x="6787835" y="2662311"/>
            <a:ext cx="1105" cy="211450"/>
          </a:xfrm>
          <a:prstGeom prst="line">
            <a:avLst/>
          </a:prstGeom>
          <a:ln>
            <a:solidFill>
              <a:srgbClr val="443F32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/>
          <p:cNvCxnSpPr>
            <a:cxnSpLocks/>
            <a:stCxn id="241" idx="2"/>
            <a:endCxn id="242" idx="0"/>
          </p:cNvCxnSpPr>
          <p:nvPr/>
        </p:nvCxnSpPr>
        <p:spPr>
          <a:xfrm flipH="1">
            <a:off x="6300348" y="3048386"/>
            <a:ext cx="488592" cy="175202"/>
          </a:xfrm>
          <a:prstGeom prst="straightConnector1">
            <a:avLst/>
          </a:prstGeom>
          <a:ln>
            <a:solidFill>
              <a:srgbClr val="443F3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/>
          <p:cNvCxnSpPr>
            <a:cxnSpLocks/>
            <a:stCxn id="241" idx="2"/>
            <a:endCxn id="243" idx="0"/>
          </p:cNvCxnSpPr>
          <p:nvPr/>
        </p:nvCxnSpPr>
        <p:spPr>
          <a:xfrm>
            <a:off x="6788940" y="3048386"/>
            <a:ext cx="500932" cy="175203"/>
          </a:xfrm>
          <a:prstGeom prst="straightConnector1">
            <a:avLst/>
          </a:prstGeom>
          <a:ln>
            <a:solidFill>
              <a:srgbClr val="443F32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타원 246"/>
          <p:cNvSpPr/>
          <p:nvPr/>
        </p:nvSpPr>
        <p:spPr>
          <a:xfrm>
            <a:off x="6698679" y="2694056"/>
            <a:ext cx="180521" cy="92806"/>
          </a:xfrm>
          <a:prstGeom prst="ellipse">
            <a:avLst/>
          </a:prstGeom>
          <a:solidFill>
            <a:srgbClr val="FFC000"/>
          </a:solidFill>
          <a:ln>
            <a:solidFill>
              <a:srgbClr val="443F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25" b="1" dirty="0">
              <a:solidFill>
                <a:srgbClr val="002060"/>
              </a:solidFill>
            </a:endParaRPr>
          </a:p>
        </p:txBody>
      </p:sp>
      <p:sp>
        <p:nvSpPr>
          <p:cNvPr id="248" name="모서리가 둥근 사각형 설명선 247"/>
          <p:cNvSpPr/>
          <p:nvPr/>
        </p:nvSpPr>
        <p:spPr>
          <a:xfrm>
            <a:off x="7114548" y="2367366"/>
            <a:ext cx="620687" cy="242708"/>
          </a:xfrm>
          <a:prstGeom prst="wedgeRoundRectCallout">
            <a:avLst>
              <a:gd name="adj1" fmla="val -89045"/>
              <a:gd name="adj2" fmla="val 96668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443F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rgbClr val="443F32"/>
                </a:solidFill>
                <a:latin typeface="+mn-ea"/>
              </a:rPr>
              <a:t>프레임워크</a:t>
            </a:r>
            <a:endParaRPr lang="en-US" altLang="ko-KR" sz="600" b="1" dirty="0">
              <a:solidFill>
                <a:srgbClr val="443F32"/>
              </a:solidFill>
              <a:latin typeface="+mn-ea"/>
            </a:endParaRPr>
          </a:p>
          <a:p>
            <a:pPr algn="ctr"/>
            <a:r>
              <a:rPr lang="ko-KR" altLang="en-US" sz="600" b="1" dirty="0">
                <a:solidFill>
                  <a:srgbClr val="443F32"/>
                </a:solidFill>
                <a:latin typeface="+mn-ea"/>
              </a:rPr>
              <a:t>구현체 호출</a:t>
            </a:r>
          </a:p>
        </p:txBody>
      </p:sp>
      <p:sp>
        <p:nvSpPr>
          <p:cNvPr id="249" name="직사각형 248"/>
          <p:cNvSpPr/>
          <p:nvPr/>
        </p:nvSpPr>
        <p:spPr>
          <a:xfrm>
            <a:off x="5812375" y="1728961"/>
            <a:ext cx="437604" cy="1612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50" dirty="0">
                <a:solidFill>
                  <a:schemeClr val="tx1"/>
                </a:solidFill>
                <a:latin typeface="+mn-ea"/>
              </a:rPr>
              <a:t>A001</a:t>
            </a:r>
            <a:endParaRPr lang="ko-KR" altLang="en-US" sz="75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6252992" y="1730270"/>
            <a:ext cx="355715" cy="1599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252" name="직사각형 251"/>
          <p:cNvSpPr/>
          <p:nvPr/>
        </p:nvSpPr>
        <p:spPr bwMode="gray">
          <a:xfrm>
            <a:off x="6890715" y="1638009"/>
            <a:ext cx="813474" cy="307974"/>
          </a:xfrm>
          <a:prstGeom prst="rect">
            <a:avLst/>
          </a:prstGeom>
          <a:solidFill>
            <a:srgbClr val="474039"/>
          </a:solidFill>
          <a:ln w="9525">
            <a:solidFill>
              <a:srgbClr val="443F32"/>
            </a:solidFill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altLang="ko-KR" sz="788" b="1" dirty="0">
                <a:solidFill>
                  <a:schemeClr val="bg1"/>
                </a:solidFill>
                <a:ea typeface="맑은 고딕" panose="020B0503020000020004" pitchFamily="50" charset="-127"/>
              </a:rPr>
              <a:t>Configuration</a:t>
            </a:r>
            <a:endParaRPr lang="ko-KR" altLang="en-US" sz="788" b="1" dirty="0">
              <a:solidFill>
                <a:schemeClr val="bg1"/>
              </a:solidFill>
              <a:ea typeface="맑은 고딕" panose="020B0503020000020004" pitchFamily="50" charset="-127"/>
            </a:endParaRPr>
          </a:p>
        </p:txBody>
      </p:sp>
      <p:sp>
        <p:nvSpPr>
          <p:cNvPr id="253" name="타원 252"/>
          <p:cNvSpPr/>
          <p:nvPr/>
        </p:nvSpPr>
        <p:spPr>
          <a:xfrm>
            <a:off x="6150225" y="1945982"/>
            <a:ext cx="395437" cy="385985"/>
          </a:xfrm>
          <a:prstGeom prst="ellipse">
            <a:avLst/>
          </a:prstGeom>
          <a:solidFill>
            <a:srgbClr val="F3C91C"/>
          </a:solidFill>
          <a:ln w="12700" cap="rnd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lIns="50644" tIns="50644" rIns="50644" bIns="50644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D0900"/>
              </a:buClr>
            </a:pPr>
            <a:r>
              <a:rPr kumimoji="1" lang="ko-KR" altLang="en-US" sz="600" b="1" dirty="0">
                <a:solidFill>
                  <a:prstClr val="black"/>
                </a:solidFill>
                <a:latin typeface="+mn-ea"/>
              </a:rPr>
              <a:t>구현체</a:t>
            </a:r>
            <a:endParaRPr kumimoji="1" lang="en-US" altLang="ko-KR" sz="600" b="1" dirty="0">
              <a:solidFill>
                <a:prstClr val="black"/>
              </a:solidFill>
              <a:latin typeface="+mn-ea"/>
            </a:endParaRPr>
          </a:p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7D0900"/>
              </a:buClr>
            </a:pPr>
            <a:r>
              <a:rPr kumimoji="1" lang="ko-KR" altLang="en-US" sz="600" b="1" dirty="0">
                <a:solidFill>
                  <a:prstClr val="black"/>
                </a:solidFill>
                <a:latin typeface="+mn-ea"/>
              </a:rPr>
              <a:t>판단</a:t>
            </a:r>
            <a:endParaRPr kumimoji="1" lang="en-US" altLang="ko-KR" sz="6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54" name="모서리가 둥근 사각형 설명선 253"/>
          <p:cNvSpPr/>
          <p:nvPr/>
        </p:nvSpPr>
        <p:spPr>
          <a:xfrm>
            <a:off x="6212967" y="1377751"/>
            <a:ext cx="620687" cy="175175"/>
          </a:xfrm>
          <a:prstGeom prst="wedgeRoundRectCallout">
            <a:avLst>
              <a:gd name="adj1" fmla="val -67999"/>
              <a:gd name="adj2" fmla="val 14241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443F3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25" b="1" dirty="0">
                <a:solidFill>
                  <a:srgbClr val="443F32"/>
                </a:solidFill>
                <a:latin typeface="+mn-ea"/>
              </a:rPr>
              <a:t>표준전문 값</a:t>
            </a:r>
          </a:p>
        </p:txBody>
      </p:sp>
      <p:cxnSp>
        <p:nvCxnSpPr>
          <p:cNvPr id="255" name="꺾인 연결선 254"/>
          <p:cNvCxnSpPr>
            <a:cxnSpLocks/>
            <a:stCxn id="249" idx="2"/>
            <a:endCxn id="253" idx="2"/>
          </p:cNvCxnSpPr>
          <p:nvPr/>
        </p:nvCxnSpPr>
        <p:spPr>
          <a:xfrm rot="16200000" flipH="1">
            <a:off x="5966340" y="1955089"/>
            <a:ext cx="248723" cy="11904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꺾인 연결선 255"/>
          <p:cNvCxnSpPr>
            <a:cxnSpLocks/>
            <a:stCxn id="252" idx="2"/>
          </p:cNvCxnSpPr>
          <p:nvPr/>
        </p:nvCxnSpPr>
        <p:spPr>
          <a:xfrm rot="5400000">
            <a:off x="6810997" y="1652518"/>
            <a:ext cx="192991" cy="77992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꺾인 연결선 256"/>
          <p:cNvCxnSpPr>
            <a:stCxn id="253" idx="4"/>
            <a:endCxn id="247" idx="2"/>
          </p:cNvCxnSpPr>
          <p:nvPr/>
        </p:nvCxnSpPr>
        <p:spPr>
          <a:xfrm rot="16200000" flipH="1">
            <a:off x="6319065" y="2360845"/>
            <a:ext cx="408493" cy="35073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AutoShape 63"/>
          <p:cNvSpPr>
            <a:spLocks noChangeArrowheads="1"/>
          </p:cNvSpPr>
          <p:nvPr/>
        </p:nvSpPr>
        <p:spPr bwMode="auto">
          <a:xfrm>
            <a:off x="5916871" y="3572604"/>
            <a:ext cx="1713720" cy="735833"/>
          </a:xfrm>
          <a:prstGeom prst="roundRect">
            <a:avLst>
              <a:gd name="adj" fmla="val 9745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Autofit/>
          </a:bodyPr>
          <a:lstStyle/>
          <a:p>
            <a:pPr marL="135185" indent="-135185">
              <a:spcAft>
                <a:spcPts val="416"/>
              </a:spcAft>
              <a:buFontTx/>
              <a:buChar char="•"/>
              <a:defRPr/>
            </a:pPr>
            <a:r>
              <a:rPr lang="en-US" altLang="ko-KR" sz="700" b="1" dirty="0">
                <a:latin typeface="+mj-ea"/>
                <a:ea typeface="+mj-ea"/>
              </a:rPr>
              <a:t>Bean Factory</a:t>
            </a:r>
            <a:r>
              <a:rPr lang="ko-KR" altLang="en-US" sz="700" b="1" dirty="0">
                <a:latin typeface="+mj-ea"/>
                <a:ea typeface="+mj-ea"/>
              </a:rPr>
              <a:t>를 </a:t>
            </a:r>
            <a:r>
              <a:rPr lang="en-US" altLang="ko-KR" sz="700" b="1" dirty="0">
                <a:latin typeface="+mj-ea"/>
                <a:ea typeface="+mj-ea"/>
              </a:rPr>
              <a:t>Customizing</a:t>
            </a:r>
          </a:p>
          <a:p>
            <a:pPr marL="135185" indent="-135185">
              <a:spcAft>
                <a:spcPts val="416"/>
              </a:spcAft>
              <a:buFontTx/>
              <a:buChar char="•"/>
              <a:defRPr/>
            </a:pPr>
            <a:r>
              <a:rPr lang="en-US" altLang="ko-KR" sz="700" b="1" dirty="0">
                <a:latin typeface="+mj-ea"/>
                <a:ea typeface="+mj-ea"/>
              </a:rPr>
              <a:t>Spring </a:t>
            </a:r>
            <a:r>
              <a:rPr lang="ko-KR" altLang="en-US" sz="700" b="1" dirty="0">
                <a:latin typeface="+mj-ea"/>
                <a:ea typeface="+mj-ea"/>
              </a:rPr>
              <a:t>방식</a:t>
            </a:r>
            <a:r>
              <a:rPr lang="en-US" altLang="ko-KR" sz="700" b="1" dirty="0">
                <a:latin typeface="+mj-ea"/>
                <a:ea typeface="+mj-ea"/>
              </a:rPr>
              <a:t>(XML, Annotation)</a:t>
            </a:r>
            <a:r>
              <a:rPr lang="ko-KR" altLang="en-US" sz="700" b="1" dirty="0">
                <a:latin typeface="+mj-ea"/>
                <a:ea typeface="+mj-ea"/>
              </a:rPr>
              <a:t>이 아니어도 환경설정 내용 기반으로</a:t>
            </a:r>
            <a:r>
              <a:rPr lang="en-US" altLang="ko-KR" sz="700" b="1" dirty="0">
                <a:latin typeface="+mj-ea"/>
                <a:ea typeface="+mj-ea"/>
              </a:rPr>
              <a:t>Dynamic Dependency Injection </a:t>
            </a:r>
            <a:r>
              <a:rPr lang="ko-KR" altLang="en-US" sz="700" b="1" dirty="0">
                <a:latin typeface="+mj-ea"/>
                <a:ea typeface="+mj-ea"/>
              </a:rPr>
              <a:t>기능을 제공</a:t>
            </a:r>
            <a:endParaRPr lang="en-US" altLang="ko-KR" sz="700" b="1" dirty="0">
              <a:latin typeface="+mj-ea"/>
              <a:ea typeface="+mj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80CEA853-CC13-48B1-BB2C-3729568FBD2C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63BF14E-844E-4FDC-8C2F-3862352DF144}"/>
              </a:ext>
            </a:extLst>
          </p:cNvPr>
          <p:cNvSpPr/>
          <p:nvPr/>
        </p:nvSpPr>
        <p:spPr>
          <a:xfrm>
            <a:off x="325667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61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ADAA37-C85A-49B7-A3FE-52081BCA8EDC}"/>
              </a:ext>
            </a:extLst>
          </p:cNvPr>
          <p:cNvSpPr/>
          <p:nvPr/>
        </p:nvSpPr>
        <p:spPr>
          <a:xfrm>
            <a:off x="1097280" y="1349376"/>
            <a:ext cx="6903720" cy="3295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다양한 유형의 배치 제공</a:t>
            </a: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내용 개체 틀 28"/>
          <p:cNvSpPr>
            <a:spLocks noGrp="1"/>
          </p:cNvSpPr>
          <p:nvPr>
            <p:ph sz="half" idx="1"/>
          </p:nvPr>
        </p:nvSpPr>
        <p:spPr>
          <a:xfrm>
            <a:off x="2658296" y="1349376"/>
            <a:ext cx="3847011" cy="380451"/>
          </a:xfrm>
        </p:spPr>
        <p:txBody>
          <a:bodyPr vert="horz" lIns="68580" tIns="34290" rIns="68580" bIns="34290" rtlCol="0">
            <a:normAutofit/>
          </a:bodyPr>
          <a:lstStyle/>
          <a:p>
            <a:pPr marL="0" indent="0" algn="ctr">
              <a:buNone/>
            </a:pPr>
            <a:r>
              <a:rPr lang="ko-KR" altLang="en-US" sz="900" dirty="0"/>
              <a:t>다양한 배치 유형 지원</a:t>
            </a:r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일반 배치</a:t>
            </a:r>
            <a:r>
              <a:rPr lang="en-US" altLang="ko-KR" dirty="0"/>
              <a:t>, </a:t>
            </a:r>
            <a:r>
              <a:rPr lang="ko-KR" altLang="en-US" dirty="0" err="1"/>
              <a:t>온디맨드</a:t>
            </a:r>
            <a:r>
              <a:rPr lang="ko-KR" altLang="en-US" dirty="0"/>
              <a:t> 배치</a:t>
            </a:r>
            <a:r>
              <a:rPr lang="en-US" altLang="ko-KR" dirty="0"/>
              <a:t>, </a:t>
            </a:r>
            <a:r>
              <a:rPr lang="ko-KR" altLang="en-US" dirty="0"/>
              <a:t>상주 배치 등 다양한 타입의 배치 처리 아키텍처를 제공합니다</a:t>
            </a:r>
            <a:r>
              <a:rPr lang="en-US" altLang="ko-KR" dirty="0"/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886157" y="1788419"/>
            <a:ext cx="617193" cy="605216"/>
            <a:chOff x="632520" y="2159539"/>
            <a:chExt cx="1296293" cy="1271136"/>
          </a:xfrm>
          <a:effectLst/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520" y="2159539"/>
              <a:ext cx="1121463" cy="112146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383" y="2473245"/>
              <a:ext cx="957430" cy="957430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904509" y="3590624"/>
            <a:ext cx="580487" cy="580487"/>
            <a:chOff x="583651" y="4632627"/>
            <a:chExt cx="1219200" cy="1219200"/>
          </a:xfrm>
          <a:effectLst/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651" y="4632627"/>
              <a:ext cx="1219200" cy="12192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113576" y="5162552"/>
              <a:ext cx="159349" cy="159349"/>
            </a:xfrm>
            <a:prstGeom prst="rect">
              <a:avLst/>
            </a:prstGeom>
            <a:ln>
              <a:noFill/>
            </a:ln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en-US" altLang="ko-KR" sz="3739" b="1" dirty="0">
                  <a:solidFill>
                    <a:schemeClr val="bg1"/>
                  </a:solidFill>
                  <a:latin typeface="+mn-ea"/>
                </a:rPr>
                <a:t>!</a:t>
              </a:r>
              <a:endParaRPr lang="ko-KR" altLang="en-US" sz="3739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09" y="2781606"/>
            <a:ext cx="580487" cy="580487"/>
          </a:xfrm>
          <a:prstGeom prst="rect">
            <a:avLst/>
          </a:prstGeom>
          <a:effectLst/>
        </p:spPr>
      </p:pic>
      <p:sp>
        <p:nvSpPr>
          <p:cNvPr id="13" name="직사각형 12"/>
          <p:cNvSpPr/>
          <p:nvPr/>
        </p:nvSpPr>
        <p:spPr bwMode="gray">
          <a:xfrm>
            <a:off x="3067320" y="2199565"/>
            <a:ext cx="957526" cy="216000"/>
          </a:xfrm>
          <a:prstGeom prst="rect">
            <a:avLst/>
          </a:prstGeom>
          <a:solidFill>
            <a:srgbClr val="7F7F7F"/>
          </a:solidFill>
          <a:ln w="635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Standalone</a:t>
            </a:r>
            <a:endParaRPr lang="ko-KR" altLang="en-US" sz="831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gray">
          <a:xfrm>
            <a:off x="3067320" y="3139562"/>
            <a:ext cx="957526" cy="216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WAS</a:t>
            </a:r>
            <a:endParaRPr lang="ko-KR" altLang="en-US" sz="831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gray">
          <a:xfrm>
            <a:off x="3067320" y="4014413"/>
            <a:ext cx="957526" cy="216000"/>
          </a:xfrm>
          <a:prstGeom prst="rect">
            <a:avLst/>
          </a:prstGeom>
          <a:solidFill>
            <a:srgbClr val="7F7F7F"/>
          </a:solidFill>
          <a:ln w="635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831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Daemon</a:t>
            </a:r>
            <a:endParaRPr lang="ko-KR" altLang="en-US" sz="831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꺾인 연결선 15"/>
          <p:cNvCxnSpPr/>
          <p:nvPr/>
        </p:nvCxnSpPr>
        <p:spPr bwMode="auto">
          <a:xfrm>
            <a:off x="2503349" y="2093868"/>
            <a:ext cx="563970" cy="207461"/>
          </a:xfrm>
          <a:prstGeom prst="bentConnector3">
            <a:avLst/>
          </a:prstGeom>
          <a:noFill/>
          <a:ln w="6350" cap="flat" cmpd="sng" algn="ctr">
            <a:solidFill>
              <a:srgbClr val="7F7F7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꺾인 연결선 16"/>
          <p:cNvCxnSpPr>
            <a:cxnSpLocks/>
            <a:stCxn id="12" idx="3"/>
          </p:cNvCxnSpPr>
          <p:nvPr/>
        </p:nvCxnSpPr>
        <p:spPr bwMode="auto">
          <a:xfrm>
            <a:off x="2484996" y="3071850"/>
            <a:ext cx="584775" cy="43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7F7F7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꺾인 연결선 17"/>
          <p:cNvCxnSpPr/>
          <p:nvPr/>
        </p:nvCxnSpPr>
        <p:spPr bwMode="auto">
          <a:xfrm>
            <a:off x="2484997" y="3867806"/>
            <a:ext cx="582323" cy="24837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7F7F7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 Box 136"/>
          <p:cNvSpPr txBox="1">
            <a:spLocks noChangeArrowheads="1"/>
          </p:cNvSpPr>
          <p:nvPr/>
        </p:nvSpPr>
        <p:spPr bwMode="auto">
          <a:xfrm>
            <a:off x="2474165" y="2296058"/>
            <a:ext cx="507947" cy="2022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ko-KR" altLang="en-US" sz="831" kern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배치 기동</a:t>
            </a:r>
            <a:endParaRPr lang="en-US" altLang="ko-KR" sz="831" kern="0">
              <a:solidFill>
                <a:srgbClr val="000000">
                  <a:lumMod val="75000"/>
                  <a:lumOff val="2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20" name="Text Box 136"/>
          <p:cNvSpPr txBox="1">
            <a:spLocks noChangeArrowheads="1"/>
          </p:cNvSpPr>
          <p:nvPr/>
        </p:nvSpPr>
        <p:spPr bwMode="auto">
          <a:xfrm>
            <a:off x="2474165" y="3324513"/>
            <a:ext cx="507947" cy="2022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ko-KR" altLang="en-US" sz="831" kern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배치 기동</a:t>
            </a:r>
            <a:endParaRPr lang="en-US" altLang="ko-KR" sz="831" kern="0">
              <a:solidFill>
                <a:srgbClr val="000000">
                  <a:lumMod val="75000"/>
                  <a:lumOff val="2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21" name="Text Box 136"/>
          <p:cNvSpPr txBox="1">
            <a:spLocks noChangeArrowheads="1"/>
          </p:cNvSpPr>
          <p:nvPr/>
        </p:nvSpPr>
        <p:spPr bwMode="auto">
          <a:xfrm>
            <a:off x="2474165" y="4120419"/>
            <a:ext cx="507947" cy="20222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defRPr/>
            </a:pPr>
            <a:r>
              <a:rPr lang="ko-KR" altLang="en-US" sz="831" kern="0">
                <a:solidFill>
                  <a:srgbClr val="000000">
                    <a:lumMod val="75000"/>
                    <a:lumOff val="2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작업 개시</a:t>
            </a:r>
            <a:endParaRPr lang="en-US" altLang="ko-KR" sz="831" kern="0">
              <a:solidFill>
                <a:srgbClr val="000000">
                  <a:lumMod val="75000"/>
                  <a:lumOff val="2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22" name="AutoShape 63"/>
          <p:cNvSpPr>
            <a:spLocks noChangeArrowheads="1"/>
          </p:cNvSpPr>
          <p:nvPr/>
        </p:nvSpPr>
        <p:spPr bwMode="auto">
          <a:xfrm>
            <a:off x="4263107" y="2783664"/>
            <a:ext cx="3118074" cy="782315"/>
          </a:xfrm>
          <a:prstGeom prst="roundRect">
            <a:avLst>
              <a:gd name="adj" fmla="val 9745"/>
            </a:avLst>
          </a:prstGeom>
          <a:noFill/>
          <a:ln>
            <a:noFill/>
          </a:ln>
          <a:effectLst/>
        </p:spPr>
        <p:txBody>
          <a:bodyPr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35185" indent="-135185" defTabSz="153869">
              <a:spcAft>
                <a:spcPts val="416"/>
              </a:spcAft>
              <a:buClr>
                <a:srgbClr val="016666"/>
              </a:buClr>
              <a:buFontTx/>
              <a:buChar char="•"/>
              <a:defRPr/>
            </a:pP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Job Scheduler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 아닌 온라인 서비스에서 대량데이터 처리가 필요한 경우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API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를 이용하여 배치를 실행</a:t>
            </a:r>
          </a:p>
          <a:p>
            <a:pPr marL="135185" indent="-135185" defTabSz="153869">
              <a:spcAft>
                <a:spcPts val="416"/>
              </a:spcAft>
              <a:buClr>
                <a:srgbClr val="016666"/>
              </a:buClr>
              <a:buFontTx/>
              <a:buChar char="•"/>
              <a:defRPr/>
            </a:pP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온라인 서비스에서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Async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로 배치 실행</a:t>
            </a:r>
          </a:p>
          <a:p>
            <a:pPr marL="135185" indent="-135185" defTabSz="153869">
              <a:spcAft>
                <a:spcPts val="416"/>
              </a:spcAft>
              <a:buClr>
                <a:srgbClr val="016666"/>
              </a:buClr>
              <a:buFontTx/>
              <a:buChar char="•"/>
              <a:defRPr/>
            </a:pP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Timeout</a:t>
            </a:r>
            <a:r>
              <a:rPr lang="en-US" altLang="ko-KR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처리 기능 </a:t>
            </a:r>
            <a:r>
              <a:rPr lang="en-US" altLang="ko-KR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default</a:t>
            </a:r>
            <a:r>
              <a:rPr lang="en-US" altLang="ko-KR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10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</a:t>
            </a:r>
            <a:r>
              <a:rPr lang="en-US" altLang="ko-KR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최대 </a:t>
            </a:r>
            <a:r>
              <a:rPr lang="en-US" altLang="ko-KR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15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</a:t>
            </a:r>
          </a:p>
        </p:txBody>
      </p:sp>
      <p:sp>
        <p:nvSpPr>
          <p:cNvPr id="24" name="AutoShape 63"/>
          <p:cNvSpPr>
            <a:spLocks noChangeArrowheads="1"/>
          </p:cNvSpPr>
          <p:nvPr/>
        </p:nvSpPr>
        <p:spPr bwMode="auto">
          <a:xfrm>
            <a:off x="4263107" y="1977639"/>
            <a:ext cx="3118074" cy="679529"/>
          </a:xfrm>
          <a:prstGeom prst="roundRect">
            <a:avLst>
              <a:gd name="adj" fmla="val 9745"/>
            </a:avLst>
          </a:prstGeom>
          <a:noFill/>
          <a:ln>
            <a:noFill/>
          </a:ln>
          <a:effectLst/>
        </p:spPr>
        <p:txBody>
          <a:bodyPr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35185" indent="-135185" defTabSz="153869">
              <a:spcAft>
                <a:spcPts val="416"/>
              </a:spcAft>
              <a:buClr>
                <a:srgbClr val="016666"/>
              </a:buClr>
              <a:buFontTx/>
              <a:buChar char="•"/>
              <a:defRPr/>
            </a:pP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Job Scheduler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 의해 정해진 시간에 주기적 혹은 비주기적으로 구동되는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Batch</a:t>
            </a:r>
            <a:r>
              <a:rPr lang="en-US" altLang="ko-KR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프로그램</a:t>
            </a:r>
          </a:p>
          <a:p>
            <a:pPr marL="135185" indent="-135185" defTabSz="153869">
              <a:spcAft>
                <a:spcPts val="416"/>
              </a:spcAft>
              <a:buClr>
                <a:srgbClr val="016666"/>
              </a:buClr>
              <a:buFontTx/>
              <a:buChar char="•"/>
              <a:defRPr/>
            </a:pPr>
            <a:r>
              <a:rPr lang="ko-KR" altLang="en-US" sz="800" kern="0" spc="-113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쉘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스크립트로 실행</a:t>
            </a:r>
          </a:p>
        </p:txBody>
      </p:sp>
      <p:sp>
        <p:nvSpPr>
          <p:cNvPr id="25" name="직사각형 24"/>
          <p:cNvSpPr/>
          <p:nvPr/>
        </p:nvSpPr>
        <p:spPr bwMode="gray">
          <a:xfrm>
            <a:off x="3067320" y="2930899"/>
            <a:ext cx="957526" cy="216000"/>
          </a:xfrm>
          <a:prstGeom prst="rect">
            <a:avLst/>
          </a:prstGeom>
          <a:solidFill>
            <a:srgbClr val="7F7F7F"/>
          </a:solidFill>
          <a:ln w="635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On-Demand</a:t>
            </a:r>
            <a:endParaRPr lang="ko-KR" altLang="en-US" sz="831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AutoShape 63"/>
          <p:cNvSpPr>
            <a:spLocks noChangeArrowheads="1"/>
          </p:cNvSpPr>
          <p:nvPr/>
        </p:nvSpPr>
        <p:spPr bwMode="auto">
          <a:xfrm>
            <a:off x="4263107" y="3746175"/>
            <a:ext cx="3118074" cy="782315"/>
          </a:xfrm>
          <a:prstGeom prst="roundRect">
            <a:avLst>
              <a:gd name="adj" fmla="val 9745"/>
            </a:avLst>
          </a:prstGeom>
          <a:noFill/>
          <a:ln>
            <a:noFill/>
          </a:ln>
          <a:effectLst/>
        </p:spPr>
        <p:txBody>
          <a:bodyPr anchor="ctr"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marL="135185" indent="-135185" defTabSz="153869">
              <a:spcAft>
                <a:spcPts val="416"/>
              </a:spcAft>
              <a:buClr>
                <a:srgbClr val="016666"/>
              </a:buClr>
              <a:buFontTx/>
              <a:buChar char="•"/>
              <a:defRPr/>
            </a:pP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온라인 서버 형태 및 </a:t>
            </a:r>
            <a:r>
              <a: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Command</a:t>
            </a:r>
            <a:r>
              <a:rPr lang="en-US" altLang="ko-KR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형태로 기동된 상태에서 스케줄 시간에 따라 주기적으로 자동 수행됨 </a:t>
            </a:r>
          </a:p>
          <a:p>
            <a:pPr marL="135185" indent="-135185" defTabSz="153869">
              <a:spcAft>
                <a:spcPts val="416"/>
              </a:spcAft>
              <a:buClr>
                <a:srgbClr val="016666"/>
              </a:buClr>
              <a:buFontTx/>
              <a:buChar char="•"/>
              <a:defRPr/>
            </a:pP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서비스 실행 도중 시스템 상황에 따른 제어 가능 </a:t>
            </a:r>
          </a:p>
          <a:p>
            <a:pPr marL="135185" indent="-135185" defTabSz="153869">
              <a:spcAft>
                <a:spcPts val="416"/>
              </a:spcAft>
              <a:buClr>
                <a:srgbClr val="016666"/>
              </a:buClr>
              <a:buFontTx/>
              <a:buChar char="•"/>
              <a:defRPr/>
            </a:pPr>
            <a:r>
              <a:rPr lang="ko-KR" altLang="en-US" sz="800" kern="0" spc="-113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시스템 및 업무 상황에 따른 병렬처리 가능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4261686" y="1795278"/>
            <a:ext cx="3081854" cy="1997757"/>
            <a:chOff x="4158247" y="2468733"/>
            <a:chExt cx="4109139" cy="2663676"/>
          </a:xfrm>
          <a:gradFill>
            <a:gsLst>
              <a:gs pos="100000">
                <a:srgbClr val="1299C5"/>
              </a:gs>
              <a:gs pos="0">
                <a:srgbClr val="00B689"/>
              </a:gs>
            </a:gsLst>
            <a:lin ang="16200000" scaled="1"/>
          </a:gradFill>
        </p:grpSpPr>
        <p:sp>
          <p:nvSpPr>
            <p:cNvPr id="23" name="직사각형 22"/>
            <p:cNvSpPr/>
            <p:nvPr/>
          </p:nvSpPr>
          <p:spPr bwMode="gray">
            <a:xfrm>
              <a:off x="4158247" y="2468733"/>
              <a:ext cx="4109139" cy="2880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anchor="ctr">
              <a:noAutofit/>
            </a:bodyPr>
            <a:lstStyle/>
            <a:p>
              <a:pPr algn="ctr" defTabSz="153869">
                <a:buClr>
                  <a:srgbClr val="016666"/>
                </a:buClr>
              </a:pPr>
              <a:r>
                <a:rPr lang="en-US" altLang="ko-KR" sz="831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Standalone </a:t>
              </a:r>
              <a:r>
                <a:rPr lang="ko-KR" altLang="en-US" sz="831" b="1" ker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배치</a:t>
              </a:r>
            </a:p>
          </p:txBody>
        </p:sp>
        <p:sp>
          <p:nvSpPr>
            <p:cNvPr id="26" name="직사각형 25"/>
            <p:cNvSpPr/>
            <p:nvPr/>
          </p:nvSpPr>
          <p:spPr bwMode="gray">
            <a:xfrm>
              <a:off x="4158247" y="3561061"/>
              <a:ext cx="4109139" cy="2880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anchor="ctr">
              <a:noAutofit/>
            </a:bodyPr>
            <a:lstStyle/>
            <a:p>
              <a:pPr algn="ctr" defTabSz="153869">
                <a:buClr>
                  <a:srgbClr val="016666"/>
                </a:buClr>
              </a:pPr>
              <a:r>
                <a:rPr lang="en-US" altLang="ko-KR" sz="831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On-Demand </a:t>
              </a:r>
              <a:r>
                <a:rPr lang="ko-KR" altLang="en-US" sz="831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배치</a:t>
              </a:r>
            </a:p>
          </p:txBody>
        </p:sp>
        <p:sp>
          <p:nvSpPr>
            <p:cNvPr id="28" name="직사각형 27"/>
            <p:cNvSpPr/>
            <p:nvPr/>
          </p:nvSpPr>
          <p:spPr bwMode="gray">
            <a:xfrm>
              <a:off x="4158247" y="4844409"/>
              <a:ext cx="4109139" cy="28800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anchor="ctr">
              <a:noAutofit/>
            </a:bodyPr>
            <a:lstStyle/>
            <a:p>
              <a:pPr algn="ctr" defTabSz="153869">
                <a:buClr>
                  <a:srgbClr val="016666"/>
                </a:buClr>
              </a:pPr>
              <a:r>
                <a:rPr lang="ko-KR" altLang="en-US" sz="831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상주 배치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17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92777" y="1397724"/>
            <a:ext cx="7256417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93" name="자유형 92"/>
          <p:cNvSpPr/>
          <p:nvPr/>
        </p:nvSpPr>
        <p:spPr>
          <a:xfrm>
            <a:off x="1367073" y="1776191"/>
            <a:ext cx="6728973" cy="1924374"/>
          </a:xfrm>
          <a:custGeom>
            <a:avLst/>
            <a:gdLst>
              <a:gd name="connsiteX0" fmla="*/ 0 w 6994027"/>
              <a:gd name="connsiteY0" fmla="*/ 0 h 2565832"/>
              <a:gd name="connsiteX1" fmla="*/ 5711111 w 6994027"/>
              <a:gd name="connsiteY1" fmla="*/ 0 h 2565832"/>
              <a:gd name="connsiteX2" fmla="*/ 6994027 w 6994027"/>
              <a:gd name="connsiteY2" fmla="*/ 1282916 h 2565832"/>
              <a:gd name="connsiteX3" fmla="*/ 5711111 w 6994027"/>
              <a:gd name="connsiteY3" fmla="*/ 2565832 h 2565832"/>
              <a:gd name="connsiteX4" fmla="*/ 0 w 6994027"/>
              <a:gd name="connsiteY4" fmla="*/ 2565832 h 2565832"/>
              <a:gd name="connsiteX5" fmla="*/ 0 w 6994027"/>
              <a:gd name="connsiteY5" fmla="*/ 2009534 h 2565832"/>
              <a:gd name="connsiteX6" fmla="*/ 5651511 w 6994027"/>
              <a:gd name="connsiteY6" fmla="*/ 2009535 h 2565832"/>
              <a:gd name="connsiteX7" fmla="*/ 6378129 w 6994027"/>
              <a:gd name="connsiteY7" fmla="*/ 1282917 h 2565832"/>
              <a:gd name="connsiteX8" fmla="*/ 6378130 w 6994027"/>
              <a:gd name="connsiteY8" fmla="*/ 1282917 h 2565832"/>
              <a:gd name="connsiteX9" fmla="*/ 5651512 w 6994027"/>
              <a:gd name="connsiteY9" fmla="*/ 556299 h 2565832"/>
              <a:gd name="connsiteX10" fmla="*/ 0 w 6994027"/>
              <a:gd name="connsiteY10" fmla="*/ 556299 h 2565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94027" h="2565832">
                <a:moveTo>
                  <a:pt x="0" y="0"/>
                </a:moveTo>
                <a:lnTo>
                  <a:pt x="5711111" y="0"/>
                </a:lnTo>
                <a:cubicBezTo>
                  <a:pt x="6419646" y="0"/>
                  <a:pt x="6994027" y="574381"/>
                  <a:pt x="6994027" y="1282916"/>
                </a:cubicBezTo>
                <a:cubicBezTo>
                  <a:pt x="6994027" y="1991451"/>
                  <a:pt x="6419646" y="2565832"/>
                  <a:pt x="5711111" y="2565832"/>
                </a:cubicBezTo>
                <a:lnTo>
                  <a:pt x="0" y="2565832"/>
                </a:lnTo>
                <a:lnTo>
                  <a:pt x="0" y="2009534"/>
                </a:lnTo>
                <a:lnTo>
                  <a:pt x="5651511" y="2009535"/>
                </a:lnTo>
                <a:cubicBezTo>
                  <a:pt x="6052811" y="2009535"/>
                  <a:pt x="6378129" y="1684217"/>
                  <a:pt x="6378129" y="1282917"/>
                </a:cubicBezTo>
                <a:lnTo>
                  <a:pt x="6378130" y="1282917"/>
                </a:lnTo>
                <a:cubicBezTo>
                  <a:pt x="6378130" y="881617"/>
                  <a:pt x="6052812" y="556299"/>
                  <a:pt x="5651512" y="556299"/>
                </a:cubicBezTo>
                <a:lnTo>
                  <a:pt x="0" y="556299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94000">
                <a:srgbClr val="1299C5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cxnSp>
        <p:nvCxnSpPr>
          <p:cNvPr id="99" name="직선 연결선 98"/>
          <p:cNvCxnSpPr>
            <a:stCxn id="5" idx="6"/>
            <a:endCxn id="49" idx="2"/>
          </p:cNvCxnSpPr>
          <p:nvPr/>
        </p:nvCxnSpPr>
        <p:spPr>
          <a:xfrm>
            <a:off x="2577202" y="1958465"/>
            <a:ext cx="562755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endCxn id="59" idx="2"/>
          </p:cNvCxnSpPr>
          <p:nvPr/>
        </p:nvCxnSpPr>
        <p:spPr>
          <a:xfrm>
            <a:off x="3482259" y="1958466"/>
            <a:ext cx="2960306" cy="8296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>
            <a:stCxn id="79" idx="6"/>
            <a:endCxn id="57" idx="2"/>
          </p:cNvCxnSpPr>
          <p:nvPr/>
        </p:nvCxnSpPr>
        <p:spPr>
          <a:xfrm>
            <a:off x="2822549" y="3487081"/>
            <a:ext cx="3826292" cy="0"/>
          </a:xfrm>
          <a:prstGeom prst="line">
            <a:avLst/>
          </a:prstGeom>
          <a:ln w="12700">
            <a:solidFill>
              <a:schemeClr val="bg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 err="1"/>
              <a:t>뱅크웨어의</a:t>
            </a:r>
            <a:r>
              <a:rPr lang="ko-KR" altLang="en-US" dirty="0"/>
              <a:t> 애플리케이션 프레임워크 </a:t>
            </a:r>
            <a:r>
              <a:rPr lang="ko-KR" altLang="en-US"/>
              <a:t>개발 여정</a:t>
            </a:r>
            <a:endParaRPr lang="en-US" altLang="ko-KR" dirty="0"/>
          </a:p>
        </p:txBody>
      </p:sp>
      <p:sp>
        <p:nvSpPr>
          <p:cNvPr id="47" name="텍스트 개체 틀 4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개요</a:t>
            </a:r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뱅크웨어글로벌은 </a:t>
            </a:r>
            <a:r>
              <a:rPr lang="en-US" altLang="ko-KR" dirty="0"/>
              <a:t>2004</a:t>
            </a:r>
            <a:r>
              <a:rPr lang="ko-KR" altLang="en-US" dirty="0"/>
              <a:t>년 부터 자바 프레임워크를 개발</a:t>
            </a:r>
            <a:r>
              <a:rPr lang="en-US" altLang="ko-KR" dirty="0"/>
              <a:t>/</a:t>
            </a:r>
            <a:r>
              <a:rPr lang="ko-KR" altLang="en-US" dirty="0"/>
              <a:t>연구</a:t>
            </a:r>
            <a:r>
              <a:rPr lang="en-US" altLang="ko-KR" dirty="0"/>
              <a:t>/</a:t>
            </a:r>
            <a:r>
              <a:rPr lang="ko-KR" altLang="en-US" dirty="0"/>
              <a:t>지원한 인력을 주축으로 새로운 차세대 자바 애플리케이션 프레임워크를 개발하여 시장을 넓혀가고 있습니다</a:t>
            </a:r>
            <a:r>
              <a:rPr lang="en-US" altLang="ko-KR" dirty="0"/>
              <a:t>.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3851041" y="1647529"/>
            <a:ext cx="384395" cy="493211"/>
            <a:chOff x="3782723" y="2144458"/>
            <a:chExt cx="512526" cy="657614"/>
          </a:xfrm>
        </p:grpSpPr>
        <p:sp>
          <p:nvSpPr>
            <p:cNvPr id="17" name="타원 16"/>
            <p:cNvSpPr/>
            <p:nvPr/>
          </p:nvSpPr>
          <p:spPr>
            <a:xfrm>
              <a:off x="3782723" y="2316006"/>
              <a:ext cx="486000" cy="486066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33062">
                <a:defRPr/>
              </a:pP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이마트</a:t>
              </a:r>
              <a:endParaRPr lang="ko-KR" altLang="en-US" sz="692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20700000">
              <a:off x="3983164" y="2144458"/>
              <a:ext cx="312085" cy="19581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lIns="27000" tIns="27000" rIns="27000" bIns="27000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2011</a:t>
              </a:r>
              <a:endParaRPr lang="ko-KR" altLang="en-US" sz="6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184191" y="1653604"/>
            <a:ext cx="540000" cy="574862"/>
            <a:chOff x="4226928" y="2152557"/>
            <a:chExt cx="720000" cy="766482"/>
          </a:xfrm>
        </p:grpSpPr>
        <p:sp>
          <p:nvSpPr>
            <p:cNvPr id="18" name="타원 17"/>
            <p:cNvSpPr/>
            <p:nvPr/>
          </p:nvSpPr>
          <p:spPr>
            <a:xfrm>
              <a:off x="4226928" y="2199039"/>
              <a:ext cx="720000" cy="7200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33062">
                <a:defRPr/>
              </a:pP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공평</a:t>
              </a:r>
              <a:r>
                <a:rPr lang="en-US" altLang="ko-KR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/</a:t>
              </a: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친애</a:t>
              </a:r>
              <a:endParaRPr lang="en-US" altLang="ko-KR" sz="623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  <a:p>
              <a:pPr algn="ctr" defTabSz="633062">
                <a:defRPr/>
              </a:pP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저축은행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20700000">
              <a:off x="4544040" y="2152557"/>
              <a:ext cx="312085" cy="19581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lIns="27000" tIns="27000" rIns="27000" bIns="27000" rtlCol="0">
              <a:spAutoFit/>
            </a:bodyPr>
            <a:lstStyle/>
            <a:p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2012</a:t>
              </a:r>
              <a:endParaRPr lang="ko-KR" altLang="en-US" sz="6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1893033" y="2349304"/>
            <a:ext cx="1314142" cy="653076"/>
            <a:chOff x="855196" y="3080158"/>
            <a:chExt cx="1752189" cy="870768"/>
          </a:xfrm>
        </p:grpSpPr>
        <p:sp>
          <p:nvSpPr>
            <p:cNvPr id="31" name="TextBox 30"/>
            <p:cNvSpPr txBox="1"/>
            <p:nvPr/>
          </p:nvSpPr>
          <p:spPr>
            <a:xfrm>
              <a:off x="855196" y="3080158"/>
              <a:ext cx="774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2010. 08</a:t>
              </a:r>
              <a:endPara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55196" y="3273818"/>
              <a:ext cx="175218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티맥스소프트 </a:t>
              </a:r>
              <a:r>
                <a:rPr lang="en-US" altLang="ko-KR" sz="6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R&amp;D</a:t>
              </a:r>
              <a:r>
                <a:rPr lang="en-US" altLang="ko-KR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및 기술지원인력을</a:t>
              </a:r>
              <a:br>
                <a:rPr lang="en-US" altLang="ko-KR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주축으로 회사 설립 후 차세대 자바 </a:t>
              </a:r>
              <a:br>
                <a:rPr lang="en-US" altLang="ko-KR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프레임워크 개발 시작</a:t>
              </a:r>
              <a:endParaRPr lang="en-US" altLang="ko-KR" sz="67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35" name="타원 34"/>
          <p:cNvSpPr/>
          <p:nvPr/>
        </p:nvSpPr>
        <p:spPr>
          <a:xfrm>
            <a:off x="2779955" y="1872261"/>
            <a:ext cx="189000" cy="189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rIns="0" rtlCol="0" anchor="ctr"/>
          <a:lstStyle/>
          <a:p>
            <a:pPr algn="ctr"/>
            <a:r>
              <a:rPr lang="en-US" altLang="ko-KR" sz="600" b="1" kern="0" dirty="0">
                <a:solidFill>
                  <a:sysClr val="window" lastClr="FFFFFF"/>
                </a:solidFill>
                <a:latin typeface="맑은 고딕"/>
                <a:ea typeface="맑은 고딕"/>
              </a:rPr>
              <a:t>1.0</a:t>
            </a:r>
            <a:endParaRPr lang="ko-KR" altLang="en-US" sz="600" b="1" kern="0" dirty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61536" y="2047512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2010.12</a:t>
            </a:r>
            <a:endParaRPr lang="ko-KR" altLang="en-US" sz="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18098" y="2047512"/>
            <a:ext cx="4748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2012.05</a:t>
            </a:r>
            <a:endParaRPr lang="ko-KR" altLang="en-US" sz="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4836518" y="1872261"/>
            <a:ext cx="189000" cy="189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rIns="0" rtlCol="0" anchor="ctr"/>
          <a:lstStyle/>
          <a:p>
            <a:pPr algn="ctr"/>
            <a:r>
              <a:rPr lang="en-US" altLang="ko-KR" sz="600" b="1" kern="0" dirty="0">
                <a:solidFill>
                  <a:sysClr val="window" lastClr="FFFFFF"/>
                </a:solidFill>
                <a:latin typeface="맑은 고딕"/>
                <a:ea typeface="맑은 고딕"/>
              </a:rPr>
              <a:t>2.0</a:t>
            </a:r>
            <a:endParaRPr lang="ko-KR" altLang="en-US" sz="600" b="1" kern="0" dirty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7396175" y="3203581"/>
            <a:ext cx="189000" cy="189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rIns="0" rtlCol="0" anchor="ctr"/>
          <a:lstStyle/>
          <a:p>
            <a:pPr algn="ctr"/>
            <a:r>
              <a:rPr lang="en-US" altLang="ko-KR" sz="600" b="1" kern="0" dirty="0">
                <a:solidFill>
                  <a:sysClr val="window" lastClr="FFFFFF"/>
                </a:solidFill>
                <a:latin typeface="맑은 고딕"/>
                <a:ea typeface="맑은 고딕"/>
              </a:rPr>
              <a:t>2.5</a:t>
            </a:r>
            <a:endParaRPr lang="ko-KR" altLang="en-US" sz="600" b="1" kern="0" dirty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40260" y="2352112"/>
            <a:ext cx="1841786" cy="442518"/>
            <a:chOff x="2744491" y="3083903"/>
            <a:chExt cx="2455714" cy="590024"/>
          </a:xfrm>
        </p:grpSpPr>
        <p:sp>
          <p:nvSpPr>
            <p:cNvPr id="53" name="TextBox 52"/>
            <p:cNvSpPr txBox="1"/>
            <p:nvPr/>
          </p:nvSpPr>
          <p:spPr>
            <a:xfrm>
              <a:off x="2744491" y="3083903"/>
              <a:ext cx="774144" cy="276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2011. 01</a:t>
              </a:r>
              <a:endPara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44491" y="3273818"/>
              <a:ext cx="245571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rgbClr val="FF0000"/>
                  </a:solidFill>
                  <a:latin typeface="+mn-ea"/>
                </a:rPr>
                <a:t>차세대</a:t>
              </a:r>
              <a:r>
                <a:rPr lang="en-US" altLang="ko-KR" sz="675" spc="-113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675" spc="-113" dirty="0">
                  <a:solidFill>
                    <a:srgbClr val="FF0000"/>
                  </a:solidFill>
                  <a:latin typeface="+mn-ea"/>
                </a:rPr>
                <a:t>보험 계정계 시스템 표준 프레임워크 선정</a:t>
              </a:r>
              <a:endParaRPr lang="en-US" altLang="ko-KR" sz="675" spc="-113" dirty="0">
                <a:solidFill>
                  <a:srgbClr val="FF0000"/>
                </a:solidFill>
                <a:latin typeface="+mn-ea"/>
              </a:endParaRP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선도개발을 통한 아키텍처 검증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82087" y="2349306"/>
            <a:ext cx="1449499" cy="653076"/>
            <a:chOff x="5711264" y="3080158"/>
            <a:chExt cx="1932666" cy="870768"/>
          </a:xfrm>
        </p:grpSpPr>
        <p:sp>
          <p:nvSpPr>
            <p:cNvPr id="26" name="TextBox 25"/>
            <p:cNvSpPr txBox="1"/>
            <p:nvPr/>
          </p:nvSpPr>
          <p:spPr>
            <a:xfrm>
              <a:off x="5711264" y="3273818"/>
              <a:ext cx="193266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rgbClr val="FF0000"/>
                  </a:solidFill>
                  <a:latin typeface="+mn-ea"/>
                </a:rPr>
                <a:t>차세대</a:t>
              </a:r>
              <a:r>
                <a:rPr lang="en-US" altLang="ko-KR" sz="675" spc="-113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675" spc="-113" dirty="0">
                  <a:solidFill>
                    <a:srgbClr val="FF0000"/>
                  </a:solidFill>
                  <a:latin typeface="+mn-ea"/>
                </a:rPr>
                <a:t>카드 시스템 표준 프레임워크</a:t>
              </a:r>
              <a:endParaRPr lang="en-US" altLang="ko-KR" sz="675" spc="-113" dirty="0">
                <a:solidFill>
                  <a:srgbClr val="FF0000"/>
                </a:solidFill>
                <a:latin typeface="+mn-ea"/>
              </a:endParaRPr>
            </a:p>
            <a:p>
              <a:pPr marL="118699" indent="-118699">
                <a:buFont typeface="Arial" pitchFamily="34" charset="0"/>
                <a:buChar char="•"/>
              </a:pPr>
              <a:r>
                <a:rPr lang="en-US" altLang="ko-KR" sz="6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PMS, Tester tool </a:t>
              </a: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통합 제공</a:t>
              </a:r>
              <a:endParaRPr lang="en-US" altLang="ko-KR" sz="67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아키텍처 파트 총괄 수행</a:t>
              </a:r>
              <a:endParaRPr lang="en-US" altLang="ko-KR" sz="67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현대 커머셜</a:t>
              </a:r>
              <a:r>
                <a:rPr lang="en-US" altLang="ko-KR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현대 캐피탈 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11264" y="3080158"/>
              <a:ext cx="774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2012. 05</a:t>
              </a:r>
              <a:endPara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630690" y="2179552"/>
            <a:ext cx="1315982" cy="860826"/>
            <a:chOff x="5711264" y="3080158"/>
            <a:chExt cx="1754642" cy="1147768"/>
          </a:xfrm>
        </p:grpSpPr>
        <p:sp>
          <p:nvSpPr>
            <p:cNvPr id="62" name="TextBox 61"/>
            <p:cNvSpPr txBox="1"/>
            <p:nvPr/>
          </p:nvSpPr>
          <p:spPr>
            <a:xfrm>
              <a:off x="5711264" y="3273818"/>
              <a:ext cx="1754642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rgbClr val="FF0000"/>
                  </a:solidFill>
                  <a:latin typeface="+mn-ea"/>
                </a:rPr>
                <a:t>전행 자바 프레임워크 선정</a:t>
              </a: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신한은행 전행 아키텍처 표준에 맞게 커스터마이징</a:t>
              </a:r>
            </a:p>
            <a:p>
              <a:pPr marL="118699" indent="-118699">
                <a:buFont typeface="Arial" pitchFamily="34" charset="0"/>
                <a:buChar char="•"/>
              </a:pPr>
              <a:r>
                <a:rPr lang="en-US" altLang="ko-KR" sz="67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BPR, AML </a:t>
              </a: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시스템에 도입</a:t>
              </a: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향후 신규 구축하는 자바 시스템에 표준 적용 예정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152268" y="3080158"/>
              <a:ext cx="774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2014. 09</a:t>
              </a:r>
              <a:endPara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>
            <a:off x="1902202" y="1620965"/>
            <a:ext cx="675000" cy="675000"/>
          </a:xfrm>
          <a:prstGeom prst="ellipse">
            <a:avLst/>
          </a:prstGeom>
          <a:solidFill>
            <a:srgbClr val="EAEAEA"/>
          </a:solidFill>
          <a:ln w="25400">
            <a:solidFill>
              <a:schemeClr val="bg1"/>
            </a:solidFill>
          </a:ln>
          <a:effectLst/>
        </p:spPr>
        <p:txBody>
          <a:bodyPr rtlCol="0" anchor="ctr"/>
          <a:lstStyle/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개발</a:t>
            </a:r>
            <a:endParaRPr lang="en-US" altLang="ko-KR" sz="9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시작</a:t>
            </a:r>
          </a:p>
        </p:txBody>
      </p:sp>
      <p:sp>
        <p:nvSpPr>
          <p:cNvPr id="49" name="타원 48"/>
          <p:cNvSpPr/>
          <p:nvPr/>
        </p:nvSpPr>
        <p:spPr>
          <a:xfrm>
            <a:off x="3139957" y="1620965"/>
            <a:ext cx="675000" cy="675000"/>
          </a:xfrm>
          <a:prstGeom prst="ellipse">
            <a:avLst/>
          </a:prstGeom>
          <a:solidFill>
            <a:srgbClr val="EAEAEA"/>
          </a:solidFill>
          <a:ln w="25400">
            <a:solidFill>
              <a:schemeClr val="bg1"/>
            </a:solidFill>
          </a:ln>
          <a:effectLst/>
        </p:spPr>
        <p:txBody>
          <a:bodyPr rtlCol="0" anchor="ctr"/>
          <a:lstStyle/>
          <a:p>
            <a:pPr algn="ctr" defTabSz="633062">
              <a:defRPr/>
            </a:pPr>
            <a:r>
              <a:rPr lang="en-US" altLang="ko-KR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KDB </a:t>
            </a: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생명</a:t>
            </a:r>
          </a:p>
        </p:txBody>
      </p:sp>
      <p:sp>
        <p:nvSpPr>
          <p:cNvPr id="57" name="타원 56"/>
          <p:cNvSpPr/>
          <p:nvPr/>
        </p:nvSpPr>
        <p:spPr>
          <a:xfrm>
            <a:off x="6648841" y="3149581"/>
            <a:ext cx="675000" cy="675000"/>
          </a:xfrm>
          <a:prstGeom prst="ellipse">
            <a:avLst/>
          </a:prstGeom>
          <a:solidFill>
            <a:srgbClr val="D9D9D9"/>
          </a:solidFill>
          <a:ln w="25400">
            <a:solidFill>
              <a:schemeClr val="bg1"/>
            </a:solidFill>
          </a:ln>
          <a:effectLst/>
        </p:spPr>
        <p:txBody>
          <a:bodyPr rtlCol="0" anchor="ctr"/>
          <a:lstStyle/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한국</a:t>
            </a:r>
            <a:endParaRPr lang="en-US" altLang="ko-KR" sz="9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전력</a:t>
            </a:r>
          </a:p>
        </p:txBody>
      </p:sp>
      <p:sp>
        <p:nvSpPr>
          <p:cNvPr id="59" name="타원 58"/>
          <p:cNvSpPr/>
          <p:nvPr/>
        </p:nvSpPr>
        <p:spPr>
          <a:xfrm>
            <a:off x="6442565" y="1629261"/>
            <a:ext cx="675000" cy="675000"/>
          </a:xfrm>
          <a:prstGeom prst="ellipse">
            <a:avLst/>
          </a:prstGeom>
          <a:solidFill>
            <a:srgbClr val="D9D9D9"/>
          </a:solidFill>
          <a:ln w="25400">
            <a:solidFill>
              <a:schemeClr val="bg1"/>
            </a:solidFill>
          </a:ln>
          <a:effectLst/>
        </p:spPr>
        <p:txBody>
          <a:bodyPr rtlCol="0" anchor="ctr"/>
          <a:lstStyle/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신한은행</a:t>
            </a:r>
          </a:p>
        </p:txBody>
      </p:sp>
      <p:sp>
        <p:nvSpPr>
          <p:cNvPr id="69" name="타원 68"/>
          <p:cNvSpPr/>
          <p:nvPr/>
        </p:nvSpPr>
        <p:spPr>
          <a:xfrm>
            <a:off x="3776173" y="3149581"/>
            <a:ext cx="675000" cy="675000"/>
          </a:xfrm>
          <a:prstGeom prst="ellipse">
            <a:avLst/>
          </a:prstGeom>
          <a:solidFill>
            <a:srgbClr val="D9D9D9"/>
          </a:solidFill>
          <a:ln w="25400">
            <a:solidFill>
              <a:schemeClr val="bg1"/>
            </a:solidFill>
          </a:ln>
          <a:effectLst/>
        </p:spPr>
        <p:txBody>
          <a:bodyPr lIns="0" tIns="0" rIns="0" bIns="0" rtlCol="0" anchor="ctr"/>
          <a:lstStyle/>
          <a:p>
            <a:pPr algn="ctr" defTabSz="633062">
              <a:defRPr/>
            </a:pPr>
            <a:r>
              <a:rPr lang="en-US" altLang="ko-KR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K-BANK</a:t>
            </a:r>
            <a:endParaRPr lang="ko-KR" altLang="en-US" sz="9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6266147" y="3867951"/>
            <a:ext cx="1681679" cy="549202"/>
            <a:chOff x="6480769" y="3080158"/>
            <a:chExt cx="2242239" cy="732269"/>
          </a:xfrm>
        </p:grpSpPr>
        <p:sp>
          <p:nvSpPr>
            <p:cNvPr id="71" name="TextBox 70"/>
            <p:cNvSpPr txBox="1"/>
            <p:nvPr/>
          </p:nvSpPr>
          <p:spPr>
            <a:xfrm>
              <a:off x="6480769" y="3273818"/>
              <a:ext cx="2242239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rgbClr val="FF0000"/>
                  </a:solidFill>
                  <a:latin typeface="+mn-ea"/>
                </a:rPr>
                <a:t>차세대 전력판매 시스템 표준 프레임워크</a:t>
              </a: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전자정부 프레임워크 호환 인증을 통한 도입</a:t>
              </a: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아키텍처 파트 총괄 수행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76750" y="3080158"/>
              <a:ext cx="774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2014. 11</a:t>
              </a:r>
              <a:endPara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4674447" y="3054116"/>
            <a:ext cx="565793" cy="702966"/>
            <a:chOff x="1739210" y="4019905"/>
            <a:chExt cx="754390" cy="937288"/>
          </a:xfrm>
        </p:grpSpPr>
        <p:sp>
          <p:nvSpPr>
            <p:cNvPr id="67" name="타원 66"/>
            <p:cNvSpPr/>
            <p:nvPr/>
          </p:nvSpPr>
          <p:spPr>
            <a:xfrm>
              <a:off x="1739210" y="4237193"/>
              <a:ext cx="720000" cy="7200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33062">
                <a:defRPr/>
              </a:pP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우리은행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 rot="20700000">
              <a:off x="2023695" y="4019905"/>
              <a:ext cx="469905" cy="31892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lIns="27000" tIns="27000" rIns="27000" bIns="27000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2015.11</a:t>
              </a:r>
            </a:p>
            <a:p>
              <a:pPr algn="ct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</a:t>
              </a:r>
              <a:r>
                <a:rPr lang="ko-KR" altLang="en-US" sz="600" spc="-113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관리회계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5134515" y="3054116"/>
            <a:ext cx="561913" cy="702966"/>
            <a:chOff x="2352635" y="4019905"/>
            <a:chExt cx="749217" cy="937288"/>
          </a:xfrm>
        </p:grpSpPr>
        <p:sp>
          <p:nvSpPr>
            <p:cNvPr id="66" name="타원 65"/>
            <p:cNvSpPr/>
            <p:nvPr/>
          </p:nvSpPr>
          <p:spPr>
            <a:xfrm>
              <a:off x="2352635" y="4237193"/>
              <a:ext cx="720000" cy="7200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33062">
                <a:defRPr/>
              </a:pP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한국신용카드</a:t>
              </a:r>
              <a:endParaRPr lang="en-US" altLang="ko-KR" sz="623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  <a:p>
              <a:pPr algn="ctr" defTabSz="633062">
                <a:defRPr/>
              </a:pP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네트워크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 rot="20700000">
              <a:off x="2642291" y="4019905"/>
              <a:ext cx="459561" cy="31892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lIns="27000" tIns="27000" rIns="27000" bIns="27000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2015.09</a:t>
              </a:r>
            </a:p>
            <a:p>
              <a:pPr algn="ct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</a:t>
              </a:r>
              <a:r>
                <a:rPr lang="ko-KR" altLang="en-US" sz="600" spc="-113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정보계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5594583" y="3054116"/>
            <a:ext cx="561912" cy="702966"/>
            <a:chOff x="2966060" y="4019905"/>
            <a:chExt cx="749216" cy="937288"/>
          </a:xfrm>
        </p:grpSpPr>
        <p:sp>
          <p:nvSpPr>
            <p:cNvPr id="65" name="타원 64"/>
            <p:cNvSpPr/>
            <p:nvPr/>
          </p:nvSpPr>
          <p:spPr>
            <a:xfrm>
              <a:off x="2966060" y="4237193"/>
              <a:ext cx="720000" cy="7200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33062">
                <a:defRPr/>
              </a:pP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사이버</a:t>
              </a:r>
              <a:endParaRPr lang="en-US" altLang="ko-KR" sz="623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  <a:p>
              <a:pPr algn="ctr" defTabSz="633062">
                <a:defRPr/>
              </a:pPr>
              <a:r>
                <a:rPr lang="ko-KR" altLang="en-US" sz="623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로지텍</a:t>
              </a:r>
              <a:endParaRPr lang="ko-KR" altLang="en-US" sz="623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 rot="20700000">
              <a:off x="3255715" y="4019905"/>
              <a:ext cx="459561" cy="31892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lIns="27000" tIns="27000" rIns="27000" bIns="27000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2015.06</a:t>
              </a:r>
            </a:p>
            <a:p>
              <a:pPr algn="ct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</a:t>
              </a:r>
              <a:r>
                <a:rPr lang="ko-KR" altLang="en-US" sz="600" spc="-113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전사표준</a:t>
              </a:r>
              <a:r>
                <a:rPr lang="en-US" altLang="ko-KR" sz="600" spc="-113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6054651" y="3054116"/>
            <a:ext cx="632185" cy="702966"/>
            <a:chOff x="3579485" y="4019905"/>
            <a:chExt cx="842914" cy="937288"/>
          </a:xfrm>
        </p:grpSpPr>
        <p:sp>
          <p:nvSpPr>
            <p:cNvPr id="58" name="타원 57"/>
            <p:cNvSpPr/>
            <p:nvPr/>
          </p:nvSpPr>
          <p:spPr>
            <a:xfrm>
              <a:off x="3579485" y="4237193"/>
              <a:ext cx="720000" cy="7200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633062">
                <a:defRPr/>
              </a:pP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하나</a:t>
              </a:r>
              <a:endParaRPr lang="en-US" altLang="ko-KR" sz="623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  <a:p>
              <a:pPr algn="ctr" defTabSz="633062">
                <a:defRPr/>
              </a:pPr>
              <a:r>
                <a:rPr lang="ko-KR" altLang="en-US" sz="623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펀드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 rot="20700000">
              <a:off x="3764748" y="4019905"/>
              <a:ext cx="657651" cy="31892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lIns="27000" tIns="27000" rIns="27000" bIns="27000" rtlCol="0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2015.03</a:t>
              </a:r>
            </a:p>
            <a:p>
              <a:pPr algn="ct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(</a:t>
              </a:r>
              <a:r>
                <a:rPr lang="ko-KR" altLang="en-US" sz="600" spc="-113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계정계</a:t>
              </a:r>
              <a:r>
                <a:rPr lang="en-US" altLang="ko-KR" sz="600" spc="-113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600" spc="-113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정보계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)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3877662" y="3867949"/>
            <a:ext cx="1547155" cy="445327"/>
            <a:chOff x="5711264" y="3080158"/>
            <a:chExt cx="2062874" cy="593769"/>
          </a:xfrm>
        </p:grpSpPr>
        <p:sp>
          <p:nvSpPr>
            <p:cNvPr id="60" name="TextBox 59"/>
            <p:cNvSpPr txBox="1"/>
            <p:nvPr/>
          </p:nvSpPr>
          <p:spPr>
            <a:xfrm>
              <a:off x="5711264" y="3273818"/>
              <a:ext cx="206287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rgbClr val="FF0000"/>
                  </a:solidFill>
                  <a:latin typeface="+mn-ea"/>
                </a:rPr>
                <a:t>은행 계정계 표준 프레임워크</a:t>
              </a: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온라인</a:t>
              </a:r>
              <a:r>
                <a:rPr lang="en-US" altLang="ko-KR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배치</a:t>
              </a:r>
              <a:r>
                <a:rPr lang="en-US" altLang="ko-KR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센터컷</a:t>
              </a:r>
              <a:r>
                <a:rPr lang="en-US" altLang="ko-KR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후행 아키텍처 적용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48543" y="3080158"/>
              <a:ext cx="6993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2016. 4</a:t>
              </a:r>
              <a:endPara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73" name="타원 72"/>
          <p:cNvSpPr/>
          <p:nvPr/>
        </p:nvSpPr>
        <p:spPr>
          <a:xfrm>
            <a:off x="5277143" y="1620965"/>
            <a:ext cx="675000" cy="675000"/>
          </a:xfrm>
          <a:prstGeom prst="ellipse">
            <a:avLst/>
          </a:prstGeom>
          <a:solidFill>
            <a:srgbClr val="EAEAEA"/>
          </a:solidFill>
          <a:ln w="25400">
            <a:solidFill>
              <a:schemeClr val="bg1"/>
            </a:solidFill>
          </a:ln>
          <a:effectLst/>
        </p:spPr>
        <p:txBody>
          <a:bodyPr rtlCol="0" anchor="ctr"/>
          <a:lstStyle/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현대</a:t>
            </a:r>
            <a:endParaRPr lang="en-US" altLang="ko-KR" sz="9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카드</a:t>
            </a:r>
          </a:p>
        </p:txBody>
      </p:sp>
      <p:sp>
        <p:nvSpPr>
          <p:cNvPr id="78" name="타원 77"/>
          <p:cNvSpPr/>
          <p:nvPr/>
        </p:nvSpPr>
        <p:spPr>
          <a:xfrm>
            <a:off x="2995385" y="3149581"/>
            <a:ext cx="675000" cy="675000"/>
          </a:xfrm>
          <a:prstGeom prst="ellipse">
            <a:avLst/>
          </a:prstGeom>
          <a:solidFill>
            <a:srgbClr val="D9D9D9"/>
          </a:solidFill>
          <a:ln w="25400">
            <a:solidFill>
              <a:schemeClr val="bg1"/>
            </a:solidFill>
          </a:ln>
          <a:effectLst/>
        </p:spPr>
        <p:txBody>
          <a:bodyPr lIns="0" tIns="0" rIns="0" bIns="0" rtlCol="0" anchor="ctr"/>
          <a:lstStyle/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현대해상</a:t>
            </a:r>
          </a:p>
        </p:txBody>
      </p:sp>
      <p:sp>
        <p:nvSpPr>
          <p:cNvPr id="79" name="타원 78"/>
          <p:cNvSpPr/>
          <p:nvPr/>
        </p:nvSpPr>
        <p:spPr>
          <a:xfrm>
            <a:off x="2147549" y="3149581"/>
            <a:ext cx="675000" cy="675000"/>
          </a:xfrm>
          <a:prstGeom prst="ellipse">
            <a:avLst/>
          </a:prstGeom>
          <a:solidFill>
            <a:srgbClr val="D9D9D9"/>
          </a:solidFill>
          <a:ln w="25400">
            <a:solidFill>
              <a:schemeClr val="bg1"/>
            </a:solidFill>
          </a:ln>
          <a:effectLst/>
        </p:spPr>
        <p:txBody>
          <a:bodyPr lIns="0" tIns="0" rIns="0" bIns="0" rtlCol="0" anchor="ctr"/>
          <a:lstStyle/>
          <a:p>
            <a:pPr algn="ctr" defTabSz="633062">
              <a:defRPr/>
            </a:pPr>
            <a:r>
              <a:rPr lang="en-US" altLang="ko-KR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BC</a:t>
            </a:r>
          </a:p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카드</a:t>
            </a:r>
          </a:p>
        </p:txBody>
      </p:sp>
      <p:sp>
        <p:nvSpPr>
          <p:cNvPr id="80" name="타원 79"/>
          <p:cNvSpPr/>
          <p:nvPr/>
        </p:nvSpPr>
        <p:spPr>
          <a:xfrm>
            <a:off x="2810108" y="3392581"/>
            <a:ext cx="189000" cy="189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rIns="0" rtlCol="0" anchor="ctr"/>
          <a:lstStyle/>
          <a:p>
            <a:pPr algn="ctr"/>
            <a:r>
              <a:rPr lang="en-US" altLang="ko-KR" sz="600" b="1" kern="0" dirty="0">
                <a:solidFill>
                  <a:sysClr val="window" lastClr="FFFFFF"/>
                </a:solidFill>
                <a:latin typeface="맑은 고딕"/>
                <a:ea typeface="맑은 고딕"/>
              </a:rPr>
              <a:t>4.0</a:t>
            </a:r>
            <a:endParaRPr lang="ko-KR" altLang="en-US" sz="600" b="1" kern="0" dirty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4481333" y="3392581"/>
            <a:ext cx="189000" cy="189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txBody>
          <a:bodyPr lIns="0" rIns="0" rtlCol="0" anchor="ctr"/>
          <a:lstStyle/>
          <a:p>
            <a:pPr algn="ctr"/>
            <a:r>
              <a:rPr lang="en-US" altLang="ko-KR" sz="600" b="1" kern="0" dirty="0">
                <a:solidFill>
                  <a:sysClr val="window" lastClr="FFFFFF"/>
                </a:solidFill>
                <a:latin typeface="맑은 고딕"/>
                <a:ea typeface="맑은 고딕"/>
              </a:rPr>
              <a:t>3.0</a:t>
            </a:r>
            <a:endParaRPr lang="ko-KR" altLang="en-US" sz="600" b="1" kern="0" dirty="0">
              <a:solidFill>
                <a:sysClr val="window" lastClr="FFFFFF"/>
              </a:solidFill>
              <a:latin typeface="맑은 고딕"/>
              <a:ea typeface="맑은 고딕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2947857" y="3867949"/>
            <a:ext cx="985141" cy="445327"/>
            <a:chOff x="5711264" y="3080158"/>
            <a:chExt cx="1313521" cy="593769"/>
          </a:xfrm>
        </p:grpSpPr>
        <p:sp>
          <p:nvSpPr>
            <p:cNvPr id="89" name="TextBox 88"/>
            <p:cNvSpPr txBox="1"/>
            <p:nvPr/>
          </p:nvSpPr>
          <p:spPr>
            <a:xfrm>
              <a:off x="5711264" y="3273818"/>
              <a:ext cx="131352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전사 자바 프레임워크</a:t>
              </a:r>
              <a:endParaRPr lang="en-US" altLang="ko-KR" sz="67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모든 시스템 </a:t>
              </a:r>
              <a:r>
                <a:rPr lang="en-US" altLang="ko-KR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FW </a:t>
              </a: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전환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748543" y="3080158"/>
              <a:ext cx="699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2017. 2</a:t>
              </a:r>
              <a:endPara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2052642" y="3867949"/>
            <a:ext cx="953018" cy="445327"/>
            <a:chOff x="5711264" y="3080158"/>
            <a:chExt cx="1270690" cy="593769"/>
          </a:xfrm>
        </p:grpSpPr>
        <p:sp>
          <p:nvSpPr>
            <p:cNvPr id="92" name="TextBox 91"/>
            <p:cNvSpPr txBox="1"/>
            <p:nvPr/>
          </p:nvSpPr>
          <p:spPr>
            <a:xfrm>
              <a:off x="5711264" y="3273818"/>
              <a:ext cx="127069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계정계 프레임워크</a:t>
              </a:r>
              <a:endParaRPr lang="en-US" altLang="ko-KR" sz="675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118699" indent="-118699">
                <a:buFont typeface="Arial" pitchFamily="34" charset="0"/>
                <a:buChar char="•"/>
              </a:pP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모든 시스템 </a:t>
              </a:r>
              <a:r>
                <a:rPr lang="en-US" altLang="ko-KR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FW </a:t>
              </a:r>
              <a:r>
                <a:rPr lang="ko-KR" altLang="en-US" sz="675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전환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748543" y="3080158"/>
              <a:ext cx="6993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2018. 2</a:t>
              </a:r>
              <a:endPara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95" name="타원 94"/>
          <p:cNvSpPr/>
          <p:nvPr/>
        </p:nvSpPr>
        <p:spPr>
          <a:xfrm>
            <a:off x="1631904" y="3149581"/>
            <a:ext cx="675000" cy="675000"/>
          </a:xfrm>
          <a:prstGeom prst="ellipse">
            <a:avLst/>
          </a:prstGeom>
          <a:solidFill>
            <a:srgbClr val="D9D9D9"/>
          </a:solidFill>
          <a:ln w="25400">
            <a:solidFill>
              <a:schemeClr val="bg1"/>
            </a:solidFill>
          </a:ln>
          <a:effectLst/>
        </p:spPr>
        <p:txBody>
          <a:bodyPr lIns="0" tIns="0" rIns="0" bIns="0" rtlCol="0" anchor="ctr"/>
          <a:lstStyle/>
          <a:p>
            <a:pPr algn="ctr" defTabSz="633062">
              <a:defRPr/>
            </a:pPr>
            <a:r>
              <a:rPr lang="en-US" altLang="ko-KR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KB </a:t>
            </a:r>
          </a:p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카드</a:t>
            </a:r>
          </a:p>
        </p:txBody>
      </p:sp>
      <p:sp>
        <p:nvSpPr>
          <p:cNvPr id="96" name="타원 95"/>
          <p:cNvSpPr/>
          <p:nvPr/>
        </p:nvSpPr>
        <p:spPr>
          <a:xfrm>
            <a:off x="1144999" y="3149581"/>
            <a:ext cx="675000" cy="675000"/>
          </a:xfrm>
          <a:prstGeom prst="ellipse">
            <a:avLst/>
          </a:prstGeom>
          <a:solidFill>
            <a:srgbClr val="D9D9D9"/>
          </a:solidFill>
          <a:ln w="25400">
            <a:solidFill>
              <a:schemeClr val="bg1"/>
            </a:solidFill>
          </a:ln>
          <a:effectLst/>
        </p:spPr>
        <p:txBody>
          <a:bodyPr lIns="0" tIns="0" rIns="0" bIns="0" rtlCol="0" anchor="ctr"/>
          <a:lstStyle/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라인</a:t>
            </a:r>
            <a:endParaRPr lang="en-US" altLang="ko-KR" sz="900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algn="ctr" defTabSz="633062">
              <a:defRPr/>
            </a:pPr>
            <a:r>
              <a: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뱅크</a:t>
            </a:r>
          </a:p>
        </p:txBody>
      </p:sp>
    </p:spTree>
    <p:extLst>
      <p:ext uri="{BB962C8B-B14F-4D97-AF65-F5344CB8AC3E}">
        <p14:creationId xmlns:p14="http://schemas.microsoft.com/office/powerpoint/2010/main" val="3115850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3A427753-6DDE-4BD8-9120-76A6B3C36388}"/>
              </a:ext>
            </a:extLst>
          </p:cNvPr>
          <p:cNvSpPr/>
          <p:nvPr/>
        </p:nvSpPr>
        <p:spPr>
          <a:xfrm>
            <a:off x="1097280" y="1313820"/>
            <a:ext cx="6903720" cy="3409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에러 처리 구조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은 거래 에러 처리에 대한 표준 방식 </a:t>
            </a:r>
            <a:r>
              <a:rPr lang="en-US" altLang="ko-KR" dirty="0"/>
              <a:t>(</a:t>
            </a:r>
            <a:r>
              <a:rPr lang="en-US" altLang="ko-KR" dirty="0" err="1"/>
              <a:t>ApplicationException</a:t>
            </a:r>
            <a:r>
              <a:rPr lang="en-US" altLang="ko-KR" dirty="0"/>
              <a:t>)</a:t>
            </a:r>
            <a:r>
              <a:rPr lang="ko-KR" altLang="en-US" dirty="0"/>
              <a:t>을 제공합니다</a:t>
            </a:r>
            <a:r>
              <a:rPr lang="en-US" altLang="ko-KR" dirty="0"/>
              <a:t>. </a:t>
            </a:r>
            <a:r>
              <a:rPr lang="ko-KR" altLang="en-US" dirty="0"/>
              <a:t>거래 에러 시 에러 로깅</a:t>
            </a:r>
            <a:r>
              <a:rPr lang="en-US" altLang="ko-KR" dirty="0"/>
              <a:t>, Rollback </a:t>
            </a:r>
            <a:r>
              <a:rPr lang="ko-KR" altLang="en-US" dirty="0"/>
              <a:t>등 시스템적 처리는 </a:t>
            </a:r>
            <a:r>
              <a:rPr lang="en-US" altLang="ko-KR" dirty="0"/>
              <a:t>Framework</a:t>
            </a:r>
            <a:r>
              <a:rPr lang="ko-KR" altLang="en-US" dirty="0"/>
              <a:t>에서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373" y="1984619"/>
            <a:ext cx="3208443" cy="2177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3204081" y="2834079"/>
            <a:ext cx="902516" cy="19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000" tIns="27000" rIns="27000" bIns="27000">
            <a:spAutoFit/>
          </a:bodyPr>
          <a:lstStyle>
            <a:lvl1pPr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1pPr>
            <a:lvl2pPr marL="742950" indent="-28575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2pPr>
            <a:lvl3pPr marL="11430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3pPr>
            <a:lvl4pPr marL="16002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4pPr>
            <a:lvl5pPr marL="20574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5pPr>
            <a:lvl6pPr marL="25146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6pPr>
            <a:lvl7pPr marL="29718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7pPr>
            <a:lvl8pPr marL="34290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8pPr>
            <a:lvl9pPr marL="38862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9pPr>
          </a:lstStyle>
          <a:p>
            <a:pPr eaLnBrk="1" hangingPunct="1"/>
            <a:r>
              <a:rPr lang="en-US" altLang="ko-KR" sz="900" b="0" dirty="0">
                <a:solidFill>
                  <a:srgbClr val="006699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>
                <a:solidFill>
                  <a:srgbClr val="006699"/>
                </a:solidFill>
                <a:latin typeface="맑은 고딕" pitchFamily="50" charset="-127"/>
                <a:ea typeface="맑은 고딕" pitchFamily="50" charset="-127"/>
              </a:rPr>
              <a:t>Exception </a:t>
            </a:r>
            <a:r>
              <a:rPr lang="ko-KR" altLang="en-US" sz="900" dirty="0">
                <a:solidFill>
                  <a:srgbClr val="006699"/>
                </a:solidFill>
                <a:latin typeface="맑은 고딕" pitchFamily="50" charset="-127"/>
                <a:ea typeface="맑은 고딕" pitchFamily="50" charset="-127"/>
              </a:rPr>
              <a:t>발생</a:t>
            </a:r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5765435" y="2596138"/>
            <a:ext cx="639900" cy="432000"/>
          </a:xfrm>
          <a:prstGeom prst="flowChartMagneticDisk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rgbClr val="C0C0C0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kumimoji="1" lang="ko-KR" altLang="en-US" sz="7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에러 로그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1516546" y="1562079"/>
            <a:ext cx="2586428" cy="30044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/>
          </a:bodyPr>
          <a:lstStyle/>
          <a:p>
            <a:pPr algn="ctr" defTabSz="166688" latinLnBrk="0">
              <a:buClr>
                <a:srgbClr val="016666"/>
              </a:buClr>
            </a:pPr>
            <a:r>
              <a:rPr lang="ko-KR" altLang="en-US" sz="900" b="1" kern="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업무 프로그램</a:t>
            </a: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4655810" y="1948197"/>
            <a:ext cx="756084" cy="25013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algn="ctr" defTabSz="142875">
              <a:tabLst>
                <a:tab pos="928688" algn="l"/>
              </a:tabLst>
            </a:pPr>
            <a:r>
              <a:rPr lang="en-US" altLang="ko-KR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Exception</a:t>
            </a:r>
          </a:p>
          <a:p>
            <a:pPr algn="ctr" defTabSz="142875">
              <a:tabLst>
                <a:tab pos="928688" algn="l"/>
              </a:tabLst>
            </a:pPr>
            <a:r>
              <a:rPr lang="en-US" altLang="ko-KR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Handler</a:t>
            </a:r>
          </a:p>
          <a:p>
            <a:pPr algn="ctr" defTabSz="142875">
              <a:tabLst>
                <a:tab pos="928688" algn="l"/>
              </a:tabLst>
            </a:pPr>
            <a:r>
              <a:rPr lang="en-US" altLang="ko-KR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in</a:t>
            </a:r>
          </a:p>
          <a:p>
            <a:pPr algn="ctr" defTabSz="142875">
              <a:tabLst>
                <a:tab pos="928688" algn="l"/>
              </a:tabLst>
            </a:pPr>
            <a:r>
              <a:rPr lang="ko-KR" altLang="en-US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프레임워크</a:t>
            </a:r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4472971" y="1616540"/>
            <a:ext cx="1106097" cy="331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000" tIns="27000" rIns="27000" bIns="27000">
            <a:spAutoFit/>
          </a:bodyPr>
          <a:lstStyle>
            <a:lvl1pPr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1pPr>
            <a:lvl2pPr marL="742950" indent="-28575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2pPr>
            <a:lvl3pPr marL="11430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3pPr>
            <a:lvl4pPr marL="16002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4pPr>
            <a:lvl5pPr marL="20574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5pPr>
            <a:lvl6pPr marL="25146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6pPr>
            <a:lvl7pPr marL="29718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7pPr>
            <a:lvl8pPr marL="34290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8pPr>
            <a:lvl9pPr marL="38862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9pPr>
          </a:lstStyle>
          <a:p>
            <a:pPr algn="ctr" eaLnBrk="1" hangingPunct="1"/>
            <a:r>
              <a:rPr lang="en-US" altLang="ko-KR" sz="900" b="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Exception Handler</a:t>
            </a:r>
          </a:p>
          <a:p>
            <a:pPr algn="ctr" eaLnBrk="1" hangingPunct="1"/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호출</a:t>
            </a:r>
          </a:p>
        </p:txBody>
      </p:sp>
      <p:sp>
        <p:nvSpPr>
          <p:cNvPr id="25" name="AutoShape 21"/>
          <p:cNvSpPr>
            <a:spLocks noChangeArrowheads="1"/>
          </p:cNvSpPr>
          <p:nvPr/>
        </p:nvSpPr>
        <p:spPr bwMode="auto">
          <a:xfrm>
            <a:off x="5745406" y="2056078"/>
            <a:ext cx="638597" cy="432048"/>
          </a:xfrm>
          <a:prstGeom prst="flowChartMagneticDisk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rgbClr val="C0C0C0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kumimoji="1" lang="ko-KR" altLang="en-US" sz="7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원장 </a:t>
            </a:r>
            <a:r>
              <a:rPr kumimoji="1" lang="en-US" altLang="ko-KR" sz="7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DB</a:t>
            </a:r>
            <a:endParaRPr kumimoji="1" lang="ko-KR" altLang="en-US" sz="7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AutoShape 21"/>
          <p:cNvSpPr>
            <a:spLocks noChangeArrowheads="1"/>
          </p:cNvSpPr>
          <p:nvPr/>
        </p:nvSpPr>
        <p:spPr bwMode="auto">
          <a:xfrm>
            <a:off x="5754278" y="3136198"/>
            <a:ext cx="639900" cy="432000"/>
          </a:xfrm>
          <a:prstGeom prst="flowChartMagneticDisk">
            <a:avLst/>
          </a:prstGeom>
          <a:gradFill rotWithShape="1">
            <a:gsLst>
              <a:gs pos="0">
                <a:schemeClr val="bg2"/>
              </a:gs>
              <a:gs pos="50000">
                <a:schemeClr val="bg1"/>
              </a:gs>
              <a:gs pos="100000">
                <a:srgbClr val="C0C0C0"/>
              </a:gs>
            </a:gsLst>
            <a:lin ang="0" scaled="1"/>
          </a:gra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kumimoji="1" lang="ko-KR" altLang="en-US" sz="7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에러 코드</a:t>
            </a:r>
            <a:endParaRPr kumimoji="1" lang="en-US" altLang="ko-KR" sz="75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defRPr/>
            </a:pPr>
            <a:r>
              <a:rPr kumimoji="1" lang="en-US" altLang="ko-KR" sz="7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75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메시지</a:t>
            </a: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6551888" y="3710728"/>
            <a:ext cx="868853" cy="30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000" tIns="27000" rIns="27000" bIns="27000">
            <a:spAutoFit/>
          </a:bodyPr>
          <a:lstStyle>
            <a:lvl1pPr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1pPr>
            <a:lvl2pPr marL="742950" indent="-28575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2pPr>
            <a:lvl3pPr marL="11430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3pPr>
            <a:lvl4pPr marL="16002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4pPr>
            <a:lvl5pPr marL="20574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5pPr>
            <a:lvl6pPr marL="25146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6pPr>
            <a:lvl7pPr marL="29718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7pPr>
            <a:lvl8pPr marL="34290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8pPr>
            <a:lvl9pPr marL="38862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9pPr>
          </a:lstStyle>
          <a:p>
            <a:pPr eaLnBrk="1" hangingPunct="1"/>
            <a:r>
              <a:rPr lang="ko-KR" altLang="en-US" sz="825" dirty="0">
                <a:latin typeface="맑은 고딕" pitchFamily="50" charset="-127"/>
                <a:ea typeface="맑은 고딕" pitchFamily="50" charset="-127"/>
              </a:rPr>
              <a:t>단말에 에러 코드</a:t>
            </a:r>
            <a:endParaRPr lang="en-US" altLang="ko-KR" sz="825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825" dirty="0">
                <a:latin typeface="맑은 고딕" pitchFamily="50" charset="-127"/>
                <a:ea typeface="맑은 고딕" pitchFamily="50" charset="-127"/>
              </a:rPr>
              <a:t>     /</a:t>
            </a:r>
            <a:r>
              <a:rPr lang="ko-KR" altLang="en-US" sz="825" dirty="0">
                <a:latin typeface="맑은 고딕" pitchFamily="50" charset="-127"/>
                <a:ea typeface="맑은 고딕" pitchFamily="50" charset="-127"/>
              </a:rPr>
              <a:t>메시지 출력</a:t>
            </a:r>
          </a:p>
        </p:txBody>
      </p:sp>
      <p:cxnSp>
        <p:nvCxnSpPr>
          <p:cNvPr id="28" name="직선 화살표 연결선 27"/>
          <p:cNvCxnSpPr/>
          <p:nvPr/>
        </p:nvCxnSpPr>
        <p:spPr bwMode="auto">
          <a:xfrm>
            <a:off x="5373656" y="2272102"/>
            <a:ext cx="428902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 bwMode="auto">
          <a:xfrm>
            <a:off x="1685480" y="2584638"/>
            <a:ext cx="2646294" cy="442466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endParaRPr lang="ko-KR" altLang="en-US" sz="900" b="1">
              <a:solidFill>
                <a:schemeClr val="tx1">
                  <a:lumMod val="95000"/>
                  <a:lumOff val="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 bwMode="auto">
          <a:xfrm>
            <a:off x="4331774" y="2805871"/>
            <a:ext cx="324037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 bwMode="auto">
          <a:xfrm>
            <a:off x="5325377" y="2865814"/>
            <a:ext cx="428901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 bwMode="auto">
          <a:xfrm>
            <a:off x="5316504" y="3405874"/>
            <a:ext cx="428901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3" name="Picture 55" descr="pc-new-sm"/>
          <p:cNvPicPr preferRelativeResize="0">
            <a:picLocks noGrp="1"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19466" y="3676258"/>
            <a:ext cx="350684" cy="463767"/>
          </a:xfrm>
          <a:prstGeom prst="rect">
            <a:avLst/>
          </a:prstGeom>
          <a:noFill/>
        </p:spPr>
      </p:pic>
      <p:cxnSp>
        <p:nvCxnSpPr>
          <p:cNvPr id="34" name="직선 화살표 연결선 33"/>
          <p:cNvCxnSpPr/>
          <p:nvPr/>
        </p:nvCxnSpPr>
        <p:spPr bwMode="auto">
          <a:xfrm>
            <a:off x="5316505" y="3908141"/>
            <a:ext cx="581444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 bwMode="auto">
          <a:xfrm>
            <a:off x="3089636" y="2866167"/>
            <a:ext cx="148811" cy="148811"/>
          </a:xfrm>
          <a:prstGeom prst="ellipse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ko-KR" altLang="en-US" sz="9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4350286" y="1652603"/>
            <a:ext cx="148811" cy="148811"/>
          </a:xfrm>
          <a:prstGeom prst="ellipse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lang="ko-KR" altLang="en-US" sz="9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404694" y="2024367"/>
            <a:ext cx="1097013" cy="181485"/>
            <a:chOff x="7893735" y="2452010"/>
            <a:chExt cx="1462684" cy="241980"/>
          </a:xfrm>
        </p:grpSpPr>
        <p:sp>
          <p:nvSpPr>
            <p:cNvPr id="39" name="Text Box 4"/>
            <p:cNvSpPr txBox="1">
              <a:spLocks noChangeArrowheads="1"/>
            </p:cNvSpPr>
            <p:nvPr/>
          </p:nvSpPr>
          <p:spPr bwMode="auto">
            <a:xfrm>
              <a:off x="8091082" y="2452010"/>
              <a:ext cx="1265337" cy="241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000" tIns="27000" rIns="27000" bIns="27000">
              <a:spAutoFit/>
            </a:bodyPr>
            <a:lstStyle>
              <a:lvl1pPr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1pPr>
              <a:lvl2pPr marL="742950" indent="-285750"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2pPr>
              <a:lvl3pPr marL="1143000" indent="-228600"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3pPr>
              <a:lvl4pPr marL="1600200" indent="-228600"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4pPr>
              <a:lvl5pPr marL="2057400" indent="-228600"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5pPr>
              <a:lvl6pPr marL="2514600" indent="-228600" algn="ctr" defTabSz="1905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6pPr>
              <a:lvl7pPr marL="2971800" indent="-228600" algn="ctr" defTabSz="1905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7pPr>
              <a:lvl8pPr marL="3429000" indent="-228600" algn="ctr" defTabSz="1905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8pPr>
              <a:lvl9pPr marL="3886200" indent="-228600" algn="ctr" defTabSz="1905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9pPr>
            </a:lstStyle>
            <a:p>
              <a:pPr eaLnBrk="1" hangingPunct="1"/>
              <a:r>
                <a:rPr lang="ko-KR" altLang="en-US" sz="825" dirty="0">
                  <a:latin typeface="맑은 고딕" pitchFamily="50" charset="-127"/>
                  <a:ea typeface="맑은 고딕" pitchFamily="50" charset="-127"/>
                </a:rPr>
                <a:t> 원장 </a:t>
              </a:r>
              <a:r>
                <a:rPr lang="en-US" altLang="ko-KR" sz="825" dirty="0">
                  <a:latin typeface="맑은 고딕" pitchFamily="50" charset="-127"/>
                  <a:ea typeface="맑은 고딕" pitchFamily="50" charset="-127"/>
                </a:rPr>
                <a:t>DB Rollback</a:t>
              </a:r>
              <a:endParaRPr lang="ko-KR" altLang="en-US" sz="825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 bwMode="auto">
            <a:xfrm>
              <a:off x="7893735" y="2488675"/>
              <a:ext cx="198414" cy="198414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en-US" altLang="ko-KR" sz="825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lang="ko-KR" altLang="en-US" sz="825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404695" y="2642136"/>
            <a:ext cx="943698" cy="181485"/>
            <a:chOff x="7893737" y="3275703"/>
            <a:chExt cx="1258265" cy="241979"/>
          </a:xfrm>
        </p:grpSpPr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8036278" y="3275703"/>
              <a:ext cx="1115724" cy="2419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000" tIns="27000" rIns="27000" bIns="27000">
              <a:spAutoFit/>
            </a:bodyPr>
            <a:lstStyle>
              <a:lvl1pPr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1pPr>
              <a:lvl2pPr marL="742950" indent="-285750"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2pPr>
              <a:lvl3pPr marL="1143000" indent="-228600"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3pPr>
              <a:lvl4pPr marL="1600200" indent="-228600"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4pPr>
              <a:lvl5pPr marL="2057400" indent="-228600" defTabSz="190500" eaLnBrk="0" hangingPunct="0"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5pPr>
              <a:lvl6pPr marL="2514600" indent="-228600" algn="ctr" defTabSz="1905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6pPr>
              <a:lvl7pPr marL="2971800" indent="-228600" algn="ctr" defTabSz="1905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7pPr>
              <a:lvl8pPr marL="3429000" indent="-228600" algn="ctr" defTabSz="1905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8pPr>
              <a:lvl9pPr marL="3886200" indent="-228600" algn="ctr" defTabSz="1905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Symbol" pitchFamily="18" charset="2"/>
                <a:tabLst>
                  <a:tab pos="1238250" algn="l"/>
                </a:tabLst>
                <a:defRPr kumimoji="1" sz="1200" b="1">
                  <a:solidFill>
                    <a:schemeClr val="tx1"/>
                  </a:solidFill>
                  <a:latin typeface="바탕체" pitchFamily="17" charset="-127"/>
                  <a:ea typeface="바탕체" pitchFamily="17" charset="-127"/>
                </a:defRPr>
              </a:lvl9pPr>
            </a:lstStyle>
            <a:p>
              <a:pPr eaLnBrk="1" hangingPunct="1"/>
              <a:r>
                <a:rPr lang="en-US" altLang="ko-KR" sz="825" dirty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825" dirty="0">
                  <a:latin typeface="맑은 고딕" pitchFamily="50" charset="-127"/>
                  <a:ea typeface="맑은 고딕" pitchFamily="50" charset="-127"/>
                </a:rPr>
                <a:t>에러 로그 </a:t>
              </a:r>
              <a:r>
                <a:rPr lang="ko-KR" altLang="en-US" sz="825" dirty="0" err="1">
                  <a:latin typeface="맑은 고딕" pitchFamily="50" charset="-127"/>
                  <a:ea typeface="맑은 고딕" pitchFamily="50" charset="-127"/>
                </a:rPr>
                <a:t>로깅</a:t>
              </a:r>
              <a:endParaRPr lang="en-US" altLang="ko-KR" sz="825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3" name="타원 42"/>
            <p:cNvSpPr/>
            <p:nvPr/>
          </p:nvSpPr>
          <p:spPr bwMode="auto">
            <a:xfrm>
              <a:off x="7893737" y="3313699"/>
              <a:ext cx="198414" cy="198414"/>
            </a:xfrm>
            <a:prstGeom prst="ellipse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69056" tIns="69056" rIns="69056" bIns="69056" rtlCol="0" anchor="ctr" anchorCtr="1"/>
            <a:lstStyle/>
            <a:p>
              <a:pPr algn="ctr" eaLnBrk="0" hangingPunct="0"/>
              <a:r>
                <a:rPr lang="en-US" altLang="ko-KR" sz="825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lang="ko-KR" altLang="en-US" sz="825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6404696" y="3152094"/>
            <a:ext cx="888089" cy="308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000" tIns="27000" rIns="27000" bIns="27000">
            <a:spAutoFit/>
          </a:bodyPr>
          <a:lstStyle>
            <a:lvl1pPr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1pPr>
            <a:lvl2pPr marL="742950" indent="-28575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2pPr>
            <a:lvl3pPr marL="11430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3pPr>
            <a:lvl4pPr marL="16002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4pPr>
            <a:lvl5pPr marL="2057400" indent="-228600" defTabSz="190500" eaLnBrk="0" hangingPunct="0"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5pPr>
            <a:lvl6pPr marL="25146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6pPr>
            <a:lvl7pPr marL="29718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7pPr>
            <a:lvl8pPr marL="34290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8pPr>
            <a:lvl9pPr marL="3886200" indent="-228600" algn="ctr" defTabSz="1905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tabLst>
                <a:tab pos="1238250" algn="l"/>
              </a:tabLst>
              <a:defRPr kumimoji="1" sz="1200" b="1">
                <a:solidFill>
                  <a:schemeClr val="tx1"/>
                </a:solidFill>
                <a:latin typeface="바탕체" pitchFamily="17" charset="-127"/>
                <a:ea typeface="바탕체" pitchFamily="17" charset="-127"/>
              </a:defRPr>
            </a:lvl9pPr>
          </a:lstStyle>
          <a:p>
            <a:pPr eaLnBrk="1" hangingPunct="1"/>
            <a:r>
              <a:rPr lang="en-US" altLang="ko-KR" sz="825" b="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825" dirty="0">
                <a:latin typeface="맑은 고딕" pitchFamily="50" charset="-127"/>
                <a:ea typeface="맑은 고딕" pitchFamily="50" charset="-127"/>
              </a:rPr>
              <a:t>에러 코드</a:t>
            </a:r>
            <a:endParaRPr lang="en-US" altLang="ko-KR" sz="825" dirty="0">
              <a:latin typeface="맑은 고딕" pitchFamily="50" charset="-127"/>
              <a:ea typeface="맑은 고딕" pitchFamily="50" charset="-127"/>
            </a:endParaRPr>
          </a:p>
          <a:p>
            <a:pPr eaLnBrk="1" hangingPunct="1"/>
            <a:r>
              <a:rPr lang="en-US" altLang="ko-KR" sz="825" dirty="0">
                <a:latin typeface="맑은 고딕" pitchFamily="50" charset="-127"/>
                <a:ea typeface="맑은 고딕" pitchFamily="50" charset="-127"/>
              </a:rPr>
              <a:t>      /</a:t>
            </a:r>
            <a:r>
              <a:rPr lang="ko-KR" altLang="en-US" sz="825" dirty="0">
                <a:latin typeface="맑은 고딕" pitchFamily="50" charset="-127"/>
                <a:ea typeface="맑은 고딕" pitchFamily="50" charset="-127"/>
              </a:rPr>
              <a:t>메시지 조회</a:t>
            </a:r>
          </a:p>
        </p:txBody>
      </p:sp>
      <p:sp>
        <p:nvSpPr>
          <p:cNvPr id="45" name="타원 44"/>
          <p:cNvSpPr/>
          <p:nvPr/>
        </p:nvSpPr>
        <p:spPr bwMode="auto">
          <a:xfrm>
            <a:off x="6413766" y="3177513"/>
            <a:ext cx="148811" cy="148811"/>
          </a:xfrm>
          <a:prstGeom prst="ellipse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endParaRPr lang="ko-KR" altLang="en-US" sz="9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6398056" y="3748747"/>
            <a:ext cx="148811" cy="148811"/>
          </a:xfrm>
          <a:prstGeom prst="ellipse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69056" tIns="69056" rIns="69056" bIns="69056" rtlCol="0" anchor="ctr" anchorCtr="1"/>
          <a:lstStyle/>
          <a:p>
            <a:pPr algn="ctr" eaLnBrk="0" hangingPunct="0"/>
            <a:r>
              <a:rPr lang="en-US" altLang="ko-KR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endParaRPr lang="ko-KR" altLang="en-US" sz="9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841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1ECCA8F8-4AF6-42D4-8C95-9B57C33FD23A}"/>
              </a:ext>
            </a:extLst>
          </p:cNvPr>
          <p:cNvSpPr/>
          <p:nvPr/>
        </p:nvSpPr>
        <p:spPr>
          <a:xfrm>
            <a:off x="1097280" y="1257548"/>
            <a:ext cx="6903720" cy="3409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메시지 처리 방식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5"/>
          </p:nvPr>
        </p:nvSpPr>
        <p:spPr>
          <a:xfrm>
            <a:off x="599419" y="825001"/>
            <a:ext cx="7951800" cy="39724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애플리케이션 예외처리와 다국어 환경에서의 메시지 처리를 위한 표준화된 방법을 제공하며</a:t>
            </a:r>
            <a:r>
              <a:rPr lang="en-US" altLang="ko-KR" dirty="0"/>
              <a:t>, </a:t>
            </a:r>
            <a:r>
              <a:rPr lang="ko-KR" altLang="en-US" dirty="0"/>
              <a:t>메시지의 동적 생성 및 결합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457579" y="1406676"/>
            <a:ext cx="6200522" cy="3000921"/>
            <a:chOff x="491863" y="1759751"/>
            <a:chExt cx="8968708" cy="4405946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427" r="1250" b="9250"/>
            <a:stretch/>
          </p:blipFill>
          <p:spPr bwMode="auto">
            <a:xfrm>
              <a:off x="558538" y="2027072"/>
              <a:ext cx="3060962" cy="19089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8" name="TextBox 72"/>
            <p:cNvSpPr txBox="1">
              <a:spLocks noChangeArrowheads="1"/>
            </p:cNvSpPr>
            <p:nvPr/>
          </p:nvSpPr>
          <p:spPr bwMode="auto">
            <a:xfrm>
              <a:off x="491863" y="4581372"/>
              <a:ext cx="3510095" cy="158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예</a:t>
              </a:r>
              <a:r>
                <a:rPr lang="ko-KR" altLang="ja-JP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등록 표준 메시지 </a:t>
              </a:r>
              <a:r>
                <a:rPr lang="en-US" altLang="ko-KR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:</a:t>
              </a:r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“Welcome BXM {0, number, #.#}, built{1, choice 0# in lab| 1# in </a:t>
              </a:r>
              <a:r>
                <a:rPr lang="en-US" altLang="ko-KR" sz="7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qps</a:t>
              </a:r>
              <a:r>
                <a:rPr lang="en-US" altLang="ko-KR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| 1&lt; in site}”</a:t>
              </a:r>
            </a:p>
            <a:p>
              <a:endPara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변환 결과 </a:t>
              </a:r>
              <a:r>
                <a:rPr lang="en-US" altLang="ko-KR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:</a:t>
              </a:r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“Welcome BXM 1.2, built</a:t>
              </a:r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in </a:t>
              </a:r>
              <a:r>
                <a:rPr lang="en-US" altLang="ko-KR" sz="7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qps</a:t>
              </a:r>
              <a:r>
                <a:rPr lang="en-US" altLang="ko-KR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”</a:t>
              </a:r>
            </a:p>
            <a:p>
              <a:endPara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메시지 변환을 위한 구문규칙은 </a:t>
              </a:r>
              <a:r>
                <a:rPr lang="en-US" altLang="ko-KR" sz="700" dirty="0" err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Java.text.MessageFormat</a:t>
              </a:r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을 참조</a:t>
              </a:r>
              <a:endParaRPr 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Rectangle 5"/>
            <p:cNvSpPr>
              <a:spLocks noChangeArrowheads="1"/>
            </p:cNvSpPr>
            <p:nvPr/>
          </p:nvSpPr>
          <p:spPr bwMode="auto">
            <a:xfrm flipV="1">
              <a:off x="6430299" y="4078135"/>
              <a:ext cx="1608005" cy="758825"/>
            </a:xfrm>
            <a:prstGeom prst="rect">
              <a:avLst/>
            </a:prstGeom>
            <a:solidFill>
              <a:srgbClr val="D9E3EB"/>
            </a:solidFill>
            <a:ln w="19050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63500" dist="17961" dir="2700000" algn="ctr" rotWithShape="0">
                <a:srgbClr val="576F97">
                  <a:alpha val="74998"/>
                </a:srgbClr>
              </a:outerShdw>
            </a:effectLst>
          </p:spPr>
          <p:txBody>
            <a:bodyPr rot="10800000" wrap="none" lIns="69056" tIns="34529" rIns="69056" bIns="34529" anchor="ctr"/>
            <a:lstStyle/>
            <a:p>
              <a:pPr defTabSz="571500">
                <a:defRPr/>
              </a:pPr>
              <a:endParaRPr lang="ko-KR" altLang="en-US" sz="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7" name="AutoShape 7"/>
            <p:cNvSpPr>
              <a:spLocks noChangeArrowheads="1"/>
            </p:cNvSpPr>
            <p:nvPr/>
          </p:nvSpPr>
          <p:spPr bwMode="auto">
            <a:xfrm>
              <a:off x="4292604" y="3109741"/>
              <a:ext cx="2129102" cy="388937"/>
            </a:xfrm>
            <a:prstGeom prst="roundRect">
              <a:avLst>
                <a:gd name="adj" fmla="val 8134"/>
              </a:avLst>
            </a:prstGeom>
            <a:solidFill>
              <a:srgbClr val="FFFFFF"/>
            </a:solidFill>
            <a:ln w="381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600" ker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표준 메시지</a:t>
              </a:r>
            </a:p>
          </p:txBody>
        </p:sp>
        <p:sp>
          <p:nvSpPr>
            <p:cNvPr id="48" name="AutoShape 8"/>
            <p:cNvSpPr>
              <a:spLocks noChangeArrowheads="1"/>
            </p:cNvSpPr>
            <p:nvPr/>
          </p:nvSpPr>
          <p:spPr bwMode="auto">
            <a:xfrm>
              <a:off x="4292604" y="5414789"/>
              <a:ext cx="2129102" cy="387350"/>
            </a:xfrm>
            <a:prstGeom prst="roundRect">
              <a:avLst>
                <a:gd name="adj" fmla="val 8134"/>
              </a:avLst>
            </a:prstGeom>
            <a:solidFill>
              <a:srgbClr val="FFFFFF"/>
            </a:solidFill>
            <a:ln w="381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70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런타임 추가 메시지</a:t>
              </a:r>
            </a:p>
          </p:txBody>
        </p:sp>
        <p:cxnSp>
          <p:nvCxnSpPr>
            <p:cNvPr id="49" name="AutoShape 9"/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5357149" y="3498697"/>
              <a:ext cx="0" cy="1916113"/>
            </a:xfrm>
            <a:prstGeom prst="straightConnector1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</p:cxnSp>
        <p:sp>
          <p:nvSpPr>
            <p:cNvPr id="50" name="AutoShape 10"/>
            <p:cNvSpPr>
              <a:spLocks noChangeArrowheads="1"/>
            </p:cNvSpPr>
            <p:nvPr/>
          </p:nvSpPr>
          <p:spPr bwMode="auto">
            <a:xfrm>
              <a:off x="4578085" y="4149572"/>
              <a:ext cx="1420548" cy="574675"/>
            </a:xfrm>
            <a:prstGeom prst="cube">
              <a:avLst>
                <a:gd name="adj" fmla="val 0"/>
              </a:avLst>
            </a:prstGeom>
            <a:solidFill>
              <a:srgbClr val="006494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88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Service</a:t>
              </a:r>
            </a:p>
          </p:txBody>
        </p:sp>
        <p:sp>
          <p:nvSpPr>
            <p:cNvPr id="51" name="AutoShape 11"/>
            <p:cNvSpPr>
              <a:spLocks noChangeArrowheads="1"/>
            </p:cNvSpPr>
            <p:nvPr/>
          </p:nvSpPr>
          <p:spPr bwMode="auto">
            <a:xfrm>
              <a:off x="8504367" y="4221010"/>
              <a:ext cx="956204" cy="503237"/>
            </a:xfrm>
            <a:prstGeom prst="cube">
              <a:avLst>
                <a:gd name="adj" fmla="val 0"/>
              </a:avLst>
            </a:prstGeom>
            <a:solidFill>
              <a:srgbClr val="006494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wrap="none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88" b="1" ker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Client</a:t>
              </a:r>
            </a:p>
          </p:txBody>
        </p:sp>
        <p:cxnSp>
          <p:nvCxnSpPr>
            <p:cNvPr id="52" name="AutoShape 12"/>
            <p:cNvCxnSpPr>
              <a:cxnSpLocks noChangeShapeType="1"/>
              <a:stCxn id="50" idx="4"/>
            </p:cNvCxnSpPr>
            <p:nvPr/>
          </p:nvCxnSpPr>
          <p:spPr bwMode="auto">
            <a:xfrm>
              <a:off x="5998633" y="4436910"/>
              <a:ext cx="2505734" cy="39666"/>
            </a:xfrm>
            <a:prstGeom prst="straightConnector1">
              <a:avLst/>
            </a:prstGeom>
            <a:noFill/>
            <a:ln w="38100">
              <a:solidFill>
                <a:srgbClr val="336699"/>
              </a:solidFill>
              <a:round/>
              <a:headEnd/>
              <a:tailEnd type="triangle" w="lg" len="lg"/>
            </a:ln>
          </p:spPr>
        </p:cxnSp>
        <p:sp>
          <p:nvSpPr>
            <p:cNvPr id="53" name="AutoShape 13"/>
            <p:cNvSpPr>
              <a:spLocks noChangeArrowheads="1"/>
            </p:cNvSpPr>
            <p:nvPr/>
          </p:nvSpPr>
          <p:spPr bwMode="auto">
            <a:xfrm>
              <a:off x="6512848" y="4151160"/>
              <a:ext cx="1436026" cy="301625"/>
            </a:xfrm>
            <a:prstGeom prst="roundRect">
              <a:avLst>
                <a:gd name="adj" fmla="val 8134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600" ker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표준 메시지</a:t>
              </a:r>
            </a:p>
          </p:txBody>
        </p:sp>
        <p:sp>
          <p:nvSpPr>
            <p:cNvPr id="54" name="AutoShape 14"/>
            <p:cNvSpPr>
              <a:spLocks noChangeArrowheads="1"/>
            </p:cNvSpPr>
            <p:nvPr/>
          </p:nvSpPr>
          <p:spPr bwMode="auto">
            <a:xfrm>
              <a:off x="6512848" y="4495647"/>
              <a:ext cx="1436026" cy="301625"/>
            </a:xfrm>
            <a:prstGeom prst="roundRect">
              <a:avLst>
                <a:gd name="adj" fmla="val 8134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600" ker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런타임 메시지</a:t>
              </a:r>
            </a:p>
          </p:txBody>
        </p:sp>
        <p:sp>
          <p:nvSpPr>
            <p:cNvPr id="55" name="AutoShape 15"/>
            <p:cNvSpPr>
              <a:spLocks noChangeArrowheads="1"/>
            </p:cNvSpPr>
            <p:nvPr/>
          </p:nvSpPr>
          <p:spPr bwMode="auto">
            <a:xfrm>
              <a:off x="3745710" y="2349347"/>
              <a:ext cx="2385352" cy="650875"/>
            </a:xfrm>
            <a:prstGeom prst="wedgeRoundRectCallout">
              <a:avLst>
                <a:gd name="adj1" fmla="val -82662"/>
                <a:gd name="adj2" fmla="val 24634"/>
                <a:gd name="adj3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8E8E8"/>
                </a:gs>
              </a:gsLst>
              <a:lin ang="18900000" scaled="1"/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lang="en-US" altLang="ko-KR" sz="70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Web Admin</a:t>
              </a:r>
              <a:r>
                <a:rPr lang="ko-KR" altLang="en-US" sz="70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을 통해 </a:t>
              </a:r>
              <a:r>
                <a:rPr lang="en-US" altLang="ko-KR" sz="70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DB</a:t>
              </a:r>
              <a:r>
                <a:rPr lang="ko-KR" altLang="en-US" sz="700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에 저장되는 표준 메시지</a:t>
              </a:r>
            </a:p>
          </p:txBody>
        </p:sp>
        <p:sp>
          <p:nvSpPr>
            <p:cNvPr id="56" name="AutoShape 16"/>
            <p:cNvSpPr>
              <a:spLocks noChangeArrowheads="1"/>
            </p:cNvSpPr>
            <p:nvPr/>
          </p:nvSpPr>
          <p:spPr bwMode="auto">
            <a:xfrm>
              <a:off x="6911840" y="5443385"/>
              <a:ext cx="2385351" cy="650875"/>
            </a:xfrm>
            <a:prstGeom prst="wedgeRoundRectCallout">
              <a:avLst>
                <a:gd name="adj1" fmla="val -79417"/>
                <a:gd name="adj2" fmla="val 4634"/>
                <a:gd name="adj3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8E8E8"/>
                </a:gs>
              </a:gsLst>
              <a:lin ang="18900000" scaled="1"/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lang="en-US" altLang="ko-KR" sz="700" ker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Exception </a:t>
              </a:r>
              <a:r>
                <a:rPr lang="ko-KR" altLang="en-US" sz="700" ker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처리 등을 위해 개발자가 추가로 삽입한 런타임 메시지</a:t>
              </a:r>
            </a:p>
          </p:txBody>
        </p:sp>
        <p:sp>
          <p:nvSpPr>
            <p:cNvPr id="57" name="AutoShape 17"/>
            <p:cNvSpPr>
              <a:spLocks noChangeArrowheads="1"/>
            </p:cNvSpPr>
            <p:nvPr/>
          </p:nvSpPr>
          <p:spPr bwMode="auto">
            <a:xfrm>
              <a:off x="8113975" y="3501854"/>
              <a:ext cx="1128183" cy="506413"/>
            </a:xfrm>
            <a:prstGeom prst="wedgeRoundRectCallout">
              <a:avLst>
                <a:gd name="adj1" fmla="val -110213"/>
                <a:gd name="adj2" fmla="val 75394"/>
                <a:gd name="adj3" fmla="val 16667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E8E8E8"/>
                </a:gs>
              </a:gsLst>
              <a:lin ang="18900000" scaled="1"/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r>
                <a:rPr lang="ko-KR" altLang="en-US" sz="700" ker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복합 메시지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26101" y="5086169"/>
              <a:ext cx="4558938" cy="3050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750">
                  <a:solidFill>
                    <a:srgbClr val="000000"/>
                  </a:solidFill>
                  <a:highlight>
                    <a:srgbClr val="E8F2FE"/>
                  </a:highlight>
                  <a:latin typeface="맑은 고딕" pitchFamily="50" charset="-127"/>
                  <a:ea typeface="맑은 고딕" pitchFamily="50" charset="-127"/>
                  <a:cs typeface="맑은 고딕"/>
                </a:rPr>
                <a:t>throw new </a:t>
              </a:r>
              <a:r>
                <a:rPr lang="en-US" sz="750">
                  <a:solidFill>
                    <a:srgbClr val="000000"/>
                  </a:solidFill>
                  <a:highlight>
                    <a:srgbClr val="D4D4D4"/>
                  </a:highlight>
                  <a:latin typeface="맑은 고딕" pitchFamily="50" charset="-127"/>
                  <a:ea typeface="맑은 고딕" pitchFamily="50" charset="-127"/>
                  <a:cs typeface="맑은 고딕"/>
                </a:rPr>
                <a:t>ApplicationException</a:t>
              </a:r>
              <a:r>
                <a:rPr lang="en-US" sz="750">
                  <a:solidFill>
                    <a:srgbClr val="000000"/>
                  </a:solidFill>
                  <a:highlight>
                    <a:srgbClr val="E8F2FE"/>
                  </a:highlight>
                  <a:latin typeface="맑은 고딕" pitchFamily="50" charset="-127"/>
                  <a:ea typeface="맑은 고딕" pitchFamily="50" charset="-127"/>
                  <a:cs typeface="맑은 고딕"/>
                </a:rPr>
                <a:t>( "COM0000", new Object[]{ 1.2, 1});</a:t>
              </a:r>
              <a:endParaRPr lang="en-US" sz="75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cs typeface="맑은 고딕"/>
              </a:endParaRPr>
            </a:p>
          </p:txBody>
        </p:sp>
        <p:sp>
          <p:nvSpPr>
            <p:cNvPr id="59" name="AutoShape 38"/>
            <p:cNvSpPr>
              <a:spLocks noChangeArrowheads="1"/>
            </p:cNvSpPr>
            <p:nvPr/>
          </p:nvSpPr>
          <p:spPr bwMode="auto">
            <a:xfrm>
              <a:off x="1425705" y="3573292"/>
              <a:ext cx="2497138" cy="936625"/>
            </a:xfrm>
            <a:prstGeom prst="can">
              <a:avLst>
                <a:gd name="adj" fmla="val 25000"/>
              </a:avLst>
            </a:prstGeom>
            <a:solidFill>
              <a:srgbClr val="EAEAEA"/>
            </a:solidFill>
            <a:ln w="31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lIns="32400" tIns="0" rIns="32400"/>
            <a:lstStyle/>
            <a:p>
              <a:pPr latinLnBrk="0">
                <a:defRPr/>
              </a:pPr>
              <a:r>
                <a:rPr lang="en-US" altLang="ko-KR" sz="6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Message Table</a:t>
              </a:r>
            </a:p>
          </p:txBody>
        </p:sp>
        <p:sp>
          <p:nvSpPr>
            <p:cNvPr id="60" name="AutoShape 38"/>
            <p:cNvSpPr>
              <a:spLocks noChangeArrowheads="1"/>
            </p:cNvSpPr>
            <p:nvPr/>
          </p:nvSpPr>
          <p:spPr bwMode="auto">
            <a:xfrm>
              <a:off x="2596894" y="3646322"/>
              <a:ext cx="1145381" cy="287337"/>
            </a:xfrm>
            <a:prstGeom prst="can">
              <a:avLst>
                <a:gd name="adj" fmla="val 25000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lIns="32400" rIns="32400" anchor="ctr"/>
            <a:lstStyle/>
            <a:p>
              <a:pPr algn="ctr" latinLnBrk="0">
                <a:defRPr/>
              </a:pPr>
              <a:r>
                <a:rPr lang="en-US" altLang="ko-KR" sz="600" ker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Locale ko</a:t>
              </a:r>
            </a:p>
          </p:txBody>
        </p:sp>
        <p:sp>
          <p:nvSpPr>
            <p:cNvPr id="61" name="AutoShape 38"/>
            <p:cNvSpPr>
              <a:spLocks noChangeArrowheads="1"/>
            </p:cNvSpPr>
            <p:nvPr/>
          </p:nvSpPr>
          <p:spPr bwMode="auto">
            <a:xfrm>
              <a:off x="2596894" y="3933672"/>
              <a:ext cx="1145381" cy="288925"/>
            </a:xfrm>
            <a:prstGeom prst="can">
              <a:avLst>
                <a:gd name="adj" fmla="val 25000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lIns="32400" rIns="32400" anchor="ctr"/>
            <a:lstStyle/>
            <a:p>
              <a:pPr algn="ctr" latinLnBrk="0">
                <a:defRPr/>
              </a:pPr>
              <a:r>
                <a:rPr lang="en-US" altLang="ko-KR" sz="600" ker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Locale en</a:t>
              </a:r>
            </a:p>
          </p:txBody>
        </p:sp>
        <p:sp>
          <p:nvSpPr>
            <p:cNvPr id="62" name="AutoShape 38"/>
            <p:cNvSpPr>
              <a:spLocks noChangeArrowheads="1"/>
            </p:cNvSpPr>
            <p:nvPr/>
          </p:nvSpPr>
          <p:spPr bwMode="auto">
            <a:xfrm>
              <a:off x="2596894" y="4222576"/>
              <a:ext cx="1145381" cy="287338"/>
            </a:xfrm>
            <a:prstGeom prst="can">
              <a:avLst>
                <a:gd name="adj" fmla="val 25000"/>
              </a:avLst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lIns="32400" rIns="32400" anchor="ctr"/>
            <a:lstStyle/>
            <a:p>
              <a:pPr algn="ctr" latinLnBrk="0">
                <a:defRPr/>
              </a:pPr>
              <a:r>
                <a:rPr lang="en-US" altLang="ko-KR" sz="600" ker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맑은 고딕"/>
                </a:rPr>
                <a:t>Locale cn</a:t>
              </a:r>
            </a:p>
          </p:txBody>
        </p:sp>
        <p:sp>
          <p:nvSpPr>
            <p:cNvPr id="63" name="TextBox 61"/>
            <p:cNvSpPr txBox="1">
              <a:spLocks noChangeArrowheads="1"/>
            </p:cNvSpPr>
            <p:nvPr/>
          </p:nvSpPr>
          <p:spPr bwMode="auto">
            <a:xfrm>
              <a:off x="6131062" y="2349326"/>
              <a:ext cx="3168352" cy="62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altLang="ko-KR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Client Browser Locale </a:t>
              </a:r>
              <a:r>
                <a:rPr lang="ko-KR" altLang="en-US" sz="7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정보를 이용하여 해당 언어 메시지를 사용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2175" y="1759751"/>
              <a:ext cx="2925001" cy="2937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>
                  <a:latin typeface="맑은 고딕" pitchFamily="50" charset="-127"/>
                  <a:ea typeface="맑은 고딕" pitchFamily="50" charset="-127"/>
                </a:rPr>
                <a:t>BXM Admin</a:t>
              </a:r>
              <a:endParaRPr lang="ko-KR" altLang="en-US" sz="7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216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878CED-79F2-4D5B-8BCB-3DD0B1600572}"/>
              </a:ext>
            </a:extLst>
          </p:cNvPr>
          <p:cNvSpPr/>
          <p:nvPr/>
        </p:nvSpPr>
        <p:spPr>
          <a:xfrm>
            <a:off x="1097280" y="1236447"/>
            <a:ext cx="6903720" cy="3409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로그 처리 방식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이미지 로그</a:t>
            </a:r>
            <a:r>
              <a:rPr lang="en-US" altLang="ko-KR" dirty="0"/>
              <a:t>, </a:t>
            </a:r>
            <a:r>
              <a:rPr lang="ko-KR" altLang="en-US" dirty="0"/>
              <a:t>서비스 로그</a:t>
            </a:r>
            <a:r>
              <a:rPr lang="en-US" altLang="ko-KR" dirty="0"/>
              <a:t>, </a:t>
            </a:r>
            <a:r>
              <a:rPr lang="ko-KR" altLang="en-US" dirty="0"/>
              <a:t>에러 로그</a:t>
            </a:r>
            <a:r>
              <a:rPr lang="en-US" altLang="ko-KR" dirty="0"/>
              <a:t>, </a:t>
            </a:r>
            <a:r>
              <a:rPr lang="ko-KR" altLang="en-US" dirty="0"/>
              <a:t>업무 로그 등 다양한 유형의 로깅 처리 아키텍처를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7" name="AutoShape 43"/>
          <p:cNvSpPr>
            <a:spLocks noChangeArrowheads="1"/>
          </p:cNvSpPr>
          <p:nvPr/>
        </p:nvSpPr>
        <p:spPr bwMode="auto">
          <a:xfrm>
            <a:off x="6483359" y="2511567"/>
            <a:ext cx="1026319" cy="914957"/>
          </a:xfrm>
          <a:prstGeom prst="roundRect">
            <a:avLst>
              <a:gd name="adj" fmla="val 0"/>
            </a:avLst>
          </a:prstGeom>
          <a:solidFill>
            <a:srgbClr val="EAEAEA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54000" tIns="135000" rIns="27000" bIns="27000" anchor="ctr"/>
          <a:lstStyle/>
          <a:p>
            <a:pPr defTabSz="142875">
              <a:tabLst>
                <a:tab pos="928688" algn="l"/>
              </a:tabLst>
            </a:pPr>
            <a:r>
              <a:rPr lang="ko-KR" altLang="en-US" sz="800" b="1">
                <a:latin typeface="+mn-ea"/>
              </a:rPr>
              <a:t>단위</a:t>
            </a: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</p:txBody>
      </p:sp>
      <p:sp>
        <p:nvSpPr>
          <p:cNvPr id="28" name="AutoShape 44"/>
          <p:cNvSpPr>
            <a:spLocks noChangeArrowheads="1"/>
          </p:cNvSpPr>
          <p:nvPr/>
        </p:nvSpPr>
        <p:spPr bwMode="auto">
          <a:xfrm>
            <a:off x="6483359" y="3500825"/>
            <a:ext cx="1026319" cy="914957"/>
          </a:xfrm>
          <a:prstGeom prst="roundRect">
            <a:avLst>
              <a:gd name="adj" fmla="val 0"/>
            </a:avLst>
          </a:prstGeom>
          <a:solidFill>
            <a:srgbClr val="EAEAEA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54000" tIns="135000" rIns="27000" bIns="27000" anchor="ctr"/>
          <a:lstStyle/>
          <a:p>
            <a:pPr defTabSz="142875">
              <a:tabLst>
                <a:tab pos="928688" algn="l"/>
              </a:tabLst>
            </a:pPr>
            <a:r>
              <a:rPr lang="ko-KR" altLang="en-US" sz="800" b="1" dirty="0">
                <a:latin typeface="+mn-ea"/>
              </a:rPr>
              <a:t>단위</a:t>
            </a:r>
          </a:p>
          <a:p>
            <a:pPr defTabSz="142875">
              <a:tabLst>
                <a:tab pos="928688" algn="l"/>
              </a:tabLst>
            </a:pPr>
            <a:endParaRPr lang="ko-KR" altLang="en-US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 dirty="0">
              <a:latin typeface="+mn-ea"/>
            </a:endParaRPr>
          </a:p>
        </p:txBody>
      </p:sp>
      <p:sp>
        <p:nvSpPr>
          <p:cNvPr id="30" name="AutoShape 46"/>
          <p:cNvSpPr>
            <a:spLocks noChangeArrowheads="1"/>
          </p:cNvSpPr>
          <p:nvPr/>
        </p:nvSpPr>
        <p:spPr bwMode="auto">
          <a:xfrm>
            <a:off x="5566578" y="1526555"/>
            <a:ext cx="864394" cy="2889227"/>
          </a:xfrm>
          <a:prstGeom prst="roundRect">
            <a:avLst>
              <a:gd name="adj" fmla="val 0"/>
            </a:avLst>
          </a:prstGeom>
          <a:solidFill>
            <a:srgbClr val="EAEAEA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defTabSz="142875">
              <a:tabLst>
                <a:tab pos="928688" algn="l"/>
              </a:tabLst>
            </a:pPr>
            <a:r>
              <a:rPr lang="en-US" altLang="ko-KR" sz="800" b="1" dirty="0">
                <a:latin typeface="+mn-ea"/>
              </a:rPr>
              <a:t>EAI</a:t>
            </a: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en-US" altLang="ko-KR" sz="800" b="1" dirty="0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 dirty="0">
              <a:latin typeface="+mn-ea"/>
            </a:endParaRPr>
          </a:p>
        </p:txBody>
      </p:sp>
      <p:sp>
        <p:nvSpPr>
          <p:cNvPr id="31" name="AutoShape 47"/>
          <p:cNvSpPr>
            <a:spLocks noChangeArrowheads="1"/>
          </p:cNvSpPr>
          <p:nvPr/>
        </p:nvSpPr>
        <p:spPr bwMode="auto">
          <a:xfrm>
            <a:off x="6483359" y="1526556"/>
            <a:ext cx="1026319" cy="914957"/>
          </a:xfrm>
          <a:prstGeom prst="roundRect">
            <a:avLst>
              <a:gd name="adj" fmla="val 0"/>
            </a:avLst>
          </a:prstGeom>
          <a:solidFill>
            <a:srgbClr val="EAEAEA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54000" tIns="135000" rIns="27000" bIns="27000" anchor="ctr"/>
          <a:lstStyle/>
          <a:p>
            <a:pPr defTabSz="142875">
              <a:tabLst>
                <a:tab pos="928688" algn="l"/>
              </a:tabLst>
            </a:pPr>
            <a:r>
              <a:rPr lang="ko-KR" altLang="en-US" sz="800" b="1">
                <a:latin typeface="+mn-ea"/>
              </a:rPr>
              <a:t>단위</a:t>
            </a: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latin typeface="+mn-ea"/>
            </a:endParaRPr>
          </a:p>
        </p:txBody>
      </p:sp>
      <p:sp>
        <p:nvSpPr>
          <p:cNvPr id="32" name="AutoShape 48"/>
          <p:cNvSpPr>
            <a:spLocks noChangeArrowheads="1"/>
          </p:cNvSpPr>
          <p:nvPr/>
        </p:nvSpPr>
        <p:spPr bwMode="auto">
          <a:xfrm>
            <a:off x="2811471" y="4053832"/>
            <a:ext cx="794147" cy="309939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wrap="none" lIns="270000" rIns="270000" anchor="ctr"/>
          <a:lstStyle/>
          <a:p>
            <a:pPr defTabSz="142875">
              <a:tabLst>
                <a:tab pos="928688" algn="l"/>
              </a:tabLst>
            </a:pPr>
            <a:r>
              <a:rPr lang="en-US" altLang="ko-KR" sz="800">
                <a:solidFill>
                  <a:schemeClr val="folHlink"/>
                </a:solidFill>
                <a:latin typeface="+mn-ea"/>
              </a:rPr>
              <a:t>……</a:t>
            </a:r>
          </a:p>
        </p:txBody>
      </p:sp>
      <p:sp>
        <p:nvSpPr>
          <p:cNvPr id="33" name="AutoShape 49"/>
          <p:cNvSpPr>
            <a:spLocks noChangeArrowheads="1"/>
          </p:cNvSpPr>
          <p:nvPr/>
        </p:nvSpPr>
        <p:spPr bwMode="auto">
          <a:xfrm>
            <a:off x="2110192" y="3515685"/>
            <a:ext cx="1004888" cy="221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algn="ctr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wrap="none" lIns="270000" rIns="270000" anchor="ctr"/>
          <a:lstStyle/>
          <a:p>
            <a:pPr algn="ctr" defTabSz="142875">
              <a:tabLst>
                <a:tab pos="928688" algn="l"/>
              </a:tabLst>
            </a:pPr>
            <a:r>
              <a:rPr lang="ko-KR" altLang="en-US" sz="800">
                <a:latin typeface="+mn-ea"/>
              </a:rPr>
              <a:t>후행 서비스</a:t>
            </a:r>
          </a:p>
        </p:txBody>
      </p:sp>
      <p:cxnSp>
        <p:nvCxnSpPr>
          <p:cNvPr id="34" name="AutoShape 50"/>
          <p:cNvCxnSpPr>
            <a:cxnSpLocks noChangeShapeType="1"/>
            <a:stCxn id="33" idx="2"/>
            <a:endCxn id="32" idx="1"/>
          </p:cNvCxnSpPr>
          <p:nvPr/>
        </p:nvCxnSpPr>
        <p:spPr bwMode="auto">
          <a:xfrm rot="16200000" flipH="1">
            <a:off x="2752734" y="3597427"/>
            <a:ext cx="316308" cy="596504"/>
          </a:xfrm>
          <a:prstGeom prst="bentConnector3">
            <a:avLst>
              <a:gd name="adj1" fmla="val 4966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AutoShape 51"/>
          <p:cNvSpPr>
            <a:spLocks noChangeArrowheads="1"/>
          </p:cNvSpPr>
          <p:nvPr/>
        </p:nvSpPr>
        <p:spPr bwMode="auto">
          <a:xfrm>
            <a:off x="1731574" y="4053832"/>
            <a:ext cx="794147" cy="309939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wrap="none" lIns="270000" rIns="270000" anchor="ctr"/>
          <a:lstStyle/>
          <a:p>
            <a:pPr algn="ctr" defTabSz="142875">
              <a:tabLst>
                <a:tab pos="928688" algn="l"/>
              </a:tabLst>
            </a:pPr>
            <a:r>
              <a:rPr lang="ko-KR" altLang="en-US" sz="800">
                <a:latin typeface="+mn-ea"/>
              </a:rPr>
              <a:t>단위후행서버스</a:t>
            </a:r>
          </a:p>
        </p:txBody>
      </p:sp>
      <p:cxnSp>
        <p:nvCxnSpPr>
          <p:cNvPr id="37" name="AutoShape 52"/>
          <p:cNvCxnSpPr>
            <a:cxnSpLocks noChangeShapeType="1"/>
            <a:stCxn id="33" idx="2"/>
            <a:endCxn id="36" idx="1"/>
          </p:cNvCxnSpPr>
          <p:nvPr/>
        </p:nvCxnSpPr>
        <p:spPr bwMode="auto">
          <a:xfrm rot="5400000">
            <a:off x="2212786" y="3653982"/>
            <a:ext cx="316308" cy="483394"/>
          </a:xfrm>
          <a:prstGeom prst="bentConnector3">
            <a:avLst>
              <a:gd name="adj1" fmla="val 49667"/>
            </a:avLst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AutoShape 53"/>
          <p:cNvSpPr>
            <a:spLocks noChangeArrowheads="1"/>
          </p:cNvSpPr>
          <p:nvPr/>
        </p:nvSpPr>
        <p:spPr bwMode="auto">
          <a:xfrm>
            <a:off x="6646474" y="1908672"/>
            <a:ext cx="702469" cy="239885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algn="ctr" defTabSz="142875">
              <a:tabLst>
                <a:tab pos="928688" algn="l"/>
              </a:tabLst>
            </a:pPr>
            <a:r>
              <a:rPr lang="ko-KR" altLang="en-US" sz="800">
                <a:latin typeface="+mn-ea"/>
              </a:rPr>
              <a:t>단위테이블</a:t>
            </a:r>
          </a:p>
        </p:txBody>
      </p:sp>
      <p:sp>
        <p:nvSpPr>
          <p:cNvPr id="40" name="AutoShape 54"/>
          <p:cNvSpPr>
            <a:spLocks noChangeArrowheads="1"/>
          </p:cNvSpPr>
          <p:nvPr/>
        </p:nvSpPr>
        <p:spPr bwMode="auto">
          <a:xfrm>
            <a:off x="2218540" y="2919159"/>
            <a:ext cx="787003" cy="385301"/>
          </a:xfrm>
          <a:prstGeom prst="can">
            <a:avLst>
              <a:gd name="adj" fmla="val 25000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algn="ctr" defTabSz="142875">
              <a:tabLst>
                <a:tab pos="928688" algn="l"/>
              </a:tabLst>
            </a:pPr>
            <a:r>
              <a:rPr lang="ko-KR" altLang="en-US" sz="800">
                <a:solidFill>
                  <a:schemeClr val="bg1"/>
                </a:solidFill>
                <a:latin typeface="+mn-ea"/>
              </a:rPr>
              <a:t>업무 로그</a:t>
            </a:r>
          </a:p>
        </p:txBody>
      </p:sp>
      <p:sp>
        <p:nvSpPr>
          <p:cNvPr id="42" name="AutoShape 55"/>
          <p:cNvSpPr>
            <a:spLocks noChangeArrowheads="1"/>
          </p:cNvSpPr>
          <p:nvPr/>
        </p:nvSpPr>
        <p:spPr bwMode="auto">
          <a:xfrm>
            <a:off x="3944946" y="2489277"/>
            <a:ext cx="787003" cy="347089"/>
          </a:xfrm>
          <a:prstGeom prst="can">
            <a:avLst>
              <a:gd name="adj" fmla="val 25000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algn="ctr" defTabSz="142875">
              <a:tabLst>
                <a:tab pos="928688" algn="l"/>
              </a:tabLst>
            </a:pPr>
            <a:r>
              <a:rPr lang="ko-KR" altLang="en-US" sz="800">
                <a:solidFill>
                  <a:schemeClr val="bg1"/>
                </a:solidFill>
                <a:latin typeface="+mn-ea"/>
              </a:rPr>
              <a:t>에러로그</a:t>
            </a:r>
          </a:p>
        </p:txBody>
      </p:sp>
      <p:sp>
        <p:nvSpPr>
          <p:cNvPr id="43" name="AutoShape 56"/>
          <p:cNvSpPr>
            <a:spLocks noChangeArrowheads="1"/>
          </p:cNvSpPr>
          <p:nvPr/>
        </p:nvSpPr>
        <p:spPr bwMode="auto">
          <a:xfrm>
            <a:off x="1999465" y="1737781"/>
            <a:ext cx="1004888" cy="22184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defTabSz="142875">
              <a:tabLst>
                <a:tab pos="928688" algn="l"/>
              </a:tabLst>
            </a:pPr>
            <a:endParaRPr lang="ko-KR" altLang="en-US" sz="800">
              <a:latin typeface="+mn-ea"/>
            </a:endParaRPr>
          </a:p>
        </p:txBody>
      </p:sp>
      <p:sp>
        <p:nvSpPr>
          <p:cNvPr id="44" name="AutoShape 57"/>
          <p:cNvSpPr>
            <a:spLocks noChangeArrowheads="1"/>
          </p:cNvSpPr>
          <p:nvPr/>
        </p:nvSpPr>
        <p:spPr bwMode="auto">
          <a:xfrm>
            <a:off x="2053042" y="1786607"/>
            <a:ext cx="1004888" cy="22184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defTabSz="142875">
              <a:tabLst>
                <a:tab pos="928688" algn="l"/>
              </a:tabLst>
            </a:pPr>
            <a:endParaRPr lang="ko-KR" altLang="en-US" sz="800">
              <a:latin typeface="+mn-ea"/>
            </a:endParaRPr>
          </a:p>
        </p:txBody>
      </p:sp>
      <p:sp>
        <p:nvSpPr>
          <p:cNvPr id="45" name="AutoShape 58"/>
          <p:cNvSpPr>
            <a:spLocks noChangeArrowheads="1"/>
          </p:cNvSpPr>
          <p:nvPr/>
        </p:nvSpPr>
        <p:spPr bwMode="auto">
          <a:xfrm>
            <a:off x="2106621" y="1830126"/>
            <a:ext cx="1004888" cy="221840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 algn="ctr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algn="ctr" defTabSz="142875">
              <a:tabLst>
                <a:tab pos="928688" algn="l"/>
              </a:tabLst>
            </a:pPr>
            <a:r>
              <a:rPr lang="en-US" altLang="ko-KR" sz="800">
                <a:latin typeface="+mn-ea"/>
              </a:rPr>
              <a:t>Online Service</a:t>
            </a:r>
          </a:p>
        </p:txBody>
      </p:sp>
      <p:sp>
        <p:nvSpPr>
          <p:cNvPr id="46" name="AutoShape 59"/>
          <p:cNvSpPr>
            <a:spLocks noChangeArrowheads="1"/>
          </p:cNvSpPr>
          <p:nvPr/>
        </p:nvSpPr>
        <p:spPr bwMode="auto">
          <a:xfrm>
            <a:off x="2095905" y="2197383"/>
            <a:ext cx="1026319" cy="288710"/>
          </a:xfrm>
          <a:prstGeom prst="diamond">
            <a:avLst/>
          </a:prstGeom>
          <a:solidFill>
            <a:srgbClr val="006494"/>
          </a:solidFill>
          <a:ln>
            <a:solidFill>
              <a:schemeClr val="bg1">
                <a:lumMod val="95000"/>
              </a:schemeClr>
            </a:solidFill>
          </a:ln>
          <a:effec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정상거래</a:t>
            </a:r>
            <a:r>
              <a:rPr kumimoji="1" lang="en-US" altLang="ko-KR" sz="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?</a:t>
            </a:r>
          </a:p>
        </p:txBody>
      </p:sp>
      <p:cxnSp>
        <p:nvCxnSpPr>
          <p:cNvPr id="65" name="AutoShape 60"/>
          <p:cNvCxnSpPr>
            <a:cxnSpLocks noChangeShapeType="1"/>
            <a:stCxn id="45" idx="2"/>
            <a:endCxn id="46" idx="0"/>
          </p:cNvCxnSpPr>
          <p:nvPr/>
        </p:nvCxnSpPr>
        <p:spPr bwMode="auto">
          <a:xfrm rot="5400000">
            <a:off x="2536356" y="2124674"/>
            <a:ext cx="145416" cy="0"/>
          </a:xfrm>
          <a:prstGeom prst="straightConnector1">
            <a:avLst/>
          </a:prstGeom>
          <a:noFill/>
          <a:ln w="19050">
            <a:solidFill>
              <a:srgbClr val="00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AutoShape 61"/>
          <p:cNvCxnSpPr>
            <a:cxnSpLocks noChangeShapeType="1"/>
            <a:stCxn id="46" idx="3"/>
            <a:endCxn id="42" idx="1"/>
          </p:cNvCxnSpPr>
          <p:nvPr/>
        </p:nvCxnSpPr>
        <p:spPr bwMode="auto">
          <a:xfrm>
            <a:off x="3122224" y="2341738"/>
            <a:ext cx="1216819" cy="147540"/>
          </a:xfrm>
          <a:prstGeom prst="bentConnector2">
            <a:avLst/>
          </a:prstGeom>
          <a:noFill/>
          <a:ln w="19050">
            <a:solidFill>
              <a:srgbClr val="006699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Text Box 62"/>
          <p:cNvSpPr txBox="1">
            <a:spLocks noChangeArrowheads="1"/>
          </p:cNvSpPr>
          <p:nvPr/>
        </p:nvSpPr>
        <p:spPr bwMode="auto">
          <a:xfrm>
            <a:off x="3132940" y="2181461"/>
            <a:ext cx="35907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defTabSz="190500" eaLnBrk="0" fontAlgn="base" hangingPunct="0">
              <a:spcBef>
                <a:spcPct val="0"/>
              </a:spcBef>
              <a:spcAft>
                <a:spcPct val="0"/>
              </a:spcAft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defTabSz="190500" eaLnBrk="0" fontAlgn="base" hangingPunct="0">
              <a:spcBef>
                <a:spcPct val="0"/>
              </a:spcBef>
              <a:spcAft>
                <a:spcPct val="0"/>
              </a:spcAft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defTabSz="190500" eaLnBrk="0" fontAlgn="base" hangingPunct="0">
              <a:spcBef>
                <a:spcPct val="0"/>
              </a:spcBef>
              <a:spcAft>
                <a:spcPct val="0"/>
              </a:spcAft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defTabSz="190500" eaLnBrk="0" fontAlgn="base" hangingPunct="0">
              <a:spcBef>
                <a:spcPct val="0"/>
              </a:spcBef>
              <a:spcAft>
                <a:spcPct val="0"/>
              </a:spcAft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700">
                <a:solidFill>
                  <a:schemeClr val="tx1"/>
                </a:solidFill>
                <a:latin typeface="+mn-ea"/>
                <a:ea typeface="+mn-ea"/>
              </a:rPr>
              <a:t>에러거래</a:t>
            </a:r>
          </a:p>
        </p:txBody>
      </p:sp>
      <p:sp>
        <p:nvSpPr>
          <p:cNvPr id="68" name="Text Box 63"/>
          <p:cNvSpPr txBox="1">
            <a:spLocks noChangeArrowheads="1"/>
          </p:cNvSpPr>
          <p:nvPr/>
        </p:nvSpPr>
        <p:spPr bwMode="auto">
          <a:xfrm>
            <a:off x="2649546" y="2541287"/>
            <a:ext cx="359073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>
            <a:spAutoFit/>
          </a:bodyPr>
          <a:lstStyle>
            <a:lvl1pPr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defTabSz="190500" eaLnBrk="0" hangingPunct="0"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defTabSz="190500" eaLnBrk="0" fontAlgn="base" hangingPunct="0">
              <a:spcBef>
                <a:spcPct val="0"/>
              </a:spcBef>
              <a:spcAft>
                <a:spcPct val="0"/>
              </a:spcAft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defTabSz="190500" eaLnBrk="0" fontAlgn="base" hangingPunct="0">
              <a:spcBef>
                <a:spcPct val="0"/>
              </a:spcBef>
              <a:spcAft>
                <a:spcPct val="0"/>
              </a:spcAft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defTabSz="190500" eaLnBrk="0" fontAlgn="base" hangingPunct="0">
              <a:spcBef>
                <a:spcPct val="0"/>
              </a:spcBef>
              <a:spcAft>
                <a:spcPct val="0"/>
              </a:spcAft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defTabSz="190500" eaLnBrk="0" fontAlgn="base" hangingPunct="0">
              <a:spcBef>
                <a:spcPct val="0"/>
              </a:spcBef>
              <a:spcAft>
                <a:spcPct val="0"/>
              </a:spcAft>
              <a:tabLst>
                <a:tab pos="1238250" algn="l"/>
              </a:tabLst>
              <a:defRPr kumimoji="1" sz="16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ko-KR" altLang="en-US" sz="700">
                <a:solidFill>
                  <a:schemeClr val="tx1"/>
                </a:solidFill>
                <a:latin typeface="+mn-ea"/>
                <a:ea typeface="+mn-ea"/>
              </a:rPr>
              <a:t>정상거래</a:t>
            </a:r>
          </a:p>
        </p:txBody>
      </p:sp>
      <p:cxnSp>
        <p:nvCxnSpPr>
          <p:cNvPr id="69" name="AutoShape 64"/>
          <p:cNvCxnSpPr>
            <a:cxnSpLocks noChangeShapeType="1"/>
            <a:stCxn id="40" idx="3"/>
            <a:endCxn id="33" idx="0"/>
          </p:cNvCxnSpPr>
          <p:nvPr/>
        </p:nvCxnSpPr>
        <p:spPr bwMode="auto">
          <a:xfrm>
            <a:off x="2612636" y="3304459"/>
            <a:ext cx="0" cy="211226"/>
          </a:xfrm>
          <a:prstGeom prst="straightConnector1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AutoShape 65"/>
          <p:cNvSpPr>
            <a:spLocks noChangeArrowheads="1"/>
          </p:cNvSpPr>
          <p:nvPr/>
        </p:nvSpPr>
        <p:spPr bwMode="auto">
          <a:xfrm>
            <a:off x="6646474" y="2893683"/>
            <a:ext cx="702469" cy="239885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algn="ctr" defTabSz="142875">
              <a:tabLst>
                <a:tab pos="928688" algn="l"/>
              </a:tabLst>
            </a:pPr>
            <a:r>
              <a:rPr lang="ko-KR" altLang="en-US" sz="800">
                <a:latin typeface="+mn-ea"/>
              </a:rPr>
              <a:t>단위테이블</a:t>
            </a:r>
          </a:p>
        </p:txBody>
      </p:sp>
      <p:sp>
        <p:nvSpPr>
          <p:cNvPr id="71" name="AutoShape 66"/>
          <p:cNvSpPr>
            <a:spLocks noChangeArrowheads="1"/>
          </p:cNvSpPr>
          <p:nvPr/>
        </p:nvSpPr>
        <p:spPr bwMode="auto">
          <a:xfrm>
            <a:off x="6646474" y="3882941"/>
            <a:ext cx="702469" cy="239885"/>
          </a:xfrm>
          <a:prstGeom prst="can">
            <a:avLst>
              <a:gd name="adj" fmla="val 25000"/>
            </a:avLst>
          </a:prstGeom>
          <a:solidFill>
            <a:srgbClr val="DDDDDD"/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algn="ctr" defTabSz="142875">
              <a:tabLst>
                <a:tab pos="928688" algn="l"/>
              </a:tabLst>
            </a:pPr>
            <a:r>
              <a:rPr lang="ko-KR" altLang="en-US" sz="800">
                <a:latin typeface="+mn-ea"/>
              </a:rPr>
              <a:t>단위테이블</a:t>
            </a:r>
          </a:p>
        </p:txBody>
      </p:sp>
      <p:sp>
        <p:nvSpPr>
          <p:cNvPr id="72" name="AutoShape 67"/>
          <p:cNvSpPr>
            <a:spLocks noChangeArrowheads="1"/>
          </p:cNvSpPr>
          <p:nvPr/>
        </p:nvSpPr>
        <p:spPr bwMode="auto">
          <a:xfrm rot="16200000">
            <a:off x="4339612" y="1655346"/>
            <a:ext cx="244130" cy="2869406"/>
          </a:xfrm>
          <a:prstGeom prst="downArrow">
            <a:avLst>
              <a:gd name="adj1" fmla="val 50000"/>
              <a:gd name="adj2" fmla="val 74131"/>
            </a:avLst>
          </a:prstGeom>
          <a:solidFill>
            <a:srgbClr val="0066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70000" rIns="270000" anchor="ctr"/>
          <a:lstStyle/>
          <a:p>
            <a:endParaRPr lang="ko-KR" altLang="en-US" sz="1000">
              <a:latin typeface="+mn-ea"/>
            </a:endParaRPr>
          </a:p>
        </p:txBody>
      </p:sp>
      <p:sp>
        <p:nvSpPr>
          <p:cNvPr id="73" name="AutoShape 68"/>
          <p:cNvSpPr>
            <a:spLocks noChangeArrowheads="1"/>
          </p:cNvSpPr>
          <p:nvPr/>
        </p:nvSpPr>
        <p:spPr bwMode="auto">
          <a:xfrm>
            <a:off x="5997584" y="1816328"/>
            <a:ext cx="163115" cy="2358509"/>
          </a:xfrm>
          <a:prstGeom prst="roundRect">
            <a:avLst>
              <a:gd name="adj" fmla="val 50000"/>
            </a:avLst>
          </a:prstGeom>
          <a:solidFill>
            <a:srgbClr val="0066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70000" rIns="270000" anchor="ctr"/>
          <a:lstStyle/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  <a:p>
            <a:pPr defTabSz="142875">
              <a:tabLst>
                <a:tab pos="928688" algn="l"/>
              </a:tabLst>
            </a:pPr>
            <a:endParaRPr lang="ko-KR" altLang="en-US" sz="800" b="1">
              <a:solidFill>
                <a:srgbClr val="808080"/>
              </a:solidFill>
              <a:latin typeface="+mn-ea"/>
            </a:endParaRPr>
          </a:p>
        </p:txBody>
      </p:sp>
      <p:sp>
        <p:nvSpPr>
          <p:cNvPr id="74" name="AutoShape 69"/>
          <p:cNvSpPr>
            <a:spLocks noChangeArrowheads="1"/>
          </p:cNvSpPr>
          <p:nvPr/>
        </p:nvSpPr>
        <p:spPr bwMode="auto">
          <a:xfrm rot="16200000">
            <a:off x="6286021" y="1786535"/>
            <a:ext cx="288710" cy="539354"/>
          </a:xfrm>
          <a:prstGeom prst="downArrow">
            <a:avLst>
              <a:gd name="adj1" fmla="val 50000"/>
              <a:gd name="adj2" fmla="val 41636"/>
            </a:avLst>
          </a:prstGeom>
          <a:solidFill>
            <a:srgbClr val="0066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70000" rIns="270000" anchor="ctr"/>
          <a:lstStyle/>
          <a:p>
            <a:endParaRPr lang="ko-KR" altLang="en-US" sz="1000">
              <a:latin typeface="+mn-ea"/>
            </a:endParaRPr>
          </a:p>
        </p:txBody>
      </p:sp>
      <p:sp>
        <p:nvSpPr>
          <p:cNvPr id="75" name="AutoShape 70"/>
          <p:cNvSpPr>
            <a:spLocks noChangeArrowheads="1"/>
          </p:cNvSpPr>
          <p:nvPr/>
        </p:nvSpPr>
        <p:spPr bwMode="auto">
          <a:xfrm rot="16200000">
            <a:off x="6286021" y="3713039"/>
            <a:ext cx="288710" cy="539354"/>
          </a:xfrm>
          <a:prstGeom prst="downArrow">
            <a:avLst>
              <a:gd name="adj1" fmla="val 50000"/>
              <a:gd name="adj2" fmla="val 41636"/>
            </a:avLst>
          </a:prstGeom>
          <a:solidFill>
            <a:srgbClr val="0066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70000" rIns="270000" anchor="ctr"/>
          <a:lstStyle/>
          <a:p>
            <a:endParaRPr lang="ko-KR" altLang="en-US" sz="1000">
              <a:latin typeface="+mn-ea"/>
            </a:endParaRPr>
          </a:p>
        </p:txBody>
      </p:sp>
      <p:sp>
        <p:nvSpPr>
          <p:cNvPr id="76" name="AutoShape 71"/>
          <p:cNvSpPr>
            <a:spLocks noChangeArrowheads="1"/>
          </p:cNvSpPr>
          <p:nvPr/>
        </p:nvSpPr>
        <p:spPr bwMode="auto">
          <a:xfrm rot="16200000">
            <a:off x="6286021" y="2749256"/>
            <a:ext cx="288710" cy="539354"/>
          </a:xfrm>
          <a:prstGeom prst="downArrow">
            <a:avLst>
              <a:gd name="adj1" fmla="val 50000"/>
              <a:gd name="adj2" fmla="val 41636"/>
            </a:avLst>
          </a:prstGeom>
          <a:solidFill>
            <a:srgbClr val="006699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70000" rIns="270000" anchor="ctr"/>
          <a:lstStyle/>
          <a:p>
            <a:endParaRPr lang="ko-KR" altLang="en-US" sz="1000">
              <a:latin typeface="+mn-ea"/>
            </a:endParaRPr>
          </a:p>
        </p:txBody>
      </p:sp>
      <p:cxnSp>
        <p:nvCxnSpPr>
          <p:cNvPr id="77" name="AutoShape 72"/>
          <p:cNvCxnSpPr>
            <a:cxnSpLocks noChangeShapeType="1"/>
            <a:stCxn id="46" idx="2"/>
            <a:endCxn id="40" idx="1"/>
          </p:cNvCxnSpPr>
          <p:nvPr/>
        </p:nvCxnSpPr>
        <p:spPr bwMode="auto">
          <a:xfrm rot="16200000" flipH="1">
            <a:off x="2394318" y="2700840"/>
            <a:ext cx="433066" cy="357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00669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" name="AutoShape 54"/>
          <p:cNvSpPr>
            <a:spLocks noChangeArrowheads="1"/>
          </p:cNvSpPr>
          <p:nvPr/>
        </p:nvSpPr>
        <p:spPr bwMode="auto">
          <a:xfrm>
            <a:off x="3435553" y="1333905"/>
            <a:ext cx="787003" cy="385301"/>
          </a:xfrm>
          <a:prstGeom prst="can">
            <a:avLst>
              <a:gd name="adj" fmla="val 25000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algn="ctr" defTabSz="142875">
              <a:tabLst>
                <a:tab pos="928688" algn="l"/>
              </a:tabLst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이미지 로그</a:t>
            </a:r>
          </a:p>
        </p:txBody>
      </p:sp>
      <p:sp>
        <p:nvSpPr>
          <p:cNvPr id="79" name="AutoShape 54"/>
          <p:cNvSpPr>
            <a:spLocks noChangeArrowheads="1"/>
          </p:cNvSpPr>
          <p:nvPr/>
        </p:nvSpPr>
        <p:spPr bwMode="auto">
          <a:xfrm>
            <a:off x="3435553" y="1748395"/>
            <a:ext cx="787003" cy="385301"/>
          </a:xfrm>
          <a:prstGeom prst="can">
            <a:avLst>
              <a:gd name="adj" fmla="val 25000"/>
            </a:avLst>
          </a:prstGeom>
          <a:solidFill>
            <a:schemeClr val="tx1">
              <a:lumMod val="75000"/>
              <a:lumOff val="25000"/>
            </a:schemeClr>
          </a:solidFill>
          <a:ln w="9525">
            <a:solidFill>
              <a:srgbClr val="808080"/>
            </a:solidFill>
            <a:round/>
            <a:headEnd/>
            <a:tailEnd/>
          </a:ln>
        </p:spPr>
        <p:txBody>
          <a:bodyPr wrap="none" lIns="27000" tIns="27000" rIns="27000" bIns="27000" anchor="ctr"/>
          <a:lstStyle/>
          <a:p>
            <a:pPr algn="ctr" defTabSz="142875">
              <a:tabLst>
                <a:tab pos="928688" algn="l"/>
              </a:tabLst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서비스 로그</a:t>
            </a:r>
          </a:p>
        </p:txBody>
      </p:sp>
      <p:cxnSp>
        <p:nvCxnSpPr>
          <p:cNvPr id="80" name="직선 화살표 연결선 79"/>
          <p:cNvCxnSpPr>
            <a:endCxn id="43" idx="0"/>
          </p:cNvCxnSpPr>
          <p:nvPr/>
        </p:nvCxnSpPr>
        <p:spPr bwMode="auto">
          <a:xfrm>
            <a:off x="2501909" y="1414823"/>
            <a:ext cx="0" cy="32295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직선 화살표 연결선 80"/>
          <p:cNvCxnSpPr>
            <a:stCxn id="45" idx="3"/>
            <a:endCxn id="78" idx="2"/>
          </p:cNvCxnSpPr>
          <p:nvPr/>
        </p:nvCxnSpPr>
        <p:spPr bwMode="auto">
          <a:xfrm flipV="1">
            <a:off x="3111509" y="1526555"/>
            <a:ext cx="324044" cy="41449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직선 화살표 연결선 81"/>
          <p:cNvCxnSpPr>
            <a:endCxn id="79" idx="2"/>
          </p:cNvCxnSpPr>
          <p:nvPr/>
        </p:nvCxnSpPr>
        <p:spPr bwMode="auto">
          <a:xfrm>
            <a:off x="3122224" y="1941046"/>
            <a:ext cx="31332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57227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14818E80-5CE6-467C-A6B8-F2E58C8ECBFA}"/>
              </a:ext>
            </a:extLst>
          </p:cNvPr>
          <p:cNvSpPr/>
          <p:nvPr/>
        </p:nvSpPr>
        <p:spPr>
          <a:xfrm>
            <a:off x="1097280" y="1175656"/>
            <a:ext cx="6903720" cy="36249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고객 정보 보호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메타와의 연동을 통해 보호가 필요한 고객 정보는 </a:t>
            </a:r>
            <a:r>
              <a:rPr lang="ko-KR" altLang="en-US" dirty="0" err="1"/>
              <a:t>마스킹</a:t>
            </a:r>
            <a:r>
              <a:rPr lang="ko-KR" altLang="en-US" dirty="0"/>
              <a:t> 및 암복호화 </a:t>
            </a:r>
            <a:r>
              <a:rPr lang="en-US" altLang="ko-KR" dirty="0"/>
              <a:t>API </a:t>
            </a:r>
            <a:r>
              <a:rPr lang="ko-KR" altLang="en-US" dirty="0"/>
              <a:t>연계할 수 있는 옵션을 제공합니다</a:t>
            </a:r>
            <a:r>
              <a:rPr lang="en-US" altLang="ko-KR" dirty="0"/>
              <a:t>.</a:t>
            </a:r>
          </a:p>
        </p:txBody>
      </p:sp>
      <p:sp>
        <p:nvSpPr>
          <p:cNvPr id="41" name="Rectangle 17"/>
          <p:cNvSpPr>
            <a:spLocks noChangeArrowheads="1"/>
          </p:cNvSpPr>
          <p:nvPr/>
        </p:nvSpPr>
        <p:spPr bwMode="gray">
          <a:xfrm>
            <a:off x="4794653" y="1542839"/>
            <a:ext cx="3119788" cy="23484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B5B075"/>
            </a:solidFill>
            <a:miter lim="800000"/>
            <a:headEnd/>
            <a:tailEnd/>
          </a:ln>
        </p:spPr>
        <p:txBody>
          <a:bodyPr lIns="27000" tIns="27000" rIns="27000" bIns="27000" anchor="ctr"/>
          <a:lstStyle>
            <a:lvl1pPr marL="88900" indent="-88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prstClr val="black"/>
              </a:buClr>
              <a:buFont typeface="Wingdings" panose="05000000000000000000" pitchFamily="2" charset="2"/>
              <a:buChar char="§"/>
            </a:pPr>
            <a:endParaRPr lang="en-US" altLang="ko-KR" sz="75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t="12816" r="2271" b="7723"/>
          <a:stretch/>
        </p:blipFill>
        <p:spPr>
          <a:xfrm>
            <a:off x="4959642" y="1638017"/>
            <a:ext cx="2675522" cy="139078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43" name="Rectangle 17"/>
          <p:cNvSpPr>
            <a:spLocks noChangeArrowheads="1"/>
          </p:cNvSpPr>
          <p:nvPr/>
        </p:nvSpPr>
        <p:spPr bwMode="gray">
          <a:xfrm>
            <a:off x="1172032" y="1523665"/>
            <a:ext cx="3293960" cy="32280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B5B075"/>
            </a:solidFill>
            <a:miter lim="800000"/>
            <a:headEnd/>
            <a:tailEnd/>
          </a:ln>
        </p:spPr>
        <p:txBody>
          <a:bodyPr lIns="27000" tIns="27000" rIns="27000" bIns="27000" anchor="ctr"/>
          <a:lstStyle>
            <a:lvl1pPr marL="88900" indent="-889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0" hangingPunct="1">
              <a:spcBef>
                <a:spcPct val="20000"/>
              </a:spcBef>
              <a:buClr>
                <a:prstClr val="black"/>
              </a:buClr>
              <a:buFont typeface="Wingdings" panose="05000000000000000000" pitchFamily="2" charset="2"/>
              <a:buChar char="§"/>
            </a:pPr>
            <a:endParaRPr lang="en-US" altLang="ko-KR" sz="75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AutoShape 21"/>
          <p:cNvSpPr>
            <a:spLocks noChangeArrowheads="1"/>
          </p:cNvSpPr>
          <p:nvPr/>
        </p:nvSpPr>
        <p:spPr bwMode="gray">
          <a:xfrm>
            <a:off x="1171625" y="1234916"/>
            <a:ext cx="3294366" cy="296247"/>
          </a:xfrm>
          <a:prstGeom prst="roundRect">
            <a:avLst>
              <a:gd name="adj" fmla="val 5898"/>
            </a:avLst>
          </a:prstGeom>
          <a:solidFill>
            <a:srgbClr val="006494"/>
          </a:solidFill>
          <a:ln>
            <a:noFill/>
          </a:ln>
          <a:effec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메타데이터 관리 시스템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416575" y="3211723"/>
            <a:ext cx="1367502" cy="541928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47" name="직선 화살표 연결선 46"/>
          <p:cNvCxnSpPr>
            <a:stCxn id="46" idx="2"/>
          </p:cNvCxnSpPr>
          <p:nvPr/>
        </p:nvCxnSpPr>
        <p:spPr>
          <a:xfrm>
            <a:off x="2100328" y="3753651"/>
            <a:ext cx="2123" cy="249647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2269815" y="3791064"/>
            <a:ext cx="92525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암호화 정보 관리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301032" y="1610775"/>
            <a:ext cx="1327508" cy="12210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및 </a:t>
            </a:r>
            <a:r>
              <a:rPr lang="en-US" altLang="ko-K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</a:t>
            </a:r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 관리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390387" y="1819879"/>
            <a:ext cx="1140033" cy="307426"/>
          </a:xfrm>
          <a:prstGeom prst="rect">
            <a:avLst/>
          </a:prstGeom>
          <a:solidFill>
            <a:schemeClr val="bg2">
              <a:lumMod val="90000"/>
              <a:alpha val="41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/>
            <a:r>
              <a:rPr lang="en-US" altLang="ko-K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DB </a:t>
            </a:r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</a:t>
            </a:r>
          </a:p>
        </p:txBody>
      </p:sp>
      <p:sp>
        <p:nvSpPr>
          <p:cNvPr id="51" name="AutoShape 21"/>
          <p:cNvSpPr>
            <a:spLocks noChangeArrowheads="1"/>
          </p:cNvSpPr>
          <p:nvPr/>
        </p:nvSpPr>
        <p:spPr bwMode="gray">
          <a:xfrm>
            <a:off x="1460059" y="1972520"/>
            <a:ext cx="483554" cy="120695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테이블</a:t>
            </a:r>
          </a:p>
        </p:txBody>
      </p:sp>
      <p:sp>
        <p:nvSpPr>
          <p:cNvPr id="52" name="AutoShape 21"/>
          <p:cNvSpPr>
            <a:spLocks noChangeArrowheads="1"/>
          </p:cNvSpPr>
          <p:nvPr/>
        </p:nvSpPr>
        <p:spPr bwMode="gray">
          <a:xfrm>
            <a:off x="1974816" y="1972520"/>
            <a:ext cx="483554" cy="120695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 err="1">
                <a:solidFill>
                  <a:prstClr val="white"/>
                </a:solidFill>
                <a:latin typeface="+mn-ea"/>
              </a:rPr>
              <a:t>컬럼</a:t>
            </a:r>
            <a:endParaRPr lang="ko-KR" altLang="en-US" sz="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390387" y="2431920"/>
            <a:ext cx="1140033" cy="307426"/>
          </a:xfrm>
          <a:prstGeom prst="rect">
            <a:avLst/>
          </a:prstGeom>
          <a:solidFill>
            <a:schemeClr val="bg2">
              <a:lumMod val="90000"/>
              <a:alpha val="41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/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</a:t>
            </a:r>
            <a:r>
              <a:rPr lang="en-US" altLang="ko-K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</a:t>
            </a:r>
          </a:p>
        </p:txBody>
      </p:sp>
      <p:sp>
        <p:nvSpPr>
          <p:cNvPr id="54" name="AutoShape 21"/>
          <p:cNvSpPr>
            <a:spLocks noChangeArrowheads="1"/>
          </p:cNvSpPr>
          <p:nvPr/>
        </p:nvSpPr>
        <p:spPr bwMode="gray">
          <a:xfrm>
            <a:off x="1460059" y="2584561"/>
            <a:ext cx="483554" cy="120695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 err="1">
                <a:solidFill>
                  <a:prstClr val="white"/>
                </a:solidFill>
                <a:latin typeface="+mn-ea"/>
              </a:rPr>
              <a:t>엔티티</a:t>
            </a:r>
            <a:endParaRPr lang="ko-KR" altLang="en-US" sz="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5" name="AutoShape 21"/>
          <p:cNvSpPr>
            <a:spLocks noChangeArrowheads="1"/>
          </p:cNvSpPr>
          <p:nvPr/>
        </p:nvSpPr>
        <p:spPr bwMode="gray">
          <a:xfrm>
            <a:off x="1974816" y="2584561"/>
            <a:ext cx="483554" cy="120695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속성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2989390" y="2078624"/>
            <a:ext cx="1327508" cy="5031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코드 관리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078744" y="2287729"/>
            <a:ext cx="1140033" cy="199119"/>
          </a:xfrm>
          <a:prstGeom prst="rect">
            <a:avLst/>
          </a:prstGeom>
          <a:solidFill>
            <a:schemeClr val="bg2">
              <a:lumMod val="90000"/>
              <a:alpha val="41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통합코드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1301032" y="3028799"/>
            <a:ext cx="3057644" cy="7496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표준 및 관리 프로세스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532434" y="3232222"/>
            <a:ext cx="1140033" cy="489860"/>
          </a:xfrm>
          <a:prstGeom prst="rect">
            <a:avLst/>
          </a:prstGeom>
          <a:solidFill>
            <a:schemeClr val="bg2">
              <a:lumMod val="90000"/>
              <a:alpha val="41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/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표준</a:t>
            </a:r>
          </a:p>
        </p:txBody>
      </p:sp>
      <p:sp>
        <p:nvSpPr>
          <p:cNvPr id="60" name="AutoShape 21"/>
          <p:cNvSpPr>
            <a:spLocks noChangeArrowheads="1"/>
          </p:cNvSpPr>
          <p:nvPr/>
        </p:nvSpPr>
        <p:spPr bwMode="gray">
          <a:xfrm>
            <a:off x="1602106" y="3384864"/>
            <a:ext cx="483554" cy="119779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표준단어</a:t>
            </a:r>
          </a:p>
        </p:txBody>
      </p:sp>
      <p:sp>
        <p:nvSpPr>
          <p:cNvPr id="61" name="AutoShape 21"/>
          <p:cNvSpPr>
            <a:spLocks noChangeArrowheads="1"/>
          </p:cNvSpPr>
          <p:nvPr/>
        </p:nvSpPr>
        <p:spPr bwMode="gray">
          <a:xfrm>
            <a:off x="2116863" y="3384864"/>
            <a:ext cx="483554" cy="119779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표준용어</a:t>
            </a:r>
          </a:p>
        </p:txBody>
      </p:sp>
      <p:sp>
        <p:nvSpPr>
          <p:cNvPr id="62" name="AutoShape 21"/>
          <p:cNvSpPr>
            <a:spLocks noChangeArrowheads="1"/>
          </p:cNvSpPr>
          <p:nvPr/>
        </p:nvSpPr>
        <p:spPr bwMode="gray">
          <a:xfrm>
            <a:off x="1602106" y="3532696"/>
            <a:ext cx="483554" cy="119779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도메인</a:t>
            </a:r>
          </a:p>
        </p:txBody>
      </p:sp>
      <p:sp>
        <p:nvSpPr>
          <p:cNvPr id="63" name="AutoShape 21"/>
          <p:cNvSpPr>
            <a:spLocks noChangeArrowheads="1"/>
          </p:cNvSpPr>
          <p:nvPr/>
        </p:nvSpPr>
        <p:spPr bwMode="gray">
          <a:xfrm>
            <a:off x="2116863" y="3532696"/>
            <a:ext cx="483554" cy="119779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코드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989389" y="3227077"/>
            <a:ext cx="1140033" cy="489860"/>
          </a:xfrm>
          <a:prstGeom prst="rect">
            <a:avLst/>
          </a:prstGeom>
          <a:solidFill>
            <a:schemeClr val="bg2">
              <a:lumMod val="90000"/>
              <a:alpha val="41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bIns="0" rtlCol="0" anchor="t"/>
          <a:lstStyle/>
          <a:p>
            <a:pPr algn="ctr"/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관리 표</a:t>
            </a:r>
            <a:r>
              <a:rPr lang="ko-KR" altLang="en-US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준</a:t>
            </a:r>
          </a:p>
        </p:txBody>
      </p:sp>
      <p:sp>
        <p:nvSpPr>
          <p:cNvPr id="65" name="AutoShape 21"/>
          <p:cNvSpPr>
            <a:spLocks noChangeArrowheads="1"/>
          </p:cNvSpPr>
          <p:nvPr/>
        </p:nvSpPr>
        <p:spPr bwMode="gray">
          <a:xfrm>
            <a:off x="3059061" y="3379719"/>
            <a:ext cx="483554" cy="119779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명명규칙</a:t>
            </a:r>
          </a:p>
        </p:txBody>
      </p:sp>
      <p:sp>
        <p:nvSpPr>
          <p:cNvPr id="66" name="AutoShape 21"/>
          <p:cNvSpPr>
            <a:spLocks noChangeArrowheads="1"/>
          </p:cNvSpPr>
          <p:nvPr/>
        </p:nvSpPr>
        <p:spPr bwMode="gray">
          <a:xfrm>
            <a:off x="3573819" y="3379719"/>
            <a:ext cx="483554" cy="119779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프로세스</a:t>
            </a:r>
          </a:p>
        </p:txBody>
      </p:sp>
      <p:sp>
        <p:nvSpPr>
          <p:cNvPr id="67" name="AutoShape 21"/>
          <p:cNvSpPr>
            <a:spLocks noChangeArrowheads="1"/>
          </p:cNvSpPr>
          <p:nvPr/>
        </p:nvSpPr>
        <p:spPr bwMode="gray">
          <a:xfrm>
            <a:off x="3059061" y="3527552"/>
            <a:ext cx="483554" cy="119779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게시판</a:t>
            </a:r>
          </a:p>
        </p:txBody>
      </p:sp>
      <p:sp>
        <p:nvSpPr>
          <p:cNvPr id="68" name="AutoShape 21"/>
          <p:cNvSpPr>
            <a:spLocks noChangeArrowheads="1"/>
          </p:cNvSpPr>
          <p:nvPr/>
        </p:nvSpPr>
        <p:spPr bwMode="gray">
          <a:xfrm>
            <a:off x="3573819" y="3527552"/>
            <a:ext cx="483554" cy="119779"/>
          </a:xfrm>
          <a:prstGeom prst="roundRect">
            <a:avLst>
              <a:gd name="adj" fmla="val 5898"/>
            </a:avLst>
          </a:prstGeom>
          <a:solidFill>
            <a:schemeClr val="bg2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124849">
              <a:lnSpc>
                <a:spcPct val="150000"/>
              </a:lnSpc>
            </a:pPr>
            <a:r>
              <a:rPr lang="ko-KR" altLang="en-US" sz="600" dirty="0">
                <a:solidFill>
                  <a:prstClr val="white"/>
                </a:solidFill>
                <a:latin typeface="+mn-ea"/>
              </a:rPr>
              <a:t>사용자</a:t>
            </a:r>
          </a:p>
        </p:txBody>
      </p:sp>
      <p:cxnSp>
        <p:nvCxnSpPr>
          <p:cNvPr id="69" name="직선 화살표 연결선 68"/>
          <p:cNvCxnSpPr>
            <a:stCxn id="50" idx="2"/>
            <a:endCxn id="53" idx="0"/>
          </p:cNvCxnSpPr>
          <p:nvPr/>
        </p:nvCxnSpPr>
        <p:spPr>
          <a:xfrm>
            <a:off x="1960403" y="2127304"/>
            <a:ext cx="0" cy="30461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49" idx="2"/>
          </p:cNvCxnSpPr>
          <p:nvPr/>
        </p:nvCxnSpPr>
        <p:spPr>
          <a:xfrm flipH="1">
            <a:off x="1960403" y="2831792"/>
            <a:ext cx="4383" cy="20910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56" idx="2"/>
          </p:cNvCxnSpPr>
          <p:nvPr/>
        </p:nvCxnSpPr>
        <p:spPr>
          <a:xfrm>
            <a:off x="3653144" y="2581818"/>
            <a:ext cx="0" cy="45907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endCxn id="56" idx="1"/>
          </p:cNvCxnSpPr>
          <p:nvPr/>
        </p:nvCxnSpPr>
        <p:spPr>
          <a:xfrm>
            <a:off x="2641751" y="2330222"/>
            <a:ext cx="34763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2026728" y="3734247"/>
            <a:ext cx="207238" cy="191269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05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4" name="AutoShape 21"/>
          <p:cNvSpPr>
            <a:spLocks noChangeArrowheads="1"/>
          </p:cNvSpPr>
          <p:nvPr/>
        </p:nvSpPr>
        <p:spPr bwMode="gray">
          <a:xfrm>
            <a:off x="4807006" y="1234915"/>
            <a:ext cx="3120173" cy="315920"/>
          </a:xfrm>
          <a:prstGeom prst="roundRect">
            <a:avLst>
              <a:gd name="adj" fmla="val 5898"/>
            </a:avLst>
          </a:prstGeom>
          <a:solidFill>
            <a:srgbClr val="006494"/>
          </a:solidFill>
          <a:ln>
            <a:noFill/>
          </a:ln>
          <a:effectLst/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애플리케이션 프레임워크</a:t>
            </a:r>
            <a:r>
              <a:rPr kumimoji="1" lang="en-US" altLang="ko-KR" sz="9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(BX Framework)</a:t>
            </a:r>
            <a:endParaRPr kumimoji="1" lang="ko-KR" altLang="en-US" sz="900" b="1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5071150" y="2381737"/>
            <a:ext cx="194316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50" b="1" dirty="0">
                <a:latin typeface="+mn-ea"/>
              </a:rPr>
              <a:t>I/O </a:t>
            </a:r>
            <a:r>
              <a:rPr lang="ko-KR" altLang="en-US" sz="750" b="1" dirty="0">
                <a:latin typeface="+mn-ea"/>
              </a:rPr>
              <a:t>정의기의 암호화 여부 필드와 동기화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994422" y="2226590"/>
            <a:ext cx="393737" cy="61139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cxnSp>
        <p:nvCxnSpPr>
          <p:cNvPr id="77" name="직선 화살표 연결선 76"/>
          <p:cNvCxnSpPr/>
          <p:nvPr/>
        </p:nvCxnSpPr>
        <p:spPr>
          <a:xfrm>
            <a:off x="7235166" y="2287729"/>
            <a:ext cx="0" cy="1194608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4806395" y="3582237"/>
            <a:ext cx="3230373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7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Logger.debug</a:t>
            </a:r>
            <a:r>
              <a:rPr lang="en-US" altLang="ko-K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(“</a:t>
            </a:r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주민번호 </a:t>
            </a:r>
            <a:r>
              <a:rPr lang="en-US" altLang="ko-K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=“ + </a:t>
            </a:r>
            <a:r>
              <a:rPr lang="en-US" altLang="ko-KR" sz="75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CustomInfo.juminID</a:t>
            </a:r>
            <a:r>
              <a:rPr lang="en-US" altLang="ko-K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+ “</a:t>
            </a:r>
            <a:r>
              <a:rPr lang="ko-KR" altLang="en-US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구분</a:t>
            </a:r>
            <a:r>
              <a:rPr lang="en-US" altLang="ko-KR" sz="7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=“ + ….</a:t>
            </a:r>
            <a:endParaRPr lang="ko-KR" altLang="en-US" sz="75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845973" y="3150944"/>
            <a:ext cx="56938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50" b="1" dirty="0">
                <a:latin typeface="+mn-ea"/>
              </a:rPr>
              <a:t>자동생성</a:t>
            </a:r>
          </a:p>
        </p:txBody>
      </p:sp>
      <p:cxnSp>
        <p:nvCxnSpPr>
          <p:cNvPr id="80" name="직선 화살표 연결선 79"/>
          <p:cNvCxnSpPr/>
          <p:nvPr/>
        </p:nvCxnSpPr>
        <p:spPr>
          <a:xfrm>
            <a:off x="7388866" y="3723786"/>
            <a:ext cx="2453" cy="713896"/>
          </a:xfrm>
          <a:prstGeom prst="straightConnector1">
            <a:avLst/>
          </a:prstGeom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291917" y="4052636"/>
            <a:ext cx="1117614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50" b="1" dirty="0">
                <a:latin typeface="+mn-ea"/>
              </a:rPr>
              <a:t>거래로그 및 중계로그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839898" y="2391209"/>
            <a:ext cx="239486" cy="20397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05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6644317" y="3142012"/>
            <a:ext cx="239486" cy="20397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05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7259032" y="4052636"/>
            <a:ext cx="239486" cy="20397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05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85" name="표 84"/>
          <p:cNvGraphicFramePr>
            <a:graphicFrameLocks noGrp="1"/>
          </p:cNvGraphicFramePr>
          <p:nvPr/>
        </p:nvGraphicFramePr>
        <p:xfrm>
          <a:off x="1330137" y="4003297"/>
          <a:ext cx="3028540" cy="6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4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코드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표준용어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치환패턴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암호화여부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A0010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주민번호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M1 :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(7-13)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A0010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연락처자택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C1 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가상번호 치환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8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A0010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연락처직장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M2 :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마스킹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(4-10)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6" name="순서도: 문서 85"/>
          <p:cNvSpPr/>
          <p:nvPr/>
        </p:nvSpPr>
        <p:spPr>
          <a:xfrm>
            <a:off x="5295229" y="4268659"/>
            <a:ext cx="2295284" cy="450380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87" name="직사각형 86"/>
          <p:cNvSpPr/>
          <p:nvPr/>
        </p:nvSpPr>
        <p:spPr>
          <a:xfrm>
            <a:off x="5369126" y="4401516"/>
            <a:ext cx="2034531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50" b="1" dirty="0">
                <a:latin typeface="+mn-ea"/>
              </a:rPr>
              <a:t>주민번호</a:t>
            </a:r>
            <a:r>
              <a:rPr lang="en-US" altLang="ko-KR" sz="750" b="1" dirty="0">
                <a:latin typeface="+mn-ea"/>
              </a:rPr>
              <a:t>=700119-*******, </a:t>
            </a:r>
            <a:r>
              <a:rPr lang="ko-KR" altLang="en-US" sz="750" b="1" dirty="0">
                <a:latin typeface="+mn-ea"/>
              </a:rPr>
              <a:t>구분</a:t>
            </a:r>
            <a:r>
              <a:rPr lang="en-US" altLang="ko-KR" sz="750" b="1" dirty="0">
                <a:latin typeface="+mn-ea"/>
              </a:rPr>
              <a:t>=1…………</a:t>
            </a:r>
            <a:endParaRPr lang="ko-KR" altLang="en-US" sz="750" b="1" dirty="0">
              <a:latin typeface="+mn-ea"/>
            </a:endParaRPr>
          </a:p>
        </p:txBody>
      </p:sp>
      <p:cxnSp>
        <p:nvCxnSpPr>
          <p:cNvPr id="88" name="꺾인 연결선 87"/>
          <p:cNvCxnSpPr>
            <a:stCxn id="85" idx="3"/>
            <a:endCxn id="82" idx="1"/>
          </p:cNvCxnSpPr>
          <p:nvPr/>
        </p:nvCxnSpPr>
        <p:spPr>
          <a:xfrm flipV="1">
            <a:off x="4358676" y="2493194"/>
            <a:ext cx="481223" cy="185570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212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FECBF2-21A3-48C6-8A71-07AC6AD968CA}"/>
              </a:ext>
            </a:extLst>
          </p:cNvPr>
          <p:cNvSpPr/>
          <p:nvPr/>
        </p:nvSpPr>
        <p:spPr>
          <a:xfrm>
            <a:off x="1097280" y="1239462"/>
            <a:ext cx="6903720" cy="3448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고성능 처리 구조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텍스트 개체 틀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은 금융권에서 검증된 고성능을 보장하기 위한 기능 및 아키텍처를 제공합니다</a:t>
            </a:r>
            <a:r>
              <a:rPr lang="en-US" altLang="ko-KR" dirty="0"/>
              <a:t>.</a:t>
            </a: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1729945" y="1718170"/>
            <a:ext cx="3244467" cy="5127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63293" tIns="31647" rIns="63293" bIns="31647">
            <a:spAutoFit/>
          </a:bodyPr>
          <a:lstStyle/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ko-KR" altLang="en-US" sz="750" spc="-113" dirty="0">
                <a:latin typeface="+mn-ea"/>
              </a:rPr>
              <a:t>반복적 객체 생성 코드 패턴에 대한 </a:t>
            </a:r>
            <a:r>
              <a:rPr lang="en-US" altLang="ko-KR" sz="750" dirty="0">
                <a:latin typeface="+mn-ea"/>
              </a:rPr>
              <a:t>Inspection</a:t>
            </a:r>
            <a:r>
              <a:rPr lang="en-US" altLang="ko-KR" sz="750" spc="-113" dirty="0">
                <a:latin typeface="+mn-ea"/>
              </a:rPr>
              <a:t> </a:t>
            </a:r>
            <a:r>
              <a:rPr lang="ko-KR" altLang="en-US" sz="750" spc="-113" dirty="0">
                <a:latin typeface="+mn-ea"/>
              </a:rPr>
              <a:t>제공</a:t>
            </a:r>
            <a:endParaRPr lang="en-US" altLang="ko-KR" sz="750" spc="-113" dirty="0">
              <a:latin typeface="+mn-ea"/>
            </a:endParaRPr>
          </a:p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en-US" altLang="ko-KR" sz="750" dirty="0">
                <a:latin typeface="+mn-ea"/>
              </a:rPr>
              <a:t>Singleton</a:t>
            </a:r>
            <a:r>
              <a:rPr lang="en-US" altLang="ko-KR" sz="750" spc="-113" dirty="0">
                <a:latin typeface="+mn-ea"/>
              </a:rPr>
              <a:t> </a:t>
            </a:r>
            <a:r>
              <a:rPr lang="ko-KR" altLang="en-US" sz="750" spc="-113" dirty="0">
                <a:latin typeface="+mn-ea"/>
              </a:rPr>
              <a:t>방식으로 객체 생성 최소화 구조 제공</a:t>
            </a:r>
            <a:endParaRPr lang="en-US" altLang="ko-KR" sz="750" spc="-113" dirty="0">
              <a:latin typeface="+mn-ea"/>
            </a:endParaRPr>
          </a:p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ko-KR" altLang="en-US" sz="750" spc="-113" dirty="0">
                <a:latin typeface="+mn-ea"/>
              </a:rPr>
              <a:t>배치에서 온라인 모듈 호출 시 </a:t>
            </a:r>
            <a:r>
              <a:rPr lang="en-US" altLang="ko-KR" sz="750" dirty="0">
                <a:latin typeface="+mn-ea"/>
              </a:rPr>
              <a:t>getBean</a:t>
            </a:r>
            <a:r>
              <a:rPr lang="en-US" altLang="ko-KR" sz="750" spc="-113" dirty="0">
                <a:latin typeface="+mn-ea"/>
              </a:rPr>
              <a:t> </a:t>
            </a:r>
            <a:r>
              <a:rPr lang="ko-KR" altLang="en-US" sz="750" spc="-113" dirty="0">
                <a:latin typeface="+mn-ea"/>
              </a:rPr>
              <a:t>방식 이용</a:t>
            </a:r>
            <a:endParaRPr lang="en-US" altLang="ko-KR" sz="750" spc="-113" dirty="0">
              <a:latin typeface="+mn-ea"/>
            </a:endParaRP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729945" y="2560367"/>
            <a:ext cx="3244467" cy="6281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63293" tIns="31647" rIns="63293" bIns="31647">
            <a:spAutoFit/>
          </a:bodyPr>
          <a:lstStyle/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en-US" altLang="ko-KR" sz="750" dirty="0">
                <a:latin typeface="+mn-ea"/>
              </a:rPr>
              <a:t>Reflection</a:t>
            </a:r>
            <a:r>
              <a:rPr lang="ko-KR" altLang="en-US" sz="750" spc="-113" dirty="0">
                <a:latin typeface="+mn-ea"/>
              </a:rPr>
              <a:t>을 사용하지 않고 </a:t>
            </a:r>
            <a:r>
              <a:rPr lang="en-US" altLang="ko-KR" sz="750" dirty="0">
                <a:latin typeface="+mn-ea"/>
              </a:rPr>
              <a:t>VO</a:t>
            </a:r>
            <a:r>
              <a:rPr lang="ko-KR" altLang="en-US" sz="750" spc="-113" dirty="0">
                <a:latin typeface="+mn-ea"/>
              </a:rPr>
              <a:t> 구조를 </a:t>
            </a:r>
            <a:r>
              <a:rPr lang="en-US" altLang="ko-KR" sz="750" dirty="0">
                <a:latin typeface="+mn-ea"/>
              </a:rPr>
              <a:t>Pre-Caching</a:t>
            </a:r>
            <a:r>
              <a:rPr lang="ko-KR" altLang="en-US" sz="750" spc="-113" dirty="0">
                <a:latin typeface="+mn-ea"/>
              </a:rPr>
              <a:t>하여 고성능 </a:t>
            </a:r>
            <a:r>
              <a:rPr lang="en-US" altLang="ko-KR" sz="750" dirty="0">
                <a:latin typeface="+mn-ea"/>
              </a:rPr>
              <a:t>Message-VO</a:t>
            </a:r>
            <a:r>
              <a:rPr lang="ko-KR" altLang="en-US" sz="750" spc="-113" dirty="0">
                <a:latin typeface="+mn-ea"/>
              </a:rPr>
              <a:t>간 </a:t>
            </a:r>
            <a:r>
              <a:rPr lang="en-US" altLang="ko-KR" sz="750" dirty="0">
                <a:latin typeface="+mn-ea"/>
              </a:rPr>
              <a:t>Mapping</a:t>
            </a:r>
          </a:p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ko-KR" altLang="en-US" sz="750" spc="-113" dirty="0">
                <a:latin typeface="+mn-ea"/>
              </a:rPr>
              <a:t>대용량 </a:t>
            </a:r>
            <a:r>
              <a:rPr lang="en-US" altLang="ko-KR" sz="750" dirty="0">
                <a:latin typeface="+mn-ea"/>
              </a:rPr>
              <a:t>Batch</a:t>
            </a:r>
            <a:r>
              <a:rPr lang="ko-KR" altLang="en-US" sz="750" spc="-113" dirty="0">
                <a:latin typeface="+mn-ea"/>
              </a:rPr>
              <a:t>의 고성능 처리를 위한 </a:t>
            </a:r>
            <a:r>
              <a:rPr lang="en-US" altLang="ko-KR" sz="750" dirty="0">
                <a:latin typeface="+mn-ea"/>
              </a:rPr>
              <a:t>Connected Batch </a:t>
            </a:r>
            <a:r>
              <a:rPr lang="ko-KR" altLang="en-US" sz="750" spc="-113" dirty="0">
                <a:latin typeface="+mn-ea"/>
              </a:rPr>
              <a:t>방식 프로그래밍 지원</a:t>
            </a:r>
            <a:endParaRPr lang="en-US" altLang="ko-KR" sz="750" spc="-113" dirty="0">
              <a:latin typeface="+mn-ea"/>
            </a:endParaRPr>
          </a:p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ko-KR" altLang="en-US" sz="750" spc="-113" dirty="0">
                <a:latin typeface="+mn-ea"/>
              </a:rPr>
              <a:t>거래단위 공유 메모리를 통한 중복 모듈 호출 최소화 구조 제공</a:t>
            </a:r>
            <a:endParaRPr lang="en-US" altLang="ko-KR" sz="750" spc="-113" dirty="0">
              <a:latin typeface="+mn-ea"/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746644" y="3668745"/>
            <a:ext cx="3244467" cy="7948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63293" tIns="31647" rIns="63293" bIns="31647">
            <a:spAutoFit/>
          </a:bodyPr>
          <a:lstStyle/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en-US" altLang="ko-KR" sz="750" dirty="0">
                <a:latin typeface="+mn-ea"/>
              </a:rPr>
              <a:t>I/O</a:t>
            </a:r>
            <a:r>
              <a:rPr lang="ko-KR" altLang="en-US" sz="750" spc="-113" dirty="0">
                <a:latin typeface="+mn-ea"/>
              </a:rPr>
              <a:t>에 대한 비동기</a:t>
            </a:r>
            <a:r>
              <a:rPr lang="en-US" altLang="ko-KR" sz="750" spc="-113" dirty="0">
                <a:latin typeface="+mn-ea"/>
              </a:rPr>
              <a:t>, </a:t>
            </a:r>
            <a:r>
              <a:rPr lang="ko-KR" altLang="en-US" sz="750" spc="-113" dirty="0">
                <a:latin typeface="+mn-ea"/>
              </a:rPr>
              <a:t>병렬처리</a:t>
            </a:r>
            <a:r>
              <a:rPr lang="en-US" altLang="ko-KR" sz="750" spc="-113" dirty="0">
                <a:latin typeface="+mn-ea"/>
              </a:rPr>
              <a:t>, </a:t>
            </a:r>
            <a:r>
              <a:rPr lang="ko-KR" altLang="en-US" sz="750" spc="-113" dirty="0">
                <a:latin typeface="+mn-ea"/>
              </a:rPr>
              <a:t>버퍼링 기술</a:t>
            </a:r>
            <a:endParaRPr lang="en-US" altLang="ko-KR" sz="750" spc="-113" dirty="0">
              <a:latin typeface="+mn-ea"/>
            </a:endParaRPr>
          </a:p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en-US" altLang="ko-KR" sz="750" dirty="0">
                <a:solidFill>
                  <a:srgbClr val="1299C5"/>
                </a:solidFill>
                <a:latin typeface="+mn-ea"/>
              </a:rPr>
              <a:t>Load-Time Transformation </a:t>
            </a:r>
            <a:r>
              <a:rPr lang="ko-KR" altLang="en-US" sz="750" spc="-113" dirty="0">
                <a:solidFill>
                  <a:srgbClr val="1299C5"/>
                </a:solidFill>
                <a:latin typeface="+mn-ea"/>
              </a:rPr>
              <a:t>기술을 통한 실행 부하 최소화 기법 적용 </a:t>
            </a:r>
            <a:r>
              <a:rPr lang="en-US" altLang="ko-KR" sz="750" dirty="0">
                <a:solidFill>
                  <a:srgbClr val="1299C5"/>
                </a:solidFill>
                <a:latin typeface="+mn-ea"/>
              </a:rPr>
              <a:t>(Spring Proxy </a:t>
            </a:r>
            <a:r>
              <a:rPr lang="ko-KR" altLang="en-US" sz="750" spc="-113" dirty="0">
                <a:solidFill>
                  <a:srgbClr val="1299C5"/>
                </a:solidFill>
                <a:latin typeface="+mn-ea"/>
              </a:rPr>
              <a:t>배제</a:t>
            </a:r>
            <a:r>
              <a:rPr lang="en-US" altLang="ko-KR" sz="750" spc="-113" dirty="0">
                <a:solidFill>
                  <a:srgbClr val="1299C5"/>
                </a:solidFill>
                <a:latin typeface="+mn-ea"/>
              </a:rPr>
              <a:t>)</a:t>
            </a:r>
          </a:p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en-US" altLang="ko-KR" sz="750" kern="0" dirty="0">
                <a:solidFill>
                  <a:sysClr val="windowText" lastClr="000000"/>
                </a:solidFill>
                <a:latin typeface="+mn-ea"/>
              </a:rPr>
              <a:t>Pre-Loading </a:t>
            </a:r>
            <a:r>
              <a:rPr lang="ko-KR" altLang="en-US" sz="750" kern="0" spc="-113" dirty="0">
                <a:solidFill>
                  <a:sysClr val="windowText" lastClr="000000"/>
                </a:solidFill>
                <a:latin typeface="+mn-ea"/>
              </a:rPr>
              <a:t>기법을 이용한 성능 최적화</a:t>
            </a:r>
            <a:endParaRPr lang="en-US" altLang="ko-KR" sz="750" kern="0" spc="-113" dirty="0">
              <a:solidFill>
                <a:sysClr val="windowText" lastClr="000000"/>
              </a:solidFill>
              <a:latin typeface="+mn-ea"/>
            </a:endParaRPr>
          </a:p>
          <a:p>
            <a:pPr marL="61548" indent="-61548">
              <a:spcAft>
                <a:spcPts val="416"/>
              </a:spcAft>
              <a:buClr>
                <a:srgbClr val="7F7F7F"/>
              </a:buClr>
              <a:buFontTx/>
              <a:buChar char="•"/>
            </a:pPr>
            <a:r>
              <a:rPr lang="ko-KR" altLang="en-US" sz="750" kern="0" spc="-113" dirty="0">
                <a:solidFill>
                  <a:sysClr val="windowText" lastClr="000000"/>
                </a:solidFill>
                <a:latin typeface="+mn-ea"/>
              </a:rPr>
              <a:t>운영환경에서의 로깅 부하 최소화 기능 적용</a:t>
            </a:r>
            <a:endParaRPr lang="ko-KR" altLang="ko-KR" sz="750" kern="0" spc="-113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13247" y="1470838"/>
            <a:ext cx="3262651" cy="216000"/>
          </a:xfrm>
          <a:prstGeom prst="rect">
            <a:avLst/>
          </a:prstGeom>
          <a:gradFill>
            <a:gsLst>
              <a:gs pos="0">
                <a:srgbClr val="1299C5"/>
              </a:gs>
              <a:gs pos="100000">
                <a:srgbClr val="00B689"/>
              </a:gs>
            </a:gsLst>
            <a:lin ang="5400000" scaled="1"/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ts val="416"/>
              </a:spcBef>
            </a:pPr>
            <a:r>
              <a:rPr lang="ko-KR" altLang="en-US" sz="800" b="1" spc="-113" dirty="0">
                <a:solidFill>
                  <a:srgbClr val="FFFFFF"/>
                </a:solidFill>
                <a:latin typeface="+mn-ea"/>
              </a:rPr>
              <a:t>객체 생성 최소화 아키텍처</a:t>
            </a:r>
            <a:endParaRPr lang="en-US" altLang="ko-KR" sz="800" b="1" spc="-113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13247" y="2318524"/>
            <a:ext cx="3262651" cy="216000"/>
          </a:xfrm>
          <a:prstGeom prst="rect">
            <a:avLst/>
          </a:prstGeom>
          <a:gradFill>
            <a:gsLst>
              <a:gs pos="0">
                <a:srgbClr val="1299C5"/>
              </a:gs>
              <a:gs pos="100000">
                <a:srgbClr val="00B689"/>
              </a:gs>
            </a:gsLst>
            <a:lin ang="5400000" scaled="1"/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ts val="416"/>
              </a:spcBef>
            </a:pPr>
            <a:r>
              <a:rPr lang="ko-KR" altLang="en-US" sz="800" b="1" spc="-113" dirty="0">
                <a:solidFill>
                  <a:srgbClr val="FFFFFF"/>
                </a:solidFill>
                <a:latin typeface="+mn-ea"/>
              </a:rPr>
              <a:t>고성능 거래 처리 구조</a:t>
            </a:r>
            <a:endParaRPr lang="en-US" altLang="ko-KR" sz="800" b="1" spc="-113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29946" y="3424805"/>
            <a:ext cx="3262651" cy="216000"/>
          </a:xfrm>
          <a:prstGeom prst="rect">
            <a:avLst/>
          </a:prstGeom>
          <a:gradFill>
            <a:gsLst>
              <a:gs pos="0">
                <a:srgbClr val="1299C5"/>
              </a:gs>
              <a:gs pos="100000">
                <a:srgbClr val="00B689"/>
              </a:gs>
            </a:gsLst>
            <a:lin ang="5400000" scaled="1"/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ts val="416"/>
              </a:spcBef>
            </a:pPr>
            <a:r>
              <a:rPr lang="ko-KR" altLang="en-US" sz="800" b="1" spc="-113" dirty="0">
                <a:solidFill>
                  <a:srgbClr val="FFFFFF"/>
                </a:solidFill>
                <a:latin typeface="+mn-ea"/>
              </a:rPr>
              <a:t>고성능 처리 기반 기술 적용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10091" y="2538885"/>
            <a:ext cx="2187538" cy="817542"/>
          </a:xfrm>
          <a:prstGeom prst="rect">
            <a:avLst/>
          </a:prstGeom>
          <a:noFill/>
        </p:spPr>
        <p:txBody>
          <a:bodyPr wrap="square" lIns="63296" tIns="31648" rIns="63296" bIns="3164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750" dirty="0">
                <a:solidFill>
                  <a:srgbClr val="1299C5"/>
                </a:solidFill>
                <a:latin typeface="+mn-ea"/>
              </a:rPr>
              <a:t>Batch</a:t>
            </a:r>
            <a:r>
              <a:rPr lang="en-US" altLang="ko-KR" sz="750" spc="-113" dirty="0">
                <a:solidFill>
                  <a:srgbClr val="1299C5"/>
                </a:solidFill>
                <a:latin typeface="+mn-ea"/>
              </a:rPr>
              <a:t> </a:t>
            </a:r>
            <a:r>
              <a:rPr lang="ko-KR" altLang="en-US" sz="750" spc="-113" dirty="0">
                <a:solidFill>
                  <a:srgbClr val="1299C5"/>
                </a:solidFill>
                <a:latin typeface="+mn-ea"/>
              </a:rPr>
              <a:t>성능 최대</a:t>
            </a:r>
            <a:r>
              <a:rPr lang="en-US" altLang="ko-KR" sz="750" spc="-113" dirty="0">
                <a:solidFill>
                  <a:srgbClr val="1299C5"/>
                </a:solidFill>
                <a:latin typeface="+mn-ea"/>
              </a:rPr>
              <a:t> </a:t>
            </a:r>
            <a:r>
              <a:rPr lang="ko-KR" altLang="en-US" sz="750" spc="-113" dirty="0">
                <a:solidFill>
                  <a:srgbClr val="1299C5"/>
                </a:solidFill>
                <a:latin typeface="+mn-ea"/>
              </a:rPr>
              <a:t> </a:t>
            </a:r>
            <a:r>
              <a:rPr lang="en-US" altLang="ko-KR" sz="750" dirty="0">
                <a:solidFill>
                  <a:srgbClr val="1299C5"/>
                </a:solidFill>
                <a:latin typeface="+mn-ea"/>
              </a:rPr>
              <a:t>400%</a:t>
            </a:r>
            <a:r>
              <a:rPr lang="en-US" altLang="ko-KR" sz="750" spc="-113" dirty="0">
                <a:solidFill>
                  <a:srgbClr val="1299C5"/>
                </a:solidFill>
                <a:latin typeface="+mn-ea"/>
              </a:rPr>
              <a:t> </a:t>
            </a:r>
            <a:r>
              <a:rPr lang="ko-KR" altLang="en-US" sz="750" spc="-113" dirty="0">
                <a:solidFill>
                  <a:srgbClr val="1299C5"/>
                </a:solidFill>
                <a:latin typeface="+mn-ea"/>
              </a:rPr>
              <a:t>우수</a:t>
            </a:r>
            <a:r>
              <a:rPr lang="en-US" altLang="ko-KR" sz="750" spc="-113" dirty="0">
                <a:solidFill>
                  <a:srgbClr val="1299C5"/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50" dirty="0">
                <a:solidFill>
                  <a:srgbClr val="1299C5"/>
                </a:solidFill>
                <a:latin typeface="+mn-ea"/>
              </a:rPr>
              <a:t>OLTP</a:t>
            </a:r>
            <a:r>
              <a:rPr lang="en-US" altLang="ko-KR" sz="750" spc="-113" dirty="0">
                <a:solidFill>
                  <a:srgbClr val="1299C5"/>
                </a:solidFill>
                <a:latin typeface="+mn-ea"/>
              </a:rPr>
              <a:t> </a:t>
            </a:r>
            <a:r>
              <a:rPr lang="ko-KR" altLang="en-US" sz="750" spc="-113" dirty="0">
                <a:solidFill>
                  <a:srgbClr val="1299C5"/>
                </a:solidFill>
                <a:latin typeface="+mn-ea"/>
              </a:rPr>
              <a:t>성능 최대 </a:t>
            </a:r>
            <a:r>
              <a:rPr lang="en-US" altLang="ko-KR" sz="750" dirty="0">
                <a:solidFill>
                  <a:srgbClr val="1299C5"/>
                </a:solidFill>
                <a:latin typeface="+mn-ea"/>
              </a:rPr>
              <a:t>60% </a:t>
            </a:r>
            <a:r>
              <a:rPr lang="ko-KR" altLang="en-US" sz="750" spc="-113" dirty="0">
                <a:solidFill>
                  <a:srgbClr val="1299C5"/>
                </a:solidFill>
                <a:latin typeface="+mn-ea"/>
              </a:rPr>
              <a:t>우수</a:t>
            </a:r>
            <a:endParaRPr lang="en-US" altLang="ko-KR" sz="750" spc="-113" dirty="0">
              <a:solidFill>
                <a:srgbClr val="1299C5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750" spc="-113" dirty="0">
                <a:latin typeface="+mn-ea"/>
              </a:rPr>
              <a:t>  - </a:t>
            </a:r>
            <a:r>
              <a:rPr lang="ko-KR" altLang="en-US" sz="750" spc="-113" dirty="0">
                <a:latin typeface="+mn-ea"/>
              </a:rPr>
              <a:t>차세대 프레임워크 선정을 위한 </a:t>
            </a:r>
            <a:r>
              <a:rPr lang="en-US" altLang="ko-KR" sz="750" dirty="0">
                <a:latin typeface="+mn-ea"/>
              </a:rPr>
              <a:t>BMT</a:t>
            </a:r>
            <a:r>
              <a:rPr lang="en-US" altLang="ko-KR" sz="750" spc="-113" dirty="0">
                <a:latin typeface="+mn-ea"/>
              </a:rPr>
              <a:t> </a:t>
            </a:r>
            <a:r>
              <a:rPr lang="ko-KR" altLang="en-US" sz="750" spc="-113" dirty="0">
                <a:latin typeface="+mn-ea"/>
              </a:rPr>
              <a:t>결과</a:t>
            </a:r>
            <a:endParaRPr lang="en-US" altLang="ko-KR" sz="750" spc="-113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0078" y="1483010"/>
            <a:ext cx="2177550" cy="669414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BX Framework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은 다년 간의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프레임워크 개발 및 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Know-How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있는 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전문 연구팀에 의해 구현된 </a:t>
            </a:r>
            <a:b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고성능 기법이 적용되어 있습니다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ko-KR" altLang="en-US" sz="750" spc="-113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 bwMode="gray">
          <a:xfrm>
            <a:off x="5220078" y="2312853"/>
            <a:ext cx="2177550" cy="216000"/>
          </a:xfrm>
          <a:prstGeom prst="rect">
            <a:avLst/>
          </a:prstGeom>
          <a:solidFill>
            <a:srgbClr val="7F7F7F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Times New Roman" pitchFamily="18" charset="0"/>
              </a:rPr>
              <a:t>2012</a:t>
            </a:r>
            <a:r>
              <a:rPr lang="ko-KR" altLang="en-US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Times New Roman" pitchFamily="18" charset="0"/>
              </a:rPr>
              <a:t>년 </a:t>
            </a:r>
            <a:r>
              <a:rPr lang="en-US" altLang="ko-KR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Times New Roman" pitchFamily="18" charset="0"/>
              </a:rPr>
              <a:t>H</a:t>
            </a:r>
            <a:r>
              <a:rPr lang="ko-KR" altLang="en-US" sz="8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Times New Roman" pitchFamily="18" charset="0"/>
              </a:rPr>
              <a:t>카드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10090" y="3651671"/>
            <a:ext cx="2426030" cy="557453"/>
          </a:xfrm>
          <a:prstGeom prst="rect">
            <a:avLst/>
          </a:prstGeom>
          <a:noFill/>
        </p:spPr>
        <p:txBody>
          <a:bodyPr wrap="square" lIns="63296" tIns="31648" rIns="63296" bIns="31648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750" dirty="0">
                <a:solidFill>
                  <a:srgbClr val="1299C5"/>
                </a:solidFill>
                <a:latin typeface="+mn-ea"/>
              </a:rPr>
              <a:t>OLTP</a:t>
            </a:r>
            <a:r>
              <a:rPr lang="en-US" altLang="ko-KR" sz="750" spc="-113" dirty="0">
                <a:solidFill>
                  <a:srgbClr val="1299C5"/>
                </a:solidFill>
                <a:latin typeface="+mn-ea"/>
              </a:rPr>
              <a:t> </a:t>
            </a:r>
            <a:r>
              <a:rPr lang="ko-KR" altLang="en-US" sz="750" spc="-113" dirty="0">
                <a:solidFill>
                  <a:srgbClr val="1299C5"/>
                </a:solidFill>
                <a:latin typeface="+mn-ea"/>
              </a:rPr>
              <a:t>성능 최대  </a:t>
            </a:r>
            <a:r>
              <a:rPr lang="en-US" altLang="ko-KR" sz="750" dirty="0">
                <a:solidFill>
                  <a:srgbClr val="1299C5"/>
                </a:solidFill>
                <a:latin typeface="+mn-ea"/>
              </a:rPr>
              <a:t>40%</a:t>
            </a:r>
            <a:r>
              <a:rPr lang="en-US" altLang="ko-KR" sz="750" spc="-113" dirty="0">
                <a:solidFill>
                  <a:srgbClr val="1299C5"/>
                </a:solidFill>
                <a:latin typeface="+mn-ea"/>
              </a:rPr>
              <a:t> </a:t>
            </a:r>
            <a:r>
              <a:rPr lang="ko-KR" altLang="en-US" sz="750" spc="-113" dirty="0">
                <a:solidFill>
                  <a:srgbClr val="1299C5"/>
                </a:solidFill>
                <a:latin typeface="+mn-ea"/>
              </a:rPr>
              <a:t>우수 </a:t>
            </a:r>
            <a:br>
              <a:rPr lang="en-US" altLang="ko-KR" sz="750" spc="-113" dirty="0">
                <a:latin typeface="+mn-ea"/>
              </a:rPr>
            </a:br>
            <a:r>
              <a:rPr lang="en-US" altLang="ko-KR" sz="750" spc="-113" dirty="0">
                <a:latin typeface="+mn-ea"/>
              </a:rPr>
              <a:t>   - </a:t>
            </a:r>
            <a:r>
              <a:rPr lang="ko-KR" altLang="en-US" sz="750" spc="-113" dirty="0">
                <a:latin typeface="+mn-ea"/>
              </a:rPr>
              <a:t>전행 표준 </a:t>
            </a:r>
            <a:r>
              <a:rPr lang="en-US" altLang="ko-KR" sz="750" dirty="0">
                <a:latin typeface="+mn-ea"/>
              </a:rPr>
              <a:t>Java</a:t>
            </a:r>
            <a:r>
              <a:rPr lang="en-US" altLang="ko-KR" sz="750" spc="-113" dirty="0">
                <a:latin typeface="+mn-ea"/>
              </a:rPr>
              <a:t> </a:t>
            </a:r>
            <a:r>
              <a:rPr lang="ko-KR" altLang="en-US" sz="750" spc="-113" dirty="0">
                <a:latin typeface="+mn-ea"/>
              </a:rPr>
              <a:t>프레임워크 선정을 위한 </a:t>
            </a:r>
            <a:r>
              <a:rPr lang="en-US" altLang="ko-KR" sz="750" dirty="0">
                <a:latin typeface="+mn-ea"/>
              </a:rPr>
              <a:t>BMT</a:t>
            </a:r>
            <a:r>
              <a:rPr lang="en-US" altLang="ko-KR" sz="750" spc="-113" dirty="0">
                <a:latin typeface="+mn-ea"/>
              </a:rPr>
              <a:t> </a:t>
            </a:r>
            <a:r>
              <a:rPr lang="ko-KR" altLang="en-US" sz="750" spc="-113" dirty="0">
                <a:latin typeface="+mn-ea"/>
              </a:rPr>
              <a:t>결과</a:t>
            </a:r>
            <a:endParaRPr lang="en-US" altLang="ko-KR" sz="750" spc="-113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 bwMode="gray">
          <a:xfrm>
            <a:off x="5220078" y="3419134"/>
            <a:ext cx="2177550" cy="216000"/>
          </a:xfrm>
          <a:prstGeom prst="rect">
            <a:avLst/>
          </a:prstGeom>
          <a:solidFill>
            <a:srgbClr val="7F7F7F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Times New Roman" pitchFamily="18" charset="0"/>
              </a:rPr>
              <a:t>2014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Times New Roman" pitchFamily="18" charset="0"/>
              </a:rPr>
              <a:t>년 </a:t>
            </a:r>
            <a:r>
              <a:rPr lang="en-US" altLang="ko-KR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Times New Roman" pitchFamily="18" charset="0"/>
              </a:rPr>
              <a:t>S</a:t>
            </a:r>
            <a:r>
              <a:rPr lang="ko-KR" altLang="en-US" sz="8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+mn-ea"/>
                <a:cs typeface="Times New Roman" pitchFamily="18" charset="0"/>
              </a:rPr>
              <a:t>은행</a:t>
            </a:r>
          </a:p>
        </p:txBody>
      </p:sp>
    </p:spTree>
    <p:extLst>
      <p:ext uri="{BB962C8B-B14F-4D97-AF65-F5344CB8AC3E}">
        <p14:creationId xmlns:p14="http://schemas.microsoft.com/office/powerpoint/2010/main" val="6269900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DFCDA02B-247D-40B2-AE58-B3D331BA3A66}"/>
              </a:ext>
            </a:extLst>
          </p:cNvPr>
          <p:cNvSpPr/>
          <p:nvPr/>
        </p:nvSpPr>
        <p:spPr>
          <a:xfrm>
            <a:off x="1097280" y="1330904"/>
            <a:ext cx="6903720" cy="3448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고성능 처리 구조 </a:t>
            </a:r>
            <a:r>
              <a:rPr lang="en-US" altLang="ko-KR" dirty="0"/>
              <a:t>- </a:t>
            </a:r>
            <a:r>
              <a:rPr lang="ko-KR" altLang="en-US" dirty="0"/>
              <a:t>온라인 아키텍처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는 서비스 분기나 트랜잭션 처리 등을 자동으로 주입합니다</a:t>
            </a:r>
            <a:r>
              <a:rPr lang="en-US" altLang="ko-KR" dirty="0"/>
              <a:t>. </a:t>
            </a:r>
            <a:r>
              <a:rPr lang="ko-KR" altLang="en-US" dirty="0"/>
              <a:t>개발자는 비즈니스 </a:t>
            </a:r>
            <a:r>
              <a:rPr lang="ko-KR" altLang="en-US" dirty="0" err="1"/>
              <a:t>로직</a:t>
            </a:r>
            <a:r>
              <a:rPr lang="ko-KR" altLang="en-US" dirty="0"/>
              <a:t> 개발에만 집중하도록 하고</a:t>
            </a:r>
            <a:r>
              <a:rPr lang="en-US" altLang="ko-KR" dirty="0"/>
              <a:t>, </a:t>
            </a:r>
            <a:r>
              <a:rPr lang="ko-KR" altLang="en-US" dirty="0"/>
              <a:t>성능과 유연성을 동시에 향상시킵니다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1821500" y="2887090"/>
            <a:ext cx="1433406" cy="22018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Hard Coding</a:t>
            </a:r>
            <a:r>
              <a:rPr lang="ko-KR" altLang="en-US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 코드 실행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034835" y="2887090"/>
            <a:ext cx="1077539" cy="22018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Class</a:t>
            </a:r>
            <a:r>
              <a:rPr lang="ko-KR" altLang="en-US" sz="831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호출 시 변환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5975370" y="2887090"/>
            <a:ext cx="1271502" cy="22018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831" b="1" dirty="0">
                <a:solidFill>
                  <a:srgbClr val="FF0000"/>
                </a:solidFill>
                <a:latin typeface="+mn-ea"/>
              </a:rPr>
              <a:t>Class Loading </a:t>
            </a:r>
            <a:r>
              <a:rPr lang="ko-KR" altLang="en-US" sz="831" b="1" dirty="0">
                <a:solidFill>
                  <a:srgbClr val="FF0000"/>
                </a:solidFill>
                <a:latin typeface="+mn-ea"/>
              </a:rPr>
              <a:t>시 변환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803451" y="1396917"/>
            <a:ext cx="355292" cy="439553"/>
            <a:chOff x="5959520" y="1430459"/>
            <a:chExt cx="473722" cy="586070"/>
          </a:xfrm>
        </p:grpSpPr>
        <p:sp>
          <p:nvSpPr>
            <p:cNvPr id="119" name="오각형 118"/>
            <p:cNvSpPr/>
            <p:nvPr/>
          </p:nvSpPr>
          <p:spPr bwMode="gray">
            <a:xfrm rot="8026817">
              <a:off x="5851950" y="1605063"/>
              <a:ext cx="586070" cy="236862"/>
            </a:xfrm>
            <a:prstGeom prst="homePlate">
              <a:avLst/>
            </a:prstGeom>
            <a:gradFill flip="none" rotWithShape="1">
              <a:gsLst>
                <a:gs pos="0">
                  <a:srgbClr val="FF0000">
                    <a:alpha val="2000"/>
                  </a:srgbClr>
                </a:gs>
                <a:gs pos="50000">
                  <a:srgbClr val="FF0000"/>
                </a:gs>
                <a:gs pos="100000">
                  <a:srgbClr val="FF0000">
                    <a:alpha val="12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endParaRPr lang="ko-KR" altLang="en-US" sz="969" b="1" err="1">
                <a:latin typeface="나눔고딕" pitchFamily="50" charset="-127"/>
                <a:ea typeface="나눔고딕" pitchFamily="50" charset="-127"/>
              </a:endParaRPr>
            </a:p>
          </p:txBody>
        </p:sp>
        <p:pic>
          <p:nvPicPr>
            <p:cNvPr id="120" name="그림 119" descr="green-injection-icone-7592-48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59520" y="1435685"/>
              <a:ext cx="473722" cy="473722"/>
            </a:xfrm>
            <a:prstGeom prst="rect">
              <a:avLst/>
            </a:prstGeom>
          </p:spPr>
        </p:pic>
      </p:grpSp>
      <p:sp>
        <p:nvSpPr>
          <p:cNvPr id="121" name="직사각형 120"/>
          <p:cNvSpPr/>
          <p:nvPr/>
        </p:nvSpPr>
        <p:spPr bwMode="gray">
          <a:xfrm>
            <a:off x="1711806" y="2475014"/>
            <a:ext cx="485633" cy="128119"/>
          </a:xfrm>
          <a:prstGeom prst="rect">
            <a:avLst/>
          </a:prstGeom>
          <a:solidFill>
            <a:srgbClr val="D9D9D9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</a:t>
            </a:r>
          </a:p>
        </p:txBody>
      </p:sp>
      <p:sp>
        <p:nvSpPr>
          <p:cNvPr id="122" name="직사각형 121"/>
          <p:cNvSpPr/>
          <p:nvPr/>
        </p:nvSpPr>
        <p:spPr bwMode="gray">
          <a:xfrm>
            <a:off x="1711806" y="2342533"/>
            <a:ext cx="485633" cy="129341"/>
          </a:xfrm>
          <a:prstGeom prst="rect">
            <a:avLst/>
          </a:prstGeom>
          <a:solidFill>
            <a:srgbClr val="7F7F7F"/>
          </a:solidFill>
          <a:ln w="12700">
            <a:noFill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의존성</a:t>
            </a:r>
          </a:p>
        </p:txBody>
      </p:sp>
      <p:sp>
        <p:nvSpPr>
          <p:cNvPr id="123" name="직사각형 122"/>
          <p:cNvSpPr/>
          <p:nvPr/>
        </p:nvSpPr>
        <p:spPr bwMode="gray">
          <a:xfrm>
            <a:off x="1711806" y="2133055"/>
            <a:ext cx="485633" cy="209480"/>
          </a:xfrm>
          <a:prstGeom prst="rect">
            <a:avLst/>
          </a:prstGeom>
          <a:solidFill>
            <a:srgbClr val="262626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비즈니스 </a:t>
            </a:r>
            <a:endParaRPr lang="en-US" altLang="ko-KR" sz="675" dirty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로직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631370" y="1857306"/>
            <a:ext cx="655949" cy="19883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692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개발자 코드</a:t>
            </a:r>
          </a:p>
        </p:txBody>
      </p:sp>
      <p:sp>
        <p:nvSpPr>
          <p:cNvPr id="125" name="직사각형 124"/>
          <p:cNvSpPr/>
          <p:nvPr/>
        </p:nvSpPr>
        <p:spPr bwMode="gray">
          <a:xfrm>
            <a:off x="2922976" y="2475014"/>
            <a:ext cx="485633" cy="128119"/>
          </a:xfrm>
          <a:prstGeom prst="rect">
            <a:avLst/>
          </a:prstGeom>
          <a:solidFill>
            <a:srgbClr val="D9D9D9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 </a:t>
            </a:r>
          </a:p>
        </p:txBody>
      </p:sp>
      <p:sp>
        <p:nvSpPr>
          <p:cNvPr id="126" name="직사각형 125"/>
          <p:cNvSpPr/>
          <p:nvPr/>
        </p:nvSpPr>
        <p:spPr bwMode="gray">
          <a:xfrm>
            <a:off x="2922976" y="2342533"/>
            <a:ext cx="485633" cy="129341"/>
          </a:xfrm>
          <a:prstGeom prst="rect">
            <a:avLst/>
          </a:prstGeom>
          <a:solidFill>
            <a:srgbClr val="7F7F7F"/>
          </a:solidFill>
          <a:ln w="12700">
            <a:noFill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의존성</a:t>
            </a:r>
          </a:p>
        </p:txBody>
      </p:sp>
      <p:sp>
        <p:nvSpPr>
          <p:cNvPr id="127" name="직사각형 126"/>
          <p:cNvSpPr/>
          <p:nvPr/>
        </p:nvSpPr>
        <p:spPr bwMode="gray">
          <a:xfrm>
            <a:off x="2922976" y="2133055"/>
            <a:ext cx="485633" cy="209480"/>
          </a:xfrm>
          <a:prstGeom prst="rect">
            <a:avLst/>
          </a:prstGeom>
          <a:solidFill>
            <a:srgbClr val="262626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비즈니스 </a:t>
            </a:r>
            <a:endParaRPr lang="en-US" altLang="ko-KR" sz="675" dirty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로직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482754" y="1844948"/>
            <a:ext cx="575799" cy="19883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692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Run-time</a:t>
            </a:r>
            <a:endParaRPr lang="ko-KR" altLang="en-US" sz="692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9" name="직사각형 128"/>
          <p:cNvSpPr/>
          <p:nvPr/>
        </p:nvSpPr>
        <p:spPr bwMode="gray">
          <a:xfrm>
            <a:off x="2429121" y="2094468"/>
            <a:ext cx="217559" cy="6284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727" b="1" dirty="0">
                <a:solidFill>
                  <a:schemeClr val="tx1"/>
                </a:solidFill>
                <a:latin typeface="+mn-ea"/>
              </a:rPr>
              <a:t>Client</a:t>
            </a:r>
            <a:endParaRPr lang="ko-KR" altLang="en-US" sz="727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0" name="직선 화살표 연결선 129"/>
          <p:cNvCxnSpPr/>
          <p:nvPr/>
        </p:nvCxnSpPr>
        <p:spPr bwMode="auto">
          <a:xfrm flipV="1">
            <a:off x="2646680" y="2407204"/>
            <a:ext cx="276296" cy="1481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2626663" y="2417535"/>
            <a:ext cx="303289" cy="188193"/>
          </a:xfrm>
          <a:prstGeom prst="rect">
            <a:avLst/>
          </a:prstGeom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623" dirty="0">
                <a:latin typeface="+mn-ea"/>
              </a:rPr>
              <a:t>call</a:t>
            </a:r>
            <a:endParaRPr lang="ko-KR" altLang="en-US" sz="623" dirty="0"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 bwMode="gray">
          <a:xfrm>
            <a:off x="5064385" y="2633373"/>
            <a:ext cx="424496" cy="206375"/>
          </a:xfrm>
          <a:prstGeom prst="rect">
            <a:avLst/>
          </a:prstGeom>
          <a:solidFill>
            <a:srgbClr val="262626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비즈니스 </a:t>
            </a:r>
            <a:endParaRPr lang="en-US" altLang="ko-KR" sz="675" dirty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로직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509819" y="1847510"/>
            <a:ext cx="575799" cy="19883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692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Run-time</a:t>
            </a:r>
            <a:endParaRPr lang="ko-KR" altLang="en-US" sz="692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4" name="직사각형 133"/>
          <p:cNvSpPr/>
          <p:nvPr/>
        </p:nvSpPr>
        <p:spPr bwMode="gray">
          <a:xfrm>
            <a:off x="4402891" y="2101209"/>
            <a:ext cx="128164" cy="52680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692" b="1" dirty="0">
                <a:solidFill>
                  <a:schemeClr val="tx1"/>
                </a:solidFill>
                <a:latin typeface="+mn-ea"/>
              </a:rPr>
              <a:t>Client</a:t>
            </a:r>
            <a:endParaRPr lang="ko-KR" altLang="en-US" sz="692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5" name="직선 화살표 연결선 134"/>
          <p:cNvCxnSpPr/>
          <p:nvPr/>
        </p:nvCxnSpPr>
        <p:spPr bwMode="auto">
          <a:xfrm flipV="1">
            <a:off x="4531055" y="2363431"/>
            <a:ext cx="76022" cy="1183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6" name="직사각형 135"/>
          <p:cNvSpPr/>
          <p:nvPr/>
        </p:nvSpPr>
        <p:spPr bwMode="gray">
          <a:xfrm>
            <a:off x="4607077" y="2098846"/>
            <a:ext cx="128164" cy="529172"/>
          </a:xfrm>
          <a:prstGeom prst="rect">
            <a:avLst/>
          </a:prstGeom>
          <a:solidFill>
            <a:srgbClr val="1299C5"/>
          </a:solidFill>
          <a:ln w="12700">
            <a:solidFill>
              <a:srgbClr val="0070C0"/>
            </a:solidFill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lIns="63744" tIns="0" rIns="63744" bIns="31873" rtlCol="0" anchor="ctr" anchorCtr="0">
            <a:noAutofit/>
          </a:bodyPr>
          <a:lstStyle/>
          <a:p>
            <a:pPr algn="ctr" eaLnBrk="0" hangingPunct="0"/>
            <a:r>
              <a:rPr lang="en-US" altLang="ko-KR" sz="692" dirty="0">
                <a:solidFill>
                  <a:schemeClr val="bg1"/>
                </a:solidFill>
                <a:latin typeface="+mn-ea"/>
              </a:rPr>
              <a:t>Proxy</a:t>
            </a:r>
            <a:endParaRPr lang="ko-KR" altLang="en-US" sz="6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7" name="직사각형 136"/>
          <p:cNvSpPr/>
          <p:nvPr/>
        </p:nvSpPr>
        <p:spPr bwMode="gray">
          <a:xfrm>
            <a:off x="4806508" y="2098846"/>
            <a:ext cx="149042" cy="529172"/>
          </a:xfrm>
          <a:prstGeom prst="rect">
            <a:avLst/>
          </a:prstGeom>
          <a:solidFill>
            <a:srgbClr val="1299C5"/>
          </a:solidFill>
          <a:ln w="12700">
            <a:solidFill>
              <a:srgbClr val="0070C0"/>
            </a:solidFill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eaVert" wrap="none" lIns="63744" tIns="0" rIns="63744" bIns="31873" rtlCol="0" anchor="ctr" anchorCtr="0">
            <a:noAutofit/>
          </a:bodyPr>
          <a:lstStyle/>
          <a:p>
            <a:pPr algn="ctr" eaLnBrk="0" hangingPunct="0"/>
            <a:r>
              <a:rPr lang="en-US" altLang="ko-KR" sz="623" dirty="0">
                <a:solidFill>
                  <a:schemeClr val="bg1"/>
                </a:solidFill>
                <a:latin typeface="+mn-ea"/>
              </a:rPr>
              <a:t>Invocation</a:t>
            </a:r>
            <a:br>
              <a:rPr lang="en-US" altLang="ko-KR" sz="623" dirty="0">
                <a:solidFill>
                  <a:schemeClr val="bg1"/>
                </a:solidFill>
                <a:latin typeface="+mn-ea"/>
              </a:rPr>
            </a:br>
            <a:r>
              <a:rPr lang="en-US" altLang="ko-KR" sz="623" dirty="0">
                <a:solidFill>
                  <a:schemeClr val="bg1"/>
                </a:solidFill>
                <a:latin typeface="+mn-ea"/>
              </a:rPr>
              <a:t>Handler</a:t>
            </a:r>
            <a:endParaRPr lang="ko-KR" altLang="en-US" sz="623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8" name="직사각형 137"/>
          <p:cNvSpPr/>
          <p:nvPr/>
        </p:nvSpPr>
        <p:spPr bwMode="gray">
          <a:xfrm>
            <a:off x="4958846" y="2099781"/>
            <a:ext cx="471163" cy="108424"/>
          </a:xfrm>
          <a:prstGeom prst="rect">
            <a:avLst/>
          </a:prstGeom>
          <a:solidFill>
            <a:srgbClr val="7F7F7F"/>
          </a:solidFill>
          <a:ln w="12700">
            <a:noFill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의존성</a:t>
            </a:r>
          </a:p>
        </p:txBody>
      </p:sp>
      <p:sp>
        <p:nvSpPr>
          <p:cNvPr id="139" name="직사각형 138"/>
          <p:cNvSpPr/>
          <p:nvPr/>
        </p:nvSpPr>
        <p:spPr bwMode="gray">
          <a:xfrm>
            <a:off x="4958846" y="2257790"/>
            <a:ext cx="471163" cy="118409"/>
          </a:xfrm>
          <a:prstGeom prst="rect">
            <a:avLst/>
          </a:prstGeom>
          <a:solidFill>
            <a:srgbClr val="D9D9D9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 </a:t>
            </a:r>
          </a:p>
        </p:txBody>
      </p:sp>
      <p:cxnSp>
        <p:nvCxnSpPr>
          <p:cNvPr id="140" name="직선 화살표 연결선 139"/>
          <p:cNvCxnSpPr/>
          <p:nvPr/>
        </p:nvCxnSpPr>
        <p:spPr bwMode="auto">
          <a:xfrm>
            <a:off x="4735240" y="2363431"/>
            <a:ext cx="71270" cy="0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1" name="직선 화살표 연결선 30"/>
          <p:cNvCxnSpPr/>
          <p:nvPr/>
        </p:nvCxnSpPr>
        <p:spPr bwMode="auto">
          <a:xfrm>
            <a:off x="4955551" y="2509150"/>
            <a:ext cx="108833" cy="24279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2" name="모서리가 둥근 직사각형 141"/>
          <p:cNvSpPr/>
          <p:nvPr/>
        </p:nvSpPr>
        <p:spPr bwMode="gray">
          <a:xfrm>
            <a:off x="3767133" y="2232076"/>
            <a:ext cx="471163" cy="286350"/>
          </a:xfrm>
          <a:prstGeom prst="roundRect">
            <a:avLst/>
          </a:prstGeom>
          <a:solidFill>
            <a:srgbClr val="FF0000"/>
          </a:solidFill>
          <a:ln w="12700">
            <a:solidFill>
              <a:srgbClr val="0070C0"/>
            </a:solidFill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0" rIns="63744" bIns="31873" rtlCol="0" anchor="t" anchorCtr="0">
            <a:noAutofit/>
          </a:bodyPr>
          <a:lstStyle/>
          <a:p>
            <a:pPr algn="ctr" eaLnBrk="0" hangingPunct="0"/>
            <a:endParaRPr lang="ko-KR" altLang="en-US" sz="692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3" name="직사각형 142"/>
          <p:cNvSpPr/>
          <p:nvPr/>
        </p:nvSpPr>
        <p:spPr bwMode="gray">
          <a:xfrm>
            <a:off x="3759793" y="2342822"/>
            <a:ext cx="504782" cy="233528"/>
          </a:xfrm>
          <a:prstGeom prst="rect">
            <a:avLst/>
          </a:prstGeom>
          <a:solidFill>
            <a:srgbClr val="262626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비즈니스 </a:t>
            </a:r>
            <a:endParaRPr lang="en-US" altLang="ko-KR" sz="675" dirty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로직</a:t>
            </a:r>
          </a:p>
        </p:txBody>
      </p:sp>
      <p:sp>
        <p:nvSpPr>
          <p:cNvPr id="145" name="직사각형 144"/>
          <p:cNvSpPr/>
          <p:nvPr/>
        </p:nvSpPr>
        <p:spPr bwMode="gray">
          <a:xfrm>
            <a:off x="5828415" y="2370319"/>
            <a:ext cx="548561" cy="198361"/>
          </a:xfrm>
          <a:prstGeom prst="rect">
            <a:avLst/>
          </a:prstGeom>
          <a:solidFill>
            <a:srgbClr val="262626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비즈니스 </a:t>
            </a:r>
            <a:endParaRPr lang="en-US" altLang="ko-KR" sz="675" dirty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로직</a:t>
            </a:r>
          </a:p>
        </p:txBody>
      </p:sp>
      <p:sp>
        <p:nvSpPr>
          <p:cNvPr id="146" name="직사각형 145"/>
          <p:cNvSpPr/>
          <p:nvPr/>
        </p:nvSpPr>
        <p:spPr bwMode="gray">
          <a:xfrm>
            <a:off x="6961401" y="2444517"/>
            <a:ext cx="478384" cy="123795"/>
          </a:xfrm>
          <a:prstGeom prst="rect">
            <a:avLst/>
          </a:prstGeom>
          <a:solidFill>
            <a:srgbClr val="D9D9D9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트랜잭션 </a:t>
            </a:r>
          </a:p>
        </p:txBody>
      </p:sp>
      <p:sp>
        <p:nvSpPr>
          <p:cNvPr id="147" name="직사각형 146"/>
          <p:cNvSpPr/>
          <p:nvPr/>
        </p:nvSpPr>
        <p:spPr bwMode="gray">
          <a:xfrm>
            <a:off x="6961401" y="2320084"/>
            <a:ext cx="478384" cy="122476"/>
          </a:xfrm>
          <a:prstGeom prst="rect">
            <a:avLst/>
          </a:prstGeom>
          <a:solidFill>
            <a:srgbClr val="7F7F7F"/>
          </a:solidFill>
          <a:ln w="12700">
            <a:noFill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의존성</a:t>
            </a:r>
          </a:p>
        </p:txBody>
      </p:sp>
      <p:sp>
        <p:nvSpPr>
          <p:cNvPr id="148" name="직사각형 147"/>
          <p:cNvSpPr/>
          <p:nvPr/>
        </p:nvSpPr>
        <p:spPr bwMode="gray">
          <a:xfrm>
            <a:off x="6961401" y="2121723"/>
            <a:ext cx="478384" cy="198361"/>
          </a:xfrm>
          <a:prstGeom prst="rect">
            <a:avLst/>
          </a:prstGeom>
          <a:solidFill>
            <a:srgbClr val="262626"/>
          </a:solidFill>
          <a:ln w="12700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비즈니스</a:t>
            </a:r>
            <a:endParaRPr lang="en-US" altLang="ko-KR" sz="675" dirty="0"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675" dirty="0">
                <a:solidFill>
                  <a:schemeClr val="bg1"/>
                </a:solidFill>
                <a:latin typeface="+mn-ea"/>
              </a:rPr>
              <a:t> 로직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611539" y="1848715"/>
            <a:ext cx="595036" cy="20422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ko-KR" sz="727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Run-time</a:t>
            </a:r>
            <a:endParaRPr lang="ko-KR" altLang="en-US" sz="727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50" name="직사각형 149"/>
          <p:cNvSpPr/>
          <p:nvPr/>
        </p:nvSpPr>
        <p:spPr bwMode="gray">
          <a:xfrm>
            <a:off x="6558509" y="2084991"/>
            <a:ext cx="183056" cy="59508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en-US" altLang="ko-KR" sz="761" b="1" dirty="0">
                <a:solidFill>
                  <a:schemeClr val="tx1"/>
                </a:solidFill>
                <a:latin typeface="+mn-ea"/>
              </a:rPr>
              <a:t>Client</a:t>
            </a:r>
            <a:endParaRPr lang="ko-KR" altLang="en-US" sz="761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1" name="직선 화살표 연결선 150"/>
          <p:cNvCxnSpPr/>
          <p:nvPr/>
        </p:nvCxnSpPr>
        <p:spPr bwMode="auto">
          <a:xfrm flipV="1">
            <a:off x="6741565" y="2381322"/>
            <a:ext cx="219836" cy="1211"/>
          </a:xfrm>
          <a:prstGeom prst="straightConnector1">
            <a:avLst/>
          </a:prstGeom>
          <a:noFill/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2" name="TextBox 151"/>
          <p:cNvSpPr txBox="1"/>
          <p:nvPr/>
        </p:nvSpPr>
        <p:spPr>
          <a:xfrm>
            <a:off x="6702824" y="2390911"/>
            <a:ext cx="303289" cy="188193"/>
          </a:xfrm>
          <a:prstGeom prst="rect">
            <a:avLst/>
          </a:prstGeom>
          <a:ln w="12700">
            <a:noFill/>
          </a:ln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ko-KR" sz="623" dirty="0">
                <a:latin typeface="+mn-ea"/>
              </a:rPr>
              <a:t>call</a:t>
            </a:r>
            <a:endParaRPr lang="ko-KR" altLang="en-US" sz="623" dirty="0">
              <a:latin typeface="+mn-ea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3759794" y="2195648"/>
            <a:ext cx="504781" cy="253916"/>
          </a:xfrm>
          <a:prstGeom prst="rect">
            <a:avLst/>
          </a:prstGeom>
          <a:solidFill>
            <a:srgbClr val="1299C5"/>
          </a:solidFill>
        </p:spPr>
        <p:txBody>
          <a:bodyPr wrap="square" rtlCol="0">
            <a:spAutoFit/>
          </a:bodyPr>
          <a:lstStyle/>
          <a:p>
            <a:r>
              <a:rPr lang="en-US" altLang="ko-KR" sz="525" b="1" dirty="0">
                <a:solidFill>
                  <a:schemeClr val="bg1"/>
                </a:solidFill>
                <a:latin typeface="+mn-ea"/>
              </a:rPr>
              <a:t>Annotation</a:t>
            </a:r>
            <a:endParaRPr lang="ko-KR" altLang="en-US" sz="525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826646" y="2219497"/>
            <a:ext cx="550330" cy="173124"/>
          </a:xfrm>
          <a:prstGeom prst="rect">
            <a:avLst/>
          </a:prstGeom>
          <a:solidFill>
            <a:srgbClr val="1299C5"/>
          </a:solidFill>
        </p:spPr>
        <p:txBody>
          <a:bodyPr wrap="square" rtlCol="0">
            <a:spAutoFit/>
          </a:bodyPr>
          <a:lstStyle/>
          <a:p>
            <a:r>
              <a:rPr lang="en-US" altLang="ko-KR" sz="525" b="1" dirty="0">
                <a:solidFill>
                  <a:schemeClr val="bg1"/>
                </a:solidFill>
                <a:latin typeface="+mn-ea"/>
              </a:rPr>
              <a:t>Annotation</a:t>
            </a:r>
            <a:endParaRPr lang="ko-KR" altLang="en-US" sz="525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5" name="직선 연결선 154"/>
          <p:cNvCxnSpPr/>
          <p:nvPr/>
        </p:nvCxnSpPr>
        <p:spPr>
          <a:xfrm>
            <a:off x="2301002" y="1837708"/>
            <a:ext cx="0" cy="998267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/>
          <p:cNvCxnSpPr/>
          <p:nvPr/>
        </p:nvCxnSpPr>
        <p:spPr>
          <a:xfrm>
            <a:off x="4303280" y="1841479"/>
            <a:ext cx="0" cy="998267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6450440" y="1841474"/>
            <a:ext cx="0" cy="998267"/>
          </a:xfrm>
          <a:prstGeom prst="line">
            <a:avLst/>
          </a:prstGeom>
          <a:ln w="1905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3674741" y="1861077"/>
            <a:ext cx="655949" cy="19883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692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개발자 코드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726339" y="1861072"/>
            <a:ext cx="655949" cy="19883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ko-KR" altLang="en-US" sz="692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개발자 코드</a:t>
            </a:r>
          </a:p>
        </p:txBody>
      </p:sp>
      <p:graphicFrame>
        <p:nvGraphicFramePr>
          <p:cNvPr id="160" name="표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575681"/>
              </p:ext>
            </p:extLst>
          </p:nvPr>
        </p:nvGraphicFramePr>
        <p:xfrm>
          <a:off x="1652777" y="3160732"/>
          <a:ext cx="1770247" cy="135907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43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처리</a:t>
                      </a:r>
                      <a:endParaRPr lang="en-US" altLang="ko-KR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방식</a:t>
                      </a:r>
                    </a:p>
                    <a:p>
                      <a:pPr algn="ctr" latinLnBrk="1"/>
                      <a:endParaRPr lang="ko-KR" altLang="en-US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개발자가 코드로 작성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반영</a:t>
                      </a:r>
                      <a:endParaRPr lang="en-US" altLang="ko-KR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Compile Time</a:t>
                      </a:r>
                      <a:endParaRPr lang="ko-KR" altLang="en-US" sz="7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생산성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Bad</a:t>
                      </a:r>
                      <a:endParaRPr lang="ko-KR" altLang="en-US" sz="7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유연성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Bad</a:t>
                      </a:r>
                      <a:endParaRPr lang="ko-KR" altLang="en-US" sz="7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성능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Good</a:t>
                      </a:r>
                      <a:endParaRPr lang="ko-KR" altLang="en-US" sz="75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1" name="표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934212"/>
              </p:ext>
            </p:extLst>
          </p:nvPr>
        </p:nvGraphicFramePr>
        <p:xfrm>
          <a:off x="3688481" y="3160732"/>
          <a:ext cx="1770247" cy="135907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43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처리</a:t>
                      </a:r>
                      <a:endParaRPr lang="en-US" altLang="ko-KR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방식</a:t>
                      </a:r>
                      <a:endParaRPr lang="en-US" altLang="ko-KR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호출 시 실제 </a:t>
                      </a:r>
                      <a:r>
                        <a:rPr lang="en-US" altLang="ko-KR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Class</a:t>
                      </a:r>
                      <a:r>
                        <a:rPr lang="ko-KR" altLang="en-US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Method</a:t>
                      </a:r>
                      <a:r>
                        <a:rPr lang="ko-KR" altLang="en-US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를 동적으로 </a:t>
                      </a:r>
                      <a:r>
                        <a:rPr lang="en-US" altLang="ko-KR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Binding</a:t>
                      </a:r>
                      <a:br>
                        <a:rPr lang="en-US" altLang="ko-KR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</a:br>
                      <a:r>
                        <a:rPr lang="en-US" altLang="ko-KR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(Spring</a:t>
                      </a:r>
                      <a:r>
                        <a:rPr lang="ko-KR" altLang="en-US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의 기본 동작 방식</a:t>
                      </a:r>
                      <a:r>
                        <a:rPr lang="en-US" altLang="ko-KR" sz="75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7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반영</a:t>
                      </a:r>
                      <a:endParaRPr lang="en-US" altLang="ko-KR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Run Time</a:t>
                      </a:r>
                      <a:endParaRPr lang="ko-KR" altLang="en-US" sz="7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생산성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Good</a:t>
                      </a:r>
                      <a:endParaRPr lang="ko-KR" altLang="en-US" sz="75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유연성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Good</a:t>
                      </a:r>
                      <a:endParaRPr lang="ko-KR" altLang="en-US" sz="75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성능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Bad</a:t>
                      </a:r>
                      <a:endParaRPr lang="ko-KR" altLang="en-US" sz="7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648468"/>
              </p:ext>
            </p:extLst>
          </p:nvPr>
        </p:nvGraphicFramePr>
        <p:xfrm>
          <a:off x="5725997" y="3160732"/>
          <a:ext cx="1770247" cy="135907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43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6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처리</a:t>
                      </a:r>
                      <a:endParaRPr lang="en-US" altLang="ko-KR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방식</a:t>
                      </a:r>
                    </a:p>
                    <a:p>
                      <a:pPr algn="ctr" latinLnBrk="1"/>
                      <a:endParaRPr lang="ko-KR" altLang="en-US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Class Loading </a:t>
                      </a:r>
                      <a:r>
                        <a:rPr lang="ko-KR" altLang="en-US" sz="7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시 관련 로직을 자동 주입</a:t>
                      </a:r>
                      <a:endParaRPr lang="en-US" altLang="ko-KR" sz="7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반영</a:t>
                      </a:r>
                      <a:endParaRPr lang="en-US" altLang="ko-KR" sz="75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Class Loading Time</a:t>
                      </a:r>
                      <a:endParaRPr lang="ko-KR" altLang="en-US" sz="75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생산성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Good</a:t>
                      </a:r>
                      <a:endParaRPr lang="ko-KR" altLang="en-US" sz="75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유연성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Good</a:t>
                      </a:r>
                      <a:endParaRPr lang="ko-KR" altLang="en-US" sz="75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5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성능</a:t>
                      </a: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5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Good</a:t>
                      </a:r>
                      <a:endParaRPr lang="ko-KR" altLang="en-US" sz="75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24923" marR="24923" marT="24923" marB="24923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6DBF8BC-4DE9-4980-819F-7F0527398DFC}"/>
              </a:ext>
            </a:extLst>
          </p:cNvPr>
          <p:cNvSpPr txBox="1"/>
          <p:nvPr/>
        </p:nvSpPr>
        <p:spPr>
          <a:xfrm>
            <a:off x="2005674" y="1503885"/>
            <a:ext cx="11560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/>
              <a:t>Hard Coding </a:t>
            </a:r>
            <a:r>
              <a:rPr lang="ko-KR" altLang="en-US" sz="900" b="1" dirty="0"/>
              <a:t>방식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ABAF07-44DF-48F4-A69F-CC36567D030D}"/>
              </a:ext>
            </a:extLst>
          </p:cNvPr>
          <p:cNvSpPr txBox="1"/>
          <p:nvPr/>
        </p:nvSpPr>
        <p:spPr>
          <a:xfrm>
            <a:off x="3989613" y="1499516"/>
            <a:ext cx="1165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/>
              <a:t>Spring Proxy </a:t>
            </a:r>
            <a:r>
              <a:rPr lang="ko-KR" altLang="en-US" sz="900" b="1" dirty="0"/>
              <a:t>방식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60EF7B-DF9D-4AA1-A914-5E1AAE1DBDBC}"/>
              </a:ext>
            </a:extLst>
          </p:cNvPr>
          <p:cNvSpPr txBox="1"/>
          <p:nvPr/>
        </p:nvSpPr>
        <p:spPr>
          <a:xfrm>
            <a:off x="6137863" y="1514295"/>
            <a:ext cx="12554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/>
              <a:t>BX Framework </a:t>
            </a:r>
            <a:r>
              <a:rPr lang="ko-KR" altLang="en-US" sz="900" b="1" dirty="0"/>
              <a:t>방식</a:t>
            </a:r>
          </a:p>
        </p:txBody>
      </p:sp>
    </p:spTree>
    <p:extLst>
      <p:ext uri="{BB962C8B-B14F-4D97-AF65-F5344CB8AC3E}">
        <p14:creationId xmlns:p14="http://schemas.microsoft.com/office/powerpoint/2010/main" val="4090964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A6DFAD13-2D1A-4D84-A2F9-FCD4D2B45BDC}"/>
              </a:ext>
            </a:extLst>
          </p:cNvPr>
          <p:cNvSpPr/>
          <p:nvPr/>
        </p:nvSpPr>
        <p:spPr>
          <a:xfrm>
            <a:off x="1097280" y="1260564"/>
            <a:ext cx="6903720" cy="34485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고성능 배치 엔진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는 유연성 및 재 </a:t>
            </a:r>
            <a:r>
              <a:rPr lang="ko-KR" altLang="en-US" dirty="0" err="1"/>
              <a:t>사용성이</a:t>
            </a:r>
            <a:r>
              <a:rPr lang="ko-KR" altLang="en-US" dirty="0"/>
              <a:t> 높은 </a:t>
            </a:r>
            <a:r>
              <a:rPr lang="en-US" altLang="ko-KR" dirty="0"/>
              <a:t>Spring Batch </a:t>
            </a:r>
            <a:r>
              <a:rPr lang="ko-KR" altLang="en-US" dirty="0"/>
              <a:t>기반이나</a:t>
            </a:r>
            <a:r>
              <a:rPr lang="en-US" altLang="ko-KR" dirty="0"/>
              <a:t>, </a:t>
            </a:r>
            <a:r>
              <a:rPr lang="ko-KR" altLang="en-US" dirty="0"/>
              <a:t>성능 및 관리 기능을 획기적으로 개선한 고성능 배치 아키텍처를 제공합니다</a:t>
            </a:r>
            <a:r>
              <a:rPr lang="en-US" altLang="ko-KR" dirty="0"/>
              <a:t>.</a:t>
            </a:r>
          </a:p>
        </p:txBody>
      </p:sp>
      <p:sp>
        <p:nvSpPr>
          <p:cNvPr id="6" name="AutoShape 63"/>
          <p:cNvSpPr>
            <a:spLocks noChangeArrowheads="1"/>
          </p:cNvSpPr>
          <p:nvPr/>
        </p:nvSpPr>
        <p:spPr bwMode="auto">
          <a:xfrm>
            <a:off x="5628522" y="1644117"/>
            <a:ext cx="1905208" cy="683082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24923" tIns="0" rIns="24923" bIns="0" anchor="ctr">
            <a:noAutofit/>
          </a:bodyPr>
          <a:lstStyle/>
          <a:p>
            <a:pPr marL="135185" indent="-135185">
              <a:spcAft>
                <a:spcPts val="416"/>
              </a:spcAft>
              <a:buFontTx/>
              <a:buChar char="•"/>
              <a:defRPr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한 건을 처리하는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Reader, Processor, Writer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는 개별적 동작 가능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35185" indent="-135185">
              <a:spcAft>
                <a:spcPts val="416"/>
              </a:spcAft>
              <a:buFontTx/>
              <a:buChar char="•"/>
              <a:defRPr/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Async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처리 및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Buffering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을 지원하여 배치 처리 성능 개선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AutoShape 63"/>
          <p:cNvSpPr>
            <a:spLocks noChangeArrowheads="1"/>
          </p:cNvSpPr>
          <p:nvPr/>
        </p:nvSpPr>
        <p:spPr bwMode="auto">
          <a:xfrm>
            <a:off x="1603372" y="1671296"/>
            <a:ext cx="498517" cy="1744810"/>
          </a:xfrm>
          <a:prstGeom prst="rect">
            <a:avLst/>
          </a:prstGeom>
          <a:solidFill>
            <a:srgbClr val="7F7F7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장점</a:t>
            </a:r>
            <a:endParaRPr lang="en-US" altLang="ko-KR" sz="800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endParaRPr lang="en-US" altLang="ko-KR" sz="800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유연성</a:t>
            </a:r>
            <a:endParaRPr lang="en-US" altLang="ko-KR" sz="800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생산성</a:t>
            </a:r>
            <a:endParaRPr lang="en-US" altLang="ko-KR" sz="800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1" name="AutoShape 63"/>
          <p:cNvSpPr>
            <a:spLocks noChangeArrowheads="1"/>
          </p:cNvSpPr>
          <p:nvPr/>
        </p:nvSpPr>
        <p:spPr bwMode="auto">
          <a:xfrm>
            <a:off x="2136938" y="1671296"/>
            <a:ext cx="1854157" cy="1744810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4923" rIns="24923" anchor="ctr">
            <a:normAutofit/>
          </a:bodyPr>
          <a:lstStyle/>
          <a:p>
            <a:pPr marL="63746" indent="-63746">
              <a:spcAft>
                <a:spcPts val="416"/>
              </a:spcAft>
              <a:buFontTx/>
              <a:buChar char="•"/>
              <a:defRPr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배치 작업의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Step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Split / Merge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63746" indent="-63746">
              <a:spcAft>
                <a:spcPts val="416"/>
              </a:spcAft>
              <a:buFontTx/>
              <a:buChar char="•"/>
              <a:defRPr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Step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은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Reader/Processor/ Writer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구분됨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63746" indent="-63746">
              <a:spcAft>
                <a:spcPts val="416"/>
              </a:spcAft>
              <a:buFontTx/>
              <a:buChar char="•"/>
              <a:defRPr/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Reader/Writer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Data Format Layout,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저장매체에 따라 설정으로 사용 가능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63746" indent="-63746">
              <a:spcAft>
                <a:spcPts val="416"/>
              </a:spcAft>
              <a:buFontTx/>
              <a:buChar char="•"/>
              <a:defRPr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개발자는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Processor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구현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63746" indent="-63746">
              <a:spcAft>
                <a:spcPts val="416"/>
              </a:spcAft>
              <a:buFontTx/>
              <a:buChar char="•"/>
              <a:defRPr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설정만으로 반복처리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Parallel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처리를 하여 유연하면서도 고성능 배치 처리가 가능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AutoShape 63"/>
          <p:cNvSpPr>
            <a:spLocks noChangeArrowheads="1"/>
          </p:cNvSpPr>
          <p:nvPr/>
        </p:nvSpPr>
        <p:spPr bwMode="auto">
          <a:xfrm>
            <a:off x="1600744" y="3515808"/>
            <a:ext cx="498517" cy="947183"/>
          </a:xfrm>
          <a:prstGeom prst="rect">
            <a:avLst/>
          </a:prstGeom>
          <a:solidFill>
            <a:srgbClr val="7F7F7F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norm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개선</a:t>
            </a:r>
            <a:endParaRPr lang="en-US" altLang="ko-KR" sz="800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필요</a:t>
            </a:r>
            <a:endParaRPr lang="en-US" altLang="ko-KR" sz="800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  <a:p>
            <a:pPr algn="ctr" defTabSz="153869">
              <a:buClr>
                <a:srgbClr val="016666"/>
              </a:buClr>
            </a:pPr>
            <a:r>
              <a:rPr lang="ko-KR" altLang="en-US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사항</a:t>
            </a:r>
            <a:endParaRPr lang="en-US" altLang="ko-KR" sz="800" b="1" kern="0" spc="-113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3" name="AutoShape 63"/>
          <p:cNvSpPr>
            <a:spLocks noChangeArrowheads="1"/>
          </p:cNvSpPr>
          <p:nvPr/>
        </p:nvSpPr>
        <p:spPr bwMode="auto">
          <a:xfrm>
            <a:off x="2136938" y="3515809"/>
            <a:ext cx="1854157" cy="941513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24923" rIns="24923" anchor="ctr">
            <a:normAutofit/>
          </a:bodyPr>
          <a:lstStyle/>
          <a:p>
            <a:pPr marL="63746" indent="-63746">
              <a:spcAft>
                <a:spcPts val="416"/>
              </a:spcAft>
              <a:buFontTx/>
              <a:buChar char="•"/>
              <a:defRPr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제공되는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Reader/Writer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의 성능이  느림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63746" indent="-63746">
              <a:spcAft>
                <a:spcPts val="416"/>
              </a:spcAft>
              <a:buFontTx/>
              <a:buChar char="•"/>
              <a:defRPr/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JVM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기동 성능 문제 존재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63746" indent="-63746">
              <a:spcAft>
                <a:spcPts val="416"/>
              </a:spcAft>
              <a:buFontTx/>
              <a:buChar char="•"/>
              <a:defRPr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관리 및 모니터링 측면의 개선 필요 </a:t>
            </a:r>
            <a:b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상세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Job Status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제어 등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5" name="AutoShape 63"/>
          <p:cNvSpPr>
            <a:spLocks noChangeArrowheads="1"/>
          </p:cNvSpPr>
          <p:nvPr/>
        </p:nvSpPr>
        <p:spPr bwMode="auto">
          <a:xfrm>
            <a:off x="5626606" y="2358852"/>
            <a:ext cx="1905208" cy="86400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24923" tIns="0" rIns="24923" bIns="0" anchor="ctr">
            <a:noAutofit/>
          </a:bodyPr>
          <a:lstStyle/>
          <a:p>
            <a:pPr marL="135185" indent="-135185">
              <a:spcAft>
                <a:spcPts val="139"/>
              </a:spcAft>
              <a:buFontTx/>
              <a:buChar char="•"/>
              <a:defRPr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각종 유형의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를 읽고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Data Object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로 변환하는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Utility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제공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35185" indent="-135185">
              <a:spcAft>
                <a:spcPts val="139"/>
              </a:spcAft>
              <a:buFontTx/>
              <a:buChar char="•"/>
              <a:defRPr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압축파일을 풀지 않고 직접 처리 기능 제공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35185" indent="-135185">
              <a:spcAft>
                <a:spcPts val="139"/>
              </a:spcAft>
              <a:buFontTx/>
              <a:buChar char="•"/>
              <a:defRPr/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Spring Reader/Writer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보다 월등한 성능 개선 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AutoShape 63"/>
          <p:cNvSpPr>
            <a:spLocks noChangeArrowheads="1"/>
          </p:cNvSpPr>
          <p:nvPr/>
        </p:nvSpPr>
        <p:spPr bwMode="auto">
          <a:xfrm>
            <a:off x="5626606" y="3254513"/>
            <a:ext cx="1905208" cy="648073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24923" tIns="0" rIns="24923" bIns="0" anchor="ctr">
            <a:noAutofit/>
          </a:bodyPr>
          <a:lstStyle/>
          <a:p>
            <a:pPr marL="135185" indent="-135185">
              <a:spcAft>
                <a:spcPts val="139"/>
              </a:spcAft>
              <a:buFontTx/>
              <a:buChar char="•"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일반 배치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 </a:t>
            </a: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Job Scheduler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에 의해 기동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35185" indent="-135185">
              <a:spcAft>
                <a:spcPts val="139"/>
              </a:spcAft>
              <a:buFontTx/>
              <a:buChar char="•"/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On-Demand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배치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사용자 요청에 의해 기동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35185" indent="-135185">
              <a:spcAft>
                <a:spcPts val="139"/>
              </a:spcAft>
              <a:buFontTx/>
              <a:buChar char="•"/>
            </a:pP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상주 배치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사전 기동 후 이벤트에 의해 처리 시작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98301" y="1644117"/>
            <a:ext cx="770584" cy="2820549"/>
            <a:chOff x="4804070" y="2314079"/>
            <a:chExt cx="1027445" cy="3760732"/>
          </a:xfrm>
          <a:gradFill>
            <a:gsLst>
              <a:gs pos="0">
                <a:srgbClr val="1299C5"/>
              </a:gs>
              <a:gs pos="100000">
                <a:srgbClr val="00B689"/>
              </a:gs>
            </a:gsLst>
            <a:lin ang="5400000" scaled="1"/>
          </a:gradFill>
        </p:grpSpPr>
        <p:sp>
          <p:nvSpPr>
            <p:cNvPr id="5" name="AutoShape 63"/>
            <p:cNvSpPr>
              <a:spLocks noChangeArrowheads="1"/>
            </p:cNvSpPr>
            <p:nvPr/>
          </p:nvSpPr>
          <p:spPr bwMode="auto">
            <a:xfrm>
              <a:off x="4806623" y="2314079"/>
              <a:ext cx="1024892" cy="910776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normAutofit/>
            </a:bodyPr>
            <a:lstStyle/>
            <a:p>
              <a:pPr algn="ctr" defTabSz="153869">
                <a:buClr>
                  <a:srgbClr val="016666"/>
                </a:buClr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Async</a:t>
              </a:r>
              <a:r>
                <a:rPr lang="ko-KR" altLang="en-US" sz="8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lang="en-US" altLang="ko-KR" sz="8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I/O,</a:t>
              </a:r>
              <a:r>
                <a:rPr lang="ko-KR" altLang="en-US" sz="8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lang="en-US" altLang="ko-KR" sz="8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Buffering</a:t>
              </a:r>
            </a:p>
            <a:p>
              <a:pPr algn="ctr" defTabSz="153869">
                <a:buClr>
                  <a:srgbClr val="016666"/>
                </a:buClr>
              </a:pPr>
              <a:r>
                <a:rPr lang="ko-KR" altLang="en-US" sz="800" b="1" kern="0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지원</a:t>
              </a:r>
              <a:endParaRPr lang="en-US" altLang="ko-KR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4" name="AutoShape 63"/>
            <p:cNvSpPr>
              <a:spLocks noChangeArrowheads="1"/>
            </p:cNvSpPr>
            <p:nvPr/>
          </p:nvSpPr>
          <p:spPr bwMode="auto">
            <a:xfrm>
              <a:off x="4804070" y="3267059"/>
              <a:ext cx="1024892" cy="1152009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normAutofit/>
            </a:bodyPr>
            <a:lstStyle/>
            <a:p>
              <a:pPr algn="ctr" defTabSz="153869">
                <a:buClr>
                  <a:srgbClr val="016666"/>
                </a:buClr>
              </a:pPr>
              <a:r>
                <a:rPr lang="en-US" altLang="ko-KR" sz="800" b="1" kern="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I/O</a:t>
              </a:r>
              <a:r>
                <a:rPr lang="en-US" altLang="ko-KR" sz="800" b="1" kern="0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 </a:t>
              </a:r>
              <a:r>
                <a:rPr lang="ko-KR" altLang="en-US" sz="800" b="1" kern="0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처리 성능 개선</a:t>
              </a:r>
              <a:endParaRPr lang="en-US" altLang="ko-KR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6" name="AutoShape 63"/>
            <p:cNvSpPr>
              <a:spLocks noChangeArrowheads="1"/>
            </p:cNvSpPr>
            <p:nvPr/>
          </p:nvSpPr>
          <p:spPr bwMode="auto">
            <a:xfrm>
              <a:off x="4804070" y="4461272"/>
              <a:ext cx="1024892" cy="86409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normAutofit/>
            </a:bodyPr>
            <a:lstStyle/>
            <a:p>
              <a:pPr algn="ctr" defTabSz="153869">
                <a:buClr>
                  <a:srgbClr val="016666"/>
                </a:buClr>
              </a:pPr>
              <a:r>
                <a:rPr lang="ko-KR" altLang="en-US" sz="800" b="1" kern="0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다양한 배치 </a:t>
              </a:r>
              <a:endParaRPr lang="en-US" altLang="ko-KR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  <a:p>
              <a:pPr algn="ctr" defTabSz="153869">
                <a:buClr>
                  <a:srgbClr val="016666"/>
                </a:buClr>
              </a:pPr>
              <a:r>
                <a:rPr lang="ko-KR" altLang="en-US" sz="800" b="1" kern="0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유형 지원</a:t>
              </a:r>
              <a:endParaRPr lang="en-US" altLang="ko-KR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18" name="AutoShape 63"/>
            <p:cNvSpPr>
              <a:spLocks noChangeArrowheads="1"/>
            </p:cNvSpPr>
            <p:nvPr/>
          </p:nvSpPr>
          <p:spPr bwMode="auto">
            <a:xfrm>
              <a:off x="4806623" y="5367574"/>
              <a:ext cx="1024892" cy="707237"/>
            </a:xfrm>
            <a:prstGeom prst="rect">
              <a:avLst/>
            </a:prstGeom>
            <a:grp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>
              <a:normAutofit/>
            </a:bodyPr>
            <a:lstStyle/>
            <a:p>
              <a:pPr algn="ctr" defTabSz="153869">
                <a:buClr>
                  <a:srgbClr val="016666"/>
                </a:buClr>
              </a:pPr>
              <a:r>
                <a:rPr lang="ko-KR" altLang="en-US" sz="800" b="1" kern="0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관리</a:t>
              </a:r>
              <a:r>
                <a:rPr lang="en-US" altLang="ko-KR" sz="800" b="1" kern="0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/</a:t>
              </a:r>
            </a:p>
            <a:p>
              <a:pPr algn="ctr" defTabSz="153869">
                <a:buClr>
                  <a:srgbClr val="016666"/>
                </a:buClr>
              </a:pPr>
              <a:r>
                <a:rPr lang="ko-KR" altLang="en-US" sz="800" b="1" kern="0" spc="-113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  <a:cs typeface="Arial" pitchFamily="34" charset="0"/>
                </a:rPr>
                <a:t>모니터링</a:t>
              </a:r>
              <a:endParaRPr lang="en-US" altLang="ko-KR" sz="800" b="1" kern="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19" name="AutoShape 63"/>
          <p:cNvSpPr>
            <a:spLocks noChangeArrowheads="1"/>
          </p:cNvSpPr>
          <p:nvPr/>
        </p:nvSpPr>
        <p:spPr bwMode="auto">
          <a:xfrm>
            <a:off x="5628522" y="3934239"/>
            <a:ext cx="1905208" cy="530428"/>
          </a:xfrm>
          <a:prstGeom prst="rect">
            <a:avLst/>
          </a:prstGeom>
          <a:noFill/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24923" tIns="0" rIns="24923" bIns="0" anchor="ctr">
            <a:noAutofit/>
          </a:bodyPr>
          <a:lstStyle/>
          <a:p>
            <a:pPr marL="135185" indent="-135185">
              <a:spcAft>
                <a:spcPts val="416"/>
              </a:spcAft>
              <a:buFontTx/>
              <a:buChar char="•"/>
              <a:defRPr/>
            </a:pPr>
            <a:r>
              <a:rPr lang="en-US" altLang="ko-KR" sz="7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On-Demand, Standalone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배치작업에 대한 상세 모니터링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작업상태제어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일시 중단 등</a:t>
            </a:r>
            <a:r>
              <a:rPr lang="en-US" altLang="ko-KR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75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 제공</a:t>
            </a:r>
            <a:endParaRPr lang="en-US" altLang="ko-KR" sz="75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오른쪽 화살표 19"/>
          <p:cNvSpPr/>
          <p:nvPr/>
        </p:nvSpPr>
        <p:spPr bwMode="gray">
          <a:xfrm>
            <a:off x="4118965" y="1678028"/>
            <a:ext cx="585874" cy="2682562"/>
          </a:xfrm>
          <a:prstGeom prst="rightArrow">
            <a:avLst/>
          </a:prstGeom>
          <a:solidFill>
            <a:srgbClr val="D9D9D9"/>
          </a:solidFill>
          <a:ln w="317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7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획기적</a:t>
            </a:r>
            <a:endParaRPr lang="en-US" altLang="ko-KR" sz="7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0" hangingPunct="0"/>
            <a:r>
              <a:rPr lang="ko-KR" altLang="en-US" sz="7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성능</a:t>
            </a:r>
            <a:r>
              <a:rPr lang="en-US" altLang="ko-KR" sz="7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algn="ctr" eaLnBrk="0" hangingPunct="0"/>
            <a:r>
              <a:rPr lang="ko-KR" altLang="en-US" sz="7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750" b="1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0" hangingPunct="0"/>
            <a:r>
              <a:rPr lang="ko-KR" altLang="en-US" sz="750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9E4098-56E1-407A-B5EB-B870D36E2D67}"/>
              </a:ext>
            </a:extLst>
          </p:cNvPr>
          <p:cNvSpPr txBox="1"/>
          <p:nvPr/>
        </p:nvSpPr>
        <p:spPr>
          <a:xfrm>
            <a:off x="2188554" y="1400890"/>
            <a:ext cx="11608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Spring Batch </a:t>
            </a:r>
            <a:r>
              <a:rPr lang="ko-KR" altLang="en-US" sz="900" b="1" dirty="0"/>
              <a:t>특징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29380A-C08A-4E75-B156-428EBA5768F1}"/>
              </a:ext>
            </a:extLst>
          </p:cNvPr>
          <p:cNvSpPr txBox="1"/>
          <p:nvPr/>
        </p:nvSpPr>
        <p:spPr>
          <a:xfrm>
            <a:off x="5283009" y="1398859"/>
            <a:ext cx="17572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BX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Framework</a:t>
            </a:r>
            <a:r>
              <a:rPr lang="ko-KR" altLang="en-US" sz="900" b="1" dirty="0"/>
              <a:t> 주요 개선사항</a:t>
            </a:r>
          </a:p>
        </p:txBody>
      </p:sp>
    </p:spTree>
    <p:extLst>
      <p:ext uri="{BB962C8B-B14F-4D97-AF65-F5344CB8AC3E}">
        <p14:creationId xmlns:p14="http://schemas.microsoft.com/office/powerpoint/2010/main" val="909413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9A7467E0-5D1F-4048-AAC4-22BDD3EA933A}"/>
              </a:ext>
            </a:extLst>
          </p:cNvPr>
          <p:cNvSpPr/>
          <p:nvPr/>
        </p:nvSpPr>
        <p:spPr>
          <a:xfrm>
            <a:off x="1097280" y="1203290"/>
            <a:ext cx="6903720" cy="35269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고성능 배치 엔진 </a:t>
            </a:r>
            <a:r>
              <a:rPr lang="en-US" altLang="ko-KR" dirty="0"/>
              <a:t>- </a:t>
            </a:r>
            <a:r>
              <a:rPr lang="ko-KR" altLang="en-US" dirty="0"/>
              <a:t>배치 아키텍처</a:t>
            </a:r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실행환경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텍스트 개체 틀 2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는 유연성 및 재사용성 높은 </a:t>
            </a:r>
            <a:r>
              <a:rPr lang="en-US" altLang="ko-KR" dirty="0"/>
              <a:t>Spring Batch </a:t>
            </a:r>
            <a:r>
              <a:rPr lang="ko-KR" altLang="en-US" dirty="0"/>
              <a:t>기반이나</a:t>
            </a:r>
            <a:r>
              <a:rPr lang="en-US" altLang="ko-KR" dirty="0"/>
              <a:t>, </a:t>
            </a:r>
            <a:r>
              <a:rPr lang="ko-KR" altLang="en-US" dirty="0"/>
              <a:t>성능 및 관리 기능을 획기적으로 개선한 고성능 배치 아키텍처를 제공합니다</a:t>
            </a:r>
            <a:r>
              <a:rPr lang="en-US" altLang="ko-KR" dirty="0"/>
              <a:t>.</a:t>
            </a:r>
          </a:p>
        </p:txBody>
      </p:sp>
      <p:grpSp>
        <p:nvGrpSpPr>
          <p:cNvPr id="181" name="그룹 180"/>
          <p:cNvGrpSpPr/>
          <p:nvPr/>
        </p:nvGrpSpPr>
        <p:grpSpPr>
          <a:xfrm>
            <a:off x="1327404" y="1289738"/>
            <a:ext cx="6480893" cy="3368428"/>
            <a:chOff x="370131" y="1357460"/>
            <a:chExt cx="9361290" cy="5186853"/>
          </a:xfrm>
        </p:grpSpPr>
        <p:sp>
          <p:nvSpPr>
            <p:cNvPr id="182" name="모서리가 둥근 직사각형 181"/>
            <p:cNvSpPr/>
            <p:nvPr/>
          </p:nvSpPr>
          <p:spPr bwMode="gray">
            <a:xfrm>
              <a:off x="6291302" y="1383584"/>
              <a:ext cx="3426276" cy="344667"/>
            </a:xfrm>
            <a:prstGeom prst="roundRect">
              <a:avLst/>
            </a:prstGeom>
            <a:solidFill>
              <a:srgbClr val="F3581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r>
                <a:rPr lang="en-US" altLang="ko-KR" sz="831" b="1" dirty="0">
                  <a:solidFill>
                    <a:schemeClr val="bg1"/>
                  </a:solidFill>
                  <a:latin typeface="+mn-ea"/>
                </a:rPr>
                <a:t>Java </a:t>
              </a:r>
              <a:r>
                <a:rPr lang="ko-KR" altLang="en-US" sz="831" b="1" dirty="0">
                  <a:solidFill>
                    <a:schemeClr val="bg1"/>
                  </a:solidFill>
                  <a:latin typeface="+mn-ea"/>
                </a:rPr>
                <a:t>배치 고성능 보장 기능</a:t>
              </a:r>
            </a:p>
          </p:txBody>
        </p:sp>
        <p:sp>
          <p:nvSpPr>
            <p:cNvPr id="183" name="AutoShape 63"/>
            <p:cNvSpPr>
              <a:spLocks noChangeArrowheads="1"/>
            </p:cNvSpPr>
            <p:nvPr/>
          </p:nvSpPr>
          <p:spPr bwMode="auto">
            <a:xfrm>
              <a:off x="7085376" y="1786068"/>
              <a:ext cx="2632202" cy="894044"/>
            </a:xfrm>
            <a:prstGeom prst="roundRect">
              <a:avLst>
                <a:gd name="adj" fmla="val 32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lIns="24923" rIns="24923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marL="123095" indent="-123095" defTabSz="153869">
                <a:spcAft>
                  <a:spcPts val="416"/>
                </a:spcAft>
                <a:buClr>
                  <a:srgbClr val="016666"/>
                </a:buClr>
                <a:buFont typeface="Wingdings" panose="05000000000000000000" pitchFamily="2" charset="2"/>
                <a:buChar char="ü"/>
                <a:defRPr/>
              </a:pP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대량 </a:t>
              </a:r>
              <a:r>
                <a:rPr lang="en-US" altLang="ko-KR" sz="700" kern="0" dirty="0">
                  <a:latin typeface="+mn-ea"/>
                  <a:ea typeface="+mn-ea"/>
                  <a:cs typeface="Arial" pitchFamily="34" charset="0"/>
                </a:rPr>
                <a:t>DB </a:t>
              </a: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데이터를 효율적으로 처리하기 위해 </a:t>
              </a:r>
              <a:r>
                <a:rPr lang="en-US" altLang="ko-KR" sz="700" kern="0" dirty="0">
                  <a:latin typeface="+mn-ea"/>
                  <a:ea typeface="+mn-ea"/>
                  <a:cs typeface="Arial" pitchFamily="34" charset="0"/>
                </a:rPr>
                <a:t>1) Session </a:t>
              </a: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연결 유지상태로 연속적인 데이터 처리 기능 및 </a:t>
              </a:r>
              <a:r>
                <a:rPr lang="en-US" altLang="ko-KR" sz="700" kern="0" dirty="0">
                  <a:latin typeface="+mn-ea"/>
                  <a:ea typeface="+mn-ea"/>
                  <a:cs typeface="Arial" pitchFamily="34" charset="0"/>
                </a:rPr>
                <a:t>2) Batch Update </a:t>
              </a: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기능</a:t>
              </a:r>
              <a:endParaRPr lang="en-US" altLang="ko-KR" sz="700" kern="0" dirty="0"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84" name="AutoShape 63"/>
            <p:cNvSpPr>
              <a:spLocks noChangeArrowheads="1"/>
            </p:cNvSpPr>
            <p:nvPr/>
          </p:nvSpPr>
          <p:spPr bwMode="auto">
            <a:xfrm>
              <a:off x="6291302" y="1775083"/>
              <a:ext cx="716327" cy="900655"/>
            </a:xfrm>
            <a:prstGeom prst="roundRect">
              <a:avLst>
                <a:gd name="adj" fmla="val 9745"/>
              </a:avLst>
            </a:prstGeom>
            <a:solidFill>
              <a:srgbClr val="F37C1C"/>
            </a:solidFill>
            <a:ln>
              <a:noFill/>
            </a:ln>
            <a:effectLst/>
          </p:spPr>
          <p:txBody>
            <a:bodyPr lIns="0" rIns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 defTabSz="153869">
                <a:buClr>
                  <a:srgbClr val="016666"/>
                </a:buClr>
              </a:pPr>
              <a:r>
                <a:rPr lang="en-US" altLang="ko-KR" sz="7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Connected</a:t>
              </a:r>
            </a:p>
            <a:p>
              <a:pPr algn="ctr" defTabSz="153869">
                <a:buClr>
                  <a:srgbClr val="016666"/>
                </a:buClr>
              </a:pPr>
              <a:r>
                <a:rPr lang="en-US" altLang="ko-KR" sz="7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Batch</a:t>
              </a:r>
            </a:p>
          </p:txBody>
        </p:sp>
        <p:sp>
          <p:nvSpPr>
            <p:cNvPr id="185" name="AutoShape 63"/>
            <p:cNvSpPr>
              <a:spLocks noChangeArrowheads="1"/>
            </p:cNvSpPr>
            <p:nvPr/>
          </p:nvSpPr>
          <p:spPr bwMode="auto">
            <a:xfrm>
              <a:off x="7085375" y="2749271"/>
              <a:ext cx="2632202" cy="894044"/>
            </a:xfrm>
            <a:prstGeom prst="roundRect">
              <a:avLst>
                <a:gd name="adj" fmla="val 32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lIns="24923" rIns="24923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marL="123095" indent="-123095" defTabSz="153869">
                <a:spcAft>
                  <a:spcPts val="416"/>
                </a:spcAft>
                <a:buClr>
                  <a:srgbClr val="016666"/>
                </a:buClr>
                <a:buFont typeface="Wingdings" panose="05000000000000000000" pitchFamily="2" charset="2"/>
                <a:buChar char="ü"/>
                <a:defRPr/>
              </a:pP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서로 역할이 다른 복수 개의 </a:t>
              </a:r>
              <a:r>
                <a:rPr lang="en-US" altLang="ko-KR" sz="700" kern="0" dirty="0">
                  <a:latin typeface="+mn-ea"/>
                  <a:ea typeface="+mn-ea"/>
                  <a:cs typeface="Arial" pitchFamily="34" charset="0"/>
                </a:rPr>
                <a:t>Step</a:t>
              </a: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을 동시에 병렬로 실행</a:t>
              </a:r>
              <a:endParaRPr lang="en-US" altLang="ko-KR" sz="700" kern="0" dirty="0"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86" name="AutoShape 63"/>
            <p:cNvSpPr>
              <a:spLocks noChangeArrowheads="1"/>
            </p:cNvSpPr>
            <p:nvPr/>
          </p:nvSpPr>
          <p:spPr bwMode="auto">
            <a:xfrm>
              <a:off x="6291301" y="2738286"/>
              <a:ext cx="716327" cy="900655"/>
            </a:xfrm>
            <a:prstGeom prst="roundRect">
              <a:avLst>
                <a:gd name="adj" fmla="val 9745"/>
              </a:avLst>
            </a:prstGeom>
            <a:solidFill>
              <a:srgbClr val="F37C1C"/>
            </a:solidFill>
            <a:ln>
              <a:noFill/>
            </a:ln>
            <a:effectLst/>
          </p:spPr>
          <p:txBody>
            <a:bodyPr lIns="0" rIns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 defTabSz="153869">
                <a:buClr>
                  <a:srgbClr val="016666"/>
                </a:buClr>
              </a:pPr>
              <a:r>
                <a:rPr lang="ko-KR" altLang="en-US" sz="7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병렬실행</a:t>
              </a:r>
              <a:endParaRPr lang="en-US" altLang="ko-KR" sz="700" b="1" kern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87" name="AutoShape 63"/>
            <p:cNvSpPr>
              <a:spLocks noChangeArrowheads="1"/>
            </p:cNvSpPr>
            <p:nvPr/>
          </p:nvSpPr>
          <p:spPr bwMode="auto">
            <a:xfrm>
              <a:off x="6291300" y="3686964"/>
              <a:ext cx="716327" cy="900655"/>
            </a:xfrm>
            <a:prstGeom prst="roundRect">
              <a:avLst>
                <a:gd name="adj" fmla="val 9745"/>
              </a:avLst>
            </a:prstGeom>
            <a:solidFill>
              <a:srgbClr val="F37C1C"/>
            </a:solidFill>
            <a:ln>
              <a:noFill/>
            </a:ln>
            <a:effectLst/>
          </p:spPr>
          <p:txBody>
            <a:bodyPr lIns="0" rIns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 defTabSz="153869">
                <a:buClr>
                  <a:srgbClr val="016666"/>
                </a:buClr>
              </a:pPr>
              <a:r>
                <a:rPr lang="ko-KR" altLang="en-US" sz="7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비동기</a:t>
              </a:r>
              <a:endParaRPr lang="en-US" altLang="ko-KR" sz="700" b="1" kern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  <a:p>
              <a:pPr algn="ctr" defTabSz="153869">
                <a:buClr>
                  <a:srgbClr val="016666"/>
                </a:buClr>
              </a:pPr>
              <a:r>
                <a:rPr lang="ko-KR" altLang="en-US" sz="7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파일처리</a:t>
              </a:r>
              <a:endParaRPr lang="en-US" altLang="ko-KR" sz="700" b="1" kern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88" name="AutoShape 63"/>
            <p:cNvSpPr>
              <a:spLocks noChangeArrowheads="1"/>
            </p:cNvSpPr>
            <p:nvPr/>
          </p:nvSpPr>
          <p:spPr bwMode="auto">
            <a:xfrm>
              <a:off x="7088141" y="3708032"/>
              <a:ext cx="2632202" cy="894044"/>
            </a:xfrm>
            <a:prstGeom prst="roundRect">
              <a:avLst>
                <a:gd name="adj" fmla="val 32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lIns="24923" rIns="24923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marL="123095" indent="-123095" algn="just" defTabSz="153869">
                <a:spcAft>
                  <a:spcPts val="416"/>
                </a:spcAft>
                <a:buClr>
                  <a:srgbClr val="016666"/>
                </a:buClr>
                <a:buFont typeface="Wingdings" panose="05000000000000000000" pitchFamily="2" charset="2"/>
                <a:buChar char="ü"/>
                <a:defRPr/>
              </a:pP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비동기 방식의 파일처리로 </a:t>
              </a:r>
              <a:r>
                <a:rPr lang="en-US" altLang="ko-KR" sz="700" kern="0" dirty="0">
                  <a:latin typeface="+mn-ea"/>
                  <a:ea typeface="+mn-ea"/>
                  <a:cs typeface="Arial" pitchFamily="34" charset="0"/>
                </a:rPr>
                <a:t>I/O Block </a:t>
              </a: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방지 및 압축파일을 직접 처리할 수 있어 배치 실행 전후의 압축 파일 처리 과정을 생략하여 고성능의 파일 처리 기능</a:t>
              </a:r>
              <a:endParaRPr lang="en-US" altLang="ko-KR" sz="700" kern="0" dirty="0"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89" name="AutoShape 63"/>
            <p:cNvSpPr>
              <a:spLocks noChangeArrowheads="1"/>
            </p:cNvSpPr>
            <p:nvPr/>
          </p:nvSpPr>
          <p:spPr bwMode="auto">
            <a:xfrm>
              <a:off x="6291299" y="4653814"/>
              <a:ext cx="716327" cy="900655"/>
            </a:xfrm>
            <a:prstGeom prst="roundRect">
              <a:avLst>
                <a:gd name="adj" fmla="val 9745"/>
              </a:avLst>
            </a:prstGeom>
            <a:solidFill>
              <a:srgbClr val="F37C1C"/>
            </a:solidFill>
            <a:ln>
              <a:noFill/>
            </a:ln>
            <a:effectLst/>
          </p:spPr>
          <p:txBody>
            <a:bodyPr lIns="0" rIns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 defTabSz="153869">
                <a:buClr>
                  <a:srgbClr val="016666"/>
                </a:buClr>
              </a:pPr>
              <a:r>
                <a:rPr lang="ko-KR" altLang="en-US" sz="7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분할</a:t>
              </a:r>
              <a:endParaRPr lang="en-US" altLang="ko-KR" sz="700" b="1" kern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  <a:p>
              <a:pPr algn="ctr" defTabSz="153869">
                <a:buClr>
                  <a:srgbClr val="016666"/>
                </a:buClr>
              </a:pPr>
              <a:r>
                <a:rPr lang="ko-KR" altLang="en-US" sz="7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병렬처리</a:t>
              </a:r>
              <a:endParaRPr lang="en-US" altLang="ko-KR" sz="700" b="1" kern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  <a:p>
              <a:pPr algn="ctr" defTabSz="153869">
                <a:buClr>
                  <a:srgbClr val="016666"/>
                </a:buClr>
              </a:pPr>
              <a:r>
                <a:rPr lang="en-US" altLang="ko-KR" sz="6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(Partitioning)</a:t>
              </a:r>
            </a:p>
          </p:txBody>
        </p:sp>
        <p:sp>
          <p:nvSpPr>
            <p:cNvPr id="190" name="AutoShape 63"/>
            <p:cNvSpPr>
              <a:spLocks noChangeArrowheads="1"/>
            </p:cNvSpPr>
            <p:nvPr/>
          </p:nvSpPr>
          <p:spPr bwMode="auto">
            <a:xfrm>
              <a:off x="7088140" y="4674882"/>
              <a:ext cx="2632202" cy="894044"/>
            </a:xfrm>
            <a:prstGeom prst="roundRect">
              <a:avLst>
                <a:gd name="adj" fmla="val 32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lIns="24923" rIns="24923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marL="123095" indent="-123095" algn="just" defTabSz="153869">
                <a:spcAft>
                  <a:spcPts val="416"/>
                </a:spcAft>
                <a:buClr>
                  <a:srgbClr val="016666"/>
                </a:buClr>
                <a:buFont typeface="Wingdings" panose="05000000000000000000" pitchFamily="2" charset="2"/>
                <a:buChar char="ü"/>
                <a:defRPr/>
              </a:pP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대량</a:t>
              </a:r>
              <a:r>
                <a:rPr lang="en-US" altLang="ko-KR" sz="700" kern="0" dirty="0">
                  <a:latin typeface="+mn-ea"/>
                  <a:ea typeface="+mn-ea"/>
                  <a:cs typeface="Arial" pitchFamily="34" charset="0"/>
                </a:rPr>
                <a:t>/ </a:t>
              </a: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대용량 배치 처리를 위해 </a:t>
              </a:r>
              <a:r>
                <a:rPr lang="en-US" altLang="ko-KR" sz="700" kern="0" dirty="0">
                  <a:latin typeface="+mn-ea"/>
                  <a:ea typeface="+mn-ea"/>
                  <a:cs typeface="Arial" pitchFamily="34" charset="0"/>
                </a:rPr>
                <a:t>Partitioning Batch </a:t>
              </a: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기능을 이용하여 배치 작업의 병렬 및 분산 처리기능</a:t>
              </a:r>
              <a:endParaRPr lang="en-US" altLang="ko-KR" sz="700" kern="0" dirty="0"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91" name="AutoShape 63"/>
            <p:cNvSpPr>
              <a:spLocks noChangeArrowheads="1"/>
            </p:cNvSpPr>
            <p:nvPr/>
          </p:nvSpPr>
          <p:spPr bwMode="auto">
            <a:xfrm>
              <a:off x="6302378" y="5629201"/>
              <a:ext cx="716327" cy="900655"/>
            </a:xfrm>
            <a:prstGeom prst="roundRect">
              <a:avLst>
                <a:gd name="adj" fmla="val 9745"/>
              </a:avLst>
            </a:prstGeom>
            <a:solidFill>
              <a:srgbClr val="F37C1C"/>
            </a:solidFill>
            <a:ln>
              <a:noFill/>
            </a:ln>
            <a:effectLst/>
          </p:spPr>
          <p:txBody>
            <a:bodyPr lIns="0" rIns="0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 defTabSz="153869">
                <a:buClr>
                  <a:srgbClr val="016666"/>
                </a:buClr>
              </a:pPr>
              <a:r>
                <a:rPr lang="ko-KR" altLang="en-US" sz="7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비동기</a:t>
              </a:r>
              <a:endParaRPr lang="en-US" altLang="ko-KR" sz="700" b="1" kern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  <a:p>
              <a:pPr algn="ctr" defTabSz="153869">
                <a:buClr>
                  <a:srgbClr val="016666"/>
                </a:buClr>
              </a:pPr>
              <a:r>
                <a:rPr lang="ko-KR" altLang="en-US" sz="700" b="1" kern="0" dirty="0">
                  <a:solidFill>
                    <a:schemeClr val="bg1"/>
                  </a:solidFill>
                  <a:latin typeface="+mn-ea"/>
                  <a:ea typeface="+mn-ea"/>
                  <a:cs typeface="Arial" pitchFamily="34" charset="0"/>
                </a:rPr>
                <a:t>병렬처리</a:t>
              </a:r>
              <a:endParaRPr lang="en-US" altLang="ko-KR" sz="700" b="1" kern="0" dirty="0">
                <a:solidFill>
                  <a:schemeClr val="bg1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92" name="AutoShape 63"/>
            <p:cNvSpPr>
              <a:spLocks noChangeArrowheads="1"/>
            </p:cNvSpPr>
            <p:nvPr/>
          </p:nvSpPr>
          <p:spPr bwMode="auto">
            <a:xfrm>
              <a:off x="7099219" y="5650269"/>
              <a:ext cx="2632202" cy="894044"/>
            </a:xfrm>
            <a:prstGeom prst="roundRect">
              <a:avLst>
                <a:gd name="adj" fmla="val 3253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lIns="24923" rIns="24923" anchor="ctr">
              <a:no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+mn-cs"/>
                </a:defRPr>
              </a:lvl9pPr>
            </a:lstStyle>
            <a:p>
              <a:pPr marL="123095" indent="-123095" algn="just" defTabSz="153869">
                <a:spcAft>
                  <a:spcPts val="416"/>
                </a:spcAft>
                <a:buClr>
                  <a:srgbClr val="016666"/>
                </a:buClr>
                <a:buFont typeface="Wingdings" panose="05000000000000000000" pitchFamily="2" charset="2"/>
                <a:buChar char="ü"/>
                <a:defRPr/>
              </a:pPr>
              <a:r>
                <a:rPr lang="ko-KR" altLang="en-US" sz="700" kern="0" dirty="0">
                  <a:latin typeface="+mn-ea"/>
                  <a:ea typeface="+mn-ea"/>
                  <a:cs typeface="Arial" pitchFamily="34" charset="0"/>
                </a:rPr>
                <a:t>동일 비즈니스 로직을 수정 없이 자원을 공유하면서 동시에 병렬로 처리하는 기능</a:t>
              </a:r>
              <a:endParaRPr lang="en-US" altLang="ko-KR" sz="700" kern="0" dirty="0">
                <a:latin typeface="+mn-ea"/>
                <a:ea typeface="+mn-ea"/>
                <a:cs typeface="Arial" pitchFamily="34" charset="0"/>
              </a:endParaRPr>
            </a:p>
          </p:txBody>
        </p:sp>
        <p:grpSp>
          <p:nvGrpSpPr>
            <p:cNvPr id="193" name="그룹 192"/>
            <p:cNvGrpSpPr/>
            <p:nvPr/>
          </p:nvGrpSpPr>
          <p:grpSpPr>
            <a:xfrm>
              <a:off x="370131" y="1357460"/>
              <a:ext cx="5781654" cy="5172396"/>
              <a:chOff x="370131" y="1357460"/>
              <a:chExt cx="5781654" cy="4807934"/>
            </a:xfrm>
          </p:grpSpPr>
          <p:sp>
            <p:nvSpPr>
              <p:cNvPr id="194" name="AutoShape 8"/>
              <p:cNvSpPr>
                <a:spLocks noChangeArrowheads="1"/>
              </p:cNvSpPr>
              <p:nvPr/>
            </p:nvSpPr>
            <p:spPr bwMode="auto">
              <a:xfrm>
                <a:off x="374037" y="5471279"/>
                <a:ext cx="5766794" cy="694115"/>
              </a:xfrm>
              <a:prstGeom prst="roundRect">
                <a:avLst>
                  <a:gd name="adj" fmla="val 145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  <a:alpha val="9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692" b="1" kern="0" dirty="0">
                  <a:solidFill>
                    <a:srgbClr val="000000"/>
                  </a:solidFill>
                  <a:latin typeface="+mn-ea"/>
                  <a:ea typeface="+mn-ea"/>
                  <a:cs typeface="맑은 고딕"/>
                </a:endParaRPr>
              </a:p>
            </p:txBody>
          </p:sp>
          <p:sp>
            <p:nvSpPr>
              <p:cNvPr id="195" name="모서리가 둥근 직사각형 194"/>
              <p:cNvSpPr/>
              <p:nvPr/>
            </p:nvSpPr>
            <p:spPr bwMode="gray">
              <a:xfrm>
                <a:off x="421638" y="5759438"/>
                <a:ext cx="881142" cy="299208"/>
              </a:xfrm>
              <a:prstGeom prst="roundRect">
                <a:avLst/>
              </a:prstGeom>
              <a:solidFill>
                <a:srgbClr val="DDDDDD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Batch</a:t>
                </a:r>
              </a:p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Status Manager</a:t>
                </a:r>
              </a:p>
            </p:txBody>
          </p:sp>
          <p:sp>
            <p:nvSpPr>
              <p:cNvPr id="196" name="모서리가 둥근 직사각형 195"/>
              <p:cNvSpPr/>
              <p:nvPr/>
            </p:nvSpPr>
            <p:spPr bwMode="gray">
              <a:xfrm>
                <a:off x="1377564" y="5759438"/>
                <a:ext cx="881142" cy="299208"/>
              </a:xfrm>
              <a:prstGeom prst="roundRect">
                <a:avLst/>
              </a:prstGeom>
              <a:solidFill>
                <a:srgbClr val="DDDDDD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Batch</a:t>
                </a:r>
              </a:p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Job Controller</a:t>
                </a:r>
              </a:p>
            </p:txBody>
          </p:sp>
          <p:sp>
            <p:nvSpPr>
              <p:cNvPr id="197" name="모서리가 둥근 직사각형 196"/>
              <p:cNvSpPr/>
              <p:nvPr/>
            </p:nvSpPr>
            <p:spPr bwMode="gray">
              <a:xfrm>
                <a:off x="5201269" y="5759438"/>
                <a:ext cx="881142" cy="299208"/>
              </a:xfrm>
              <a:prstGeom prst="roundRect">
                <a:avLst/>
              </a:prstGeom>
              <a:solidFill>
                <a:srgbClr val="DDDDDD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Transaction</a:t>
                </a:r>
              </a:p>
            </p:txBody>
          </p:sp>
          <p:sp>
            <p:nvSpPr>
              <p:cNvPr id="198" name="모서리가 둥근 직사각형 197"/>
              <p:cNvSpPr/>
              <p:nvPr/>
            </p:nvSpPr>
            <p:spPr bwMode="gray">
              <a:xfrm>
                <a:off x="4245342" y="5759438"/>
                <a:ext cx="881142" cy="299208"/>
              </a:xfrm>
              <a:prstGeom prst="roundRect">
                <a:avLst/>
              </a:prstGeom>
              <a:solidFill>
                <a:srgbClr val="DDDDDD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Chunk</a:t>
                </a:r>
              </a:p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(Repeat &amp; Retry)</a:t>
                </a:r>
              </a:p>
            </p:txBody>
          </p:sp>
          <p:sp>
            <p:nvSpPr>
              <p:cNvPr id="199" name="모서리가 둥근 직사각형 198"/>
              <p:cNvSpPr/>
              <p:nvPr/>
            </p:nvSpPr>
            <p:spPr bwMode="gray">
              <a:xfrm>
                <a:off x="2333490" y="5760671"/>
                <a:ext cx="881142" cy="299208"/>
              </a:xfrm>
              <a:prstGeom prst="roundRect">
                <a:avLst/>
              </a:prstGeom>
              <a:solidFill>
                <a:srgbClr val="DDDDDD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Job / Step </a:t>
                </a:r>
              </a:p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Management</a:t>
                </a:r>
              </a:p>
            </p:txBody>
          </p:sp>
          <p:sp>
            <p:nvSpPr>
              <p:cNvPr id="200" name="모서리가 둥근 직사각형 199"/>
              <p:cNvSpPr/>
              <p:nvPr/>
            </p:nvSpPr>
            <p:spPr bwMode="gray">
              <a:xfrm>
                <a:off x="3289416" y="5760671"/>
                <a:ext cx="881142" cy="299208"/>
              </a:xfrm>
              <a:prstGeom prst="roundRect">
                <a:avLst/>
              </a:prstGeom>
              <a:solidFill>
                <a:srgbClr val="DDDDDD"/>
              </a:solidFill>
              <a:ln w="9525">
                <a:solidFill>
                  <a:schemeClr val="bg1">
                    <a:lumMod val="65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/>
                <a:r>
                  <a:rPr lang="en-US" altLang="ko-KR" sz="589" dirty="0">
                    <a:solidFill>
                      <a:srgbClr val="000000"/>
                    </a:solidFill>
                    <a:latin typeface="+mn-ea"/>
                    <a:ea typeface="+mn-ea"/>
                  </a:rPr>
                  <a:t>File I/O</a:t>
                </a:r>
              </a:p>
            </p:txBody>
          </p:sp>
          <p:sp>
            <p:nvSpPr>
              <p:cNvPr id="201" name="AutoShape 8"/>
              <p:cNvSpPr>
                <a:spLocks noChangeArrowheads="1"/>
              </p:cNvSpPr>
              <p:nvPr/>
            </p:nvSpPr>
            <p:spPr bwMode="auto">
              <a:xfrm>
                <a:off x="376677" y="1368935"/>
                <a:ext cx="5766794" cy="964292"/>
              </a:xfrm>
              <a:prstGeom prst="roundRect">
                <a:avLst>
                  <a:gd name="adj" fmla="val 145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  <a:alpha val="9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692" b="1" kern="0" dirty="0">
                  <a:solidFill>
                    <a:srgbClr val="000000"/>
                  </a:solidFill>
                  <a:latin typeface="+mn-ea"/>
                  <a:ea typeface="+mn-ea"/>
                  <a:cs typeface="맑은 고딕"/>
                </a:endParaRPr>
              </a:p>
            </p:txBody>
          </p:sp>
          <p:sp>
            <p:nvSpPr>
              <p:cNvPr id="202" name="모서리가 둥근 직사각형 201"/>
              <p:cNvSpPr/>
              <p:nvPr/>
            </p:nvSpPr>
            <p:spPr bwMode="gray">
              <a:xfrm>
                <a:off x="2079506" y="1627462"/>
                <a:ext cx="889483" cy="288000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rgbClr val="336699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  <a:softEdge rad="0"/>
              </a:effectLst>
            </p:spPr>
            <p:txBody>
              <a:bodyPr lIns="0" tIns="0" rIns="0" bIns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>
                  <a:lnSpc>
                    <a:spcPct val="70000"/>
                  </a:lnSpc>
                  <a:spcAft>
                    <a:spcPts val="139"/>
                  </a:spcAft>
                </a:pPr>
                <a:r>
                  <a:rPr lang="en-US" altLang="ko-KR" sz="589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Command Line</a:t>
                </a:r>
              </a:p>
              <a:p>
                <a:pPr algn="ctr">
                  <a:lnSpc>
                    <a:spcPct val="70000"/>
                  </a:lnSpc>
                  <a:spcAft>
                    <a:spcPts val="139"/>
                  </a:spcAft>
                </a:pPr>
                <a:r>
                  <a:rPr lang="en-US" altLang="ko-KR" sz="589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Runner</a:t>
                </a:r>
              </a:p>
            </p:txBody>
          </p:sp>
          <p:sp>
            <p:nvSpPr>
              <p:cNvPr id="203" name="모서리가 둥근 직사각형 202"/>
              <p:cNvSpPr/>
              <p:nvPr/>
            </p:nvSpPr>
            <p:spPr bwMode="gray">
              <a:xfrm>
                <a:off x="2083771" y="1991026"/>
                <a:ext cx="877326" cy="288000"/>
              </a:xfrm>
              <a:prstGeom prst="roundRect">
                <a:avLst/>
              </a:prstGeom>
              <a:solidFill>
                <a:schemeClr val="bg1"/>
              </a:solidFill>
              <a:ln w="3175">
                <a:solidFill>
                  <a:srgbClr val="336699"/>
                </a:solidFill>
                <a:round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  <a:softEdge rad="0"/>
              </a:effectLst>
            </p:spPr>
            <p:txBody>
              <a:bodyPr lIns="0" tIns="0" rIns="0" bIns="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>
                  <a:lnSpc>
                    <a:spcPct val="70000"/>
                  </a:lnSpc>
                  <a:spcAft>
                    <a:spcPts val="139"/>
                  </a:spcAft>
                </a:pPr>
                <a:r>
                  <a:rPr lang="en-US" altLang="ko-KR" sz="589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On-Demand Runner</a:t>
                </a:r>
              </a:p>
            </p:txBody>
          </p:sp>
          <p:sp>
            <p:nvSpPr>
              <p:cNvPr id="204" name="AutoShape 21"/>
              <p:cNvSpPr>
                <a:spLocks noChangeArrowheads="1"/>
              </p:cNvSpPr>
              <p:nvPr/>
            </p:nvSpPr>
            <p:spPr bwMode="auto">
              <a:xfrm>
                <a:off x="534532" y="1797091"/>
                <a:ext cx="1119334" cy="27489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89" b="1" kern="0" dirty="0">
                    <a:solidFill>
                      <a:srgbClr val="4D4D4D"/>
                    </a:solidFill>
                    <a:latin typeface="+mn-ea"/>
                  </a:rPr>
                  <a:t>JobExecutor</a:t>
                </a:r>
              </a:p>
            </p:txBody>
          </p:sp>
          <p:sp>
            <p:nvSpPr>
              <p:cNvPr id="205" name="AutoShape 8"/>
              <p:cNvSpPr>
                <a:spLocks noChangeArrowheads="1"/>
              </p:cNvSpPr>
              <p:nvPr/>
            </p:nvSpPr>
            <p:spPr bwMode="auto">
              <a:xfrm>
                <a:off x="374037" y="2333227"/>
                <a:ext cx="5766794" cy="313805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bg1">
                    <a:lumMod val="65000"/>
                    <a:alpha val="9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altLang="ko-KR" sz="692" b="1" kern="0" dirty="0">
                  <a:solidFill>
                    <a:srgbClr val="000000"/>
                  </a:solidFill>
                  <a:latin typeface="+mn-ea"/>
                  <a:ea typeface="+mn-ea"/>
                  <a:cs typeface="맑은 고딕"/>
                </a:endParaRPr>
              </a:p>
            </p:txBody>
          </p:sp>
          <p:sp>
            <p:nvSpPr>
              <p:cNvPr id="206" name="AutoShape 21"/>
              <p:cNvSpPr>
                <a:spLocks noChangeArrowheads="1"/>
              </p:cNvSpPr>
              <p:nvPr/>
            </p:nvSpPr>
            <p:spPr bwMode="auto">
              <a:xfrm>
                <a:off x="822112" y="2665172"/>
                <a:ext cx="506258" cy="205334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623" b="1" kern="0" dirty="0">
                    <a:solidFill>
                      <a:schemeClr val="bg1"/>
                    </a:solidFill>
                    <a:latin typeface="+mn-ea"/>
                  </a:rPr>
                  <a:t>Step 1</a:t>
                </a:r>
              </a:p>
            </p:txBody>
          </p:sp>
          <p:sp>
            <p:nvSpPr>
              <p:cNvPr id="207" name="AutoShape 21"/>
              <p:cNvSpPr>
                <a:spLocks noChangeArrowheads="1"/>
              </p:cNvSpPr>
              <p:nvPr/>
            </p:nvSpPr>
            <p:spPr bwMode="auto">
              <a:xfrm>
                <a:off x="526566" y="3214108"/>
                <a:ext cx="506258" cy="205334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623" b="1" kern="0" dirty="0">
                    <a:solidFill>
                      <a:schemeClr val="bg1"/>
                    </a:solidFill>
                    <a:latin typeface="+mn-ea"/>
                  </a:rPr>
                  <a:t>Step 2</a:t>
                </a:r>
              </a:p>
            </p:txBody>
          </p:sp>
          <p:sp>
            <p:nvSpPr>
              <p:cNvPr id="208" name="AutoShape 21"/>
              <p:cNvSpPr>
                <a:spLocks noChangeArrowheads="1"/>
              </p:cNvSpPr>
              <p:nvPr/>
            </p:nvSpPr>
            <p:spPr bwMode="auto">
              <a:xfrm>
                <a:off x="1126903" y="3220140"/>
                <a:ext cx="506258" cy="205334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623" b="1" kern="0" dirty="0">
                    <a:solidFill>
                      <a:schemeClr val="bg1"/>
                    </a:solidFill>
                    <a:latin typeface="+mn-ea"/>
                  </a:rPr>
                  <a:t>Step 3</a:t>
                </a:r>
              </a:p>
            </p:txBody>
          </p:sp>
          <p:sp>
            <p:nvSpPr>
              <p:cNvPr id="209" name="AutoShape 21"/>
              <p:cNvSpPr>
                <a:spLocks noChangeArrowheads="1"/>
              </p:cNvSpPr>
              <p:nvPr/>
            </p:nvSpPr>
            <p:spPr bwMode="auto">
              <a:xfrm>
                <a:off x="822112" y="3824902"/>
                <a:ext cx="506258" cy="205334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623" b="1" kern="0" dirty="0">
                    <a:solidFill>
                      <a:schemeClr val="bg1"/>
                    </a:solidFill>
                    <a:latin typeface="+mn-ea"/>
                  </a:rPr>
                  <a:t>Step 4</a:t>
                </a:r>
              </a:p>
            </p:txBody>
          </p:sp>
          <p:sp>
            <p:nvSpPr>
              <p:cNvPr id="210" name="AutoShape 21"/>
              <p:cNvSpPr>
                <a:spLocks noChangeArrowheads="1"/>
              </p:cNvSpPr>
              <p:nvPr/>
            </p:nvSpPr>
            <p:spPr bwMode="auto">
              <a:xfrm>
                <a:off x="822112" y="4428036"/>
                <a:ext cx="506258" cy="205334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623" b="1" kern="0" dirty="0">
                    <a:solidFill>
                      <a:schemeClr val="bg1"/>
                    </a:solidFill>
                    <a:latin typeface="+mn-ea"/>
                  </a:rPr>
                  <a:t>Step 5</a:t>
                </a:r>
              </a:p>
            </p:txBody>
          </p:sp>
          <p:cxnSp>
            <p:nvCxnSpPr>
              <p:cNvPr id="211" name="직선 연결선 210"/>
              <p:cNvCxnSpPr/>
              <p:nvPr/>
            </p:nvCxnSpPr>
            <p:spPr>
              <a:xfrm>
                <a:off x="1821880" y="2333227"/>
                <a:ext cx="0" cy="313805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2" name="원통 211"/>
              <p:cNvSpPr/>
              <p:nvPr/>
            </p:nvSpPr>
            <p:spPr bwMode="gray">
              <a:xfrm>
                <a:off x="2227689" y="2634333"/>
                <a:ext cx="474045" cy="283639"/>
              </a:xfrm>
              <a:prstGeom prst="can">
                <a:avLst/>
              </a:prstGeom>
              <a:solidFill>
                <a:srgbClr val="F37C1C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Table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13" name="AutoShape 21"/>
              <p:cNvSpPr>
                <a:spLocks noChangeArrowheads="1"/>
              </p:cNvSpPr>
              <p:nvPr/>
            </p:nvSpPr>
            <p:spPr bwMode="auto">
              <a:xfrm>
                <a:off x="2912065" y="2671048"/>
                <a:ext cx="718869" cy="213672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Item Reader</a:t>
                </a:r>
              </a:p>
            </p:txBody>
          </p:sp>
          <p:sp>
            <p:nvSpPr>
              <p:cNvPr id="214" name="AutoShape 21"/>
              <p:cNvSpPr>
                <a:spLocks noChangeArrowheads="1"/>
              </p:cNvSpPr>
              <p:nvPr/>
            </p:nvSpPr>
            <p:spPr bwMode="auto">
              <a:xfrm>
                <a:off x="3764745" y="2673926"/>
                <a:ext cx="718869" cy="213672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Item Processor</a:t>
                </a:r>
              </a:p>
            </p:txBody>
          </p:sp>
          <p:sp>
            <p:nvSpPr>
              <p:cNvPr id="215" name="AutoShape 21"/>
              <p:cNvSpPr>
                <a:spLocks noChangeArrowheads="1"/>
              </p:cNvSpPr>
              <p:nvPr/>
            </p:nvSpPr>
            <p:spPr bwMode="auto">
              <a:xfrm>
                <a:off x="4636803" y="2676779"/>
                <a:ext cx="718869" cy="213672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Item Writer</a:t>
                </a:r>
              </a:p>
            </p:txBody>
          </p:sp>
          <p:sp>
            <p:nvSpPr>
              <p:cNvPr id="216" name="원통 215"/>
              <p:cNvSpPr/>
              <p:nvPr/>
            </p:nvSpPr>
            <p:spPr bwMode="gray">
              <a:xfrm>
                <a:off x="5550283" y="2637821"/>
                <a:ext cx="474045" cy="283639"/>
              </a:xfrm>
              <a:prstGeom prst="can">
                <a:avLst/>
              </a:prstGeom>
              <a:solidFill>
                <a:srgbClr val="F37C1C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Table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17" name="AutoShape 21"/>
              <p:cNvSpPr>
                <a:spLocks noChangeArrowheads="1"/>
              </p:cNvSpPr>
              <p:nvPr/>
            </p:nvSpPr>
            <p:spPr bwMode="auto">
              <a:xfrm>
                <a:off x="3397485" y="3148691"/>
                <a:ext cx="1253582" cy="213672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75000"/>
                  <a:alpha val="7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DB </a:t>
                </a:r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  <a:sym typeface="Wingdings" panose="05000000000000000000" pitchFamily="2" charset="2"/>
                  </a:rPr>
                  <a:t> DB </a:t>
                </a:r>
                <a:r>
                  <a:rPr lang="ko-KR" altLang="en-US" sz="554" b="1" kern="0" dirty="0">
                    <a:solidFill>
                      <a:schemeClr val="bg1"/>
                    </a:solidFill>
                    <a:latin typeface="+mn-ea"/>
                    <a:sym typeface="Wingdings" panose="05000000000000000000" pitchFamily="2" charset="2"/>
                  </a:rPr>
                  <a:t>처리 </a:t>
                </a:r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  <a:sym typeface="Wingdings" panose="05000000000000000000" pitchFamily="2" charset="2"/>
                  </a:rPr>
                  <a:t>Step</a:t>
                </a:r>
                <a:endParaRPr lang="en-US" altLang="ko-KR" sz="554" b="1" kern="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18" name="직사각형 217"/>
              <p:cNvSpPr/>
              <p:nvPr/>
            </p:nvSpPr>
            <p:spPr bwMode="gray">
              <a:xfrm>
                <a:off x="2310628" y="3843952"/>
                <a:ext cx="445131" cy="208187"/>
              </a:xfrm>
              <a:prstGeom prst="rect">
                <a:avLst/>
              </a:prstGeom>
              <a:solidFill>
                <a:srgbClr val="0070C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File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19" name="AutoShape 21"/>
              <p:cNvSpPr>
                <a:spLocks noChangeArrowheads="1"/>
              </p:cNvSpPr>
              <p:nvPr/>
            </p:nvSpPr>
            <p:spPr bwMode="auto">
              <a:xfrm>
                <a:off x="3751663" y="3835614"/>
                <a:ext cx="718869" cy="213672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Item Processor</a:t>
                </a:r>
              </a:p>
            </p:txBody>
          </p:sp>
          <p:sp>
            <p:nvSpPr>
              <p:cNvPr id="220" name="AutoShape 21"/>
              <p:cNvSpPr>
                <a:spLocks noChangeArrowheads="1"/>
              </p:cNvSpPr>
              <p:nvPr/>
            </p:nvSpPr>
            <p:spPr bwMode="auto">
              <a:xfrm>
                <a:off x="4630993" y="3838467"/>
                <a:ext cx="718869" cy="213672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Item Writer</a:t>
                </a:r>
              </a:p>
            </p:txBody>
          </p:sp>
          <p:sp>
            <p:nvSpPr>
              <p:cNvPr id="221" name="AutoShape 25"/>
              <p:cNvSpPr>
                <a:spLocks noChangeArrowheads="1"/>
              </p:cNvSpPr>
              <p:nvPr/>
            </p:nvSpPr>
            <p:spPr bwMode="auto">
              <a:xfrm>
                <a:off x="2914499" y="3843952"/>
                <a:ext cx="683183" cy="208187"/>
              </a:xfrm>
              <a:prstGeom prst="roundRect">
                <a:avLst>
                  <a:gd name="adj" fmla="val 12866"/>
                </a:avLst>
              </a:prstGeom>
              <a:solidFill>
                <a:schemeClr val="accent1"/>
              </a:solidFill>
              <a:ln w="9525" algn="ctr">
                <a:solidFill>
                  <a:srgbClr val="90ABC2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/>
                <a:r>
                  <a:rPr lang="ko-KR" altLang="en-US" sz="554" dirty="0">
                    <a:solidFill>
                      <a:schemeClr val="bg1"/>
                    </a:solidFill>
                    <a:latin typeface="+mn-ea"/>
                    <a:ea typeface="+mn-ea"/>
                    <a:cs typeface="Times New Roman" pitchFamily="18" charset="0"/>
                  </a:rPr>
                  <a:t>비동기 </a:t>
                </a:r>
                <a:r>
                  <a:rPr lang="en-US" altLang="ko-KR" sz="554" dirty="0">
                    <a:solidFill>
                      <a:schemeClr val="bg1"/>
                    </a:solidFill>
                    <a:latin typeface="+mn-ea"/>
                    <a:ea typeface="+mn-ea"/>
                    <a:cs typeface="Times New Roman" pitchFamily="18" charset="0"/>
                  </a:rPr>
                  <a:t>Reader</a:t>
                </a:r>
                <a:endParaRPr lang="ko-KR" altLang="en-US" sz="554" dirty="0">
                  <a:solidFill>
                    <a:schemeClr val="bg1"/>
                  </a:solidFill>
                  <a:latin typeface="+mn-ea"/>
                  <a:ea typeface="+mn-ea"/>
                  <a:cs typeface="Times New Roman" pitchFamily="18" charset="0"/>
                </a:endParaRPr>
              </a:p>
            </p:txBody>
          </p:sp>
          <p:grpSp>
            <p:nvGrpSpPr>
              <p:cNvPr id="222" name="Group 147"/>
              <p:cNvGrpSpPr>
                <a:grpSpLocks noChangeAspect="1"/>
              </p:cNvGrpSpPr>
              <p:nvPr/>
            </p:nvGrpSpPr>
            <p:grpSpPr bwMode="auto">
              <a:xfrm>
                <a:off x="2680432" y="3833894"/>
                <a:ext cx="247106" cy="214825"/>
                <a:chOff x="1548" y="457"/>
                <a:chExt cx="952" cy="919"/>
              </a:xfrm>
            </p:grpSpPr>
            <p:sp>
              <p:nvSpPr>
                <p:cNvPr id="332" name="Freeform 148"/>
                <p:cNvSpPr>
                  <a:spLocks/>
                </p:cNvSpPr>
                <p:nvPr/>
              </p:nvSpPr>
              <p:spPr bwMode="auto">
                <a:xfrm>
                  <a:off x="1702" y="984"/>
                  <a:ext cx="752" cy="392"/>
                </a:xfrm>
                <a:custGeom>
                  <a:avLst/>
                  <a:gdLst>
                    <a:gd name="T0" fmla="*/ 32 w 1091"/>
                    <a:gd name="T1" fmla="*/ 17 h 570"/>
                    <a:gd name="T2" fmla="*/ 7 w 1091"/>
                    <a:gd name="T3" fmla="*/ 23 h 570"/>
                    <a:gd name="T4" fmla="*/ 0 w 1091"/>
                    <a:gd name="T5" fmla="*/ 50 h 570"/>
                    <a:gd name="T6" fmla="*/ 4 w 1091"/>
                    <a:gd name="T7" fmla="*/ 45 h 570"/>
                    <a:gd name="T8" fmla="*/ 9 w 1091"/>
                    <a:gd name="T9" fmla="*/ 50 h 570"/>
                    <a:gd name="T10" fmla="*/ 14 w 1091"/>
                    <a:gd name="T11" fmla="*/ 52 h 570"/>
                    <a:gd name="T12" fmla="*/ 19 w 1091"/>
                    <a:gd name="T13" fmla="*/ 54 h 570"/>
                    <a:gd name="T14" fmla="*/ 24 w 1091"/>
                    <a:gd name="T15" fmla="*/ 56 h 570"/>
                    <a:gd name="T16" fmla="*/ 30 w 1091"/>
                    <a:gd name="T17" fmla="*/ 58 h 570"/>
                    <a:gd name="T18" fmla="*/ 36 w 1091"/>
                    <a:gd name="T19" fmla="*/ 59 h 570"/>
                    <a:gd name="T20" fmla="*/ 42 w 1091"/>
                    <a:gd name="T21" fmla="*/ 60 h 570"/>
                    <a:gd name="T22" fmla="*/ 48 w 1091"/>
                    <a:gd name="T23" fmla="*/ 60 h 570"/>
                    <a:gd name="T24" fmla="*/ 54 w 1091"/>
                    <a:gd name="T25" fmla="*/ 60 h 570"/>
                    <a:gd name="T26" fmla="*/ 60 w 1091"/>
                    <a:gd name="T27" fmla="*/ 59 h 570"/>
                    <a:gd name="T28" fmla="*/ 66 w 1091"/>
                    <a:gd name="T29" fmla="*/ 58 h 570"/>
                    <a:gd name="T30" fmla="*/ 72 w 1091"/>
                    <a:gd name="T31" fmla="*/ 56 h 570"/>
                    <a:gd name="T32" fmla="*/ 77 w 1091"/>
                    <a:gd name="T33" fmla="*/ 54 h 570"/>
                    <a:gd name="T34" fmla="*/ 83 w 1091"/>
                    <a:gd name="T35" fmla="*/ 52 h 570"/>
                    <a:gd name="T36" fmla="*/ 87 w 1091"/>
                    <a:gd name="T37" fmla="*/ 48 h 570"/>
                    <a:gd name="T38" fmla="*/ 92 w 1091"/>
                    <a:gd name="T39" fmla="*/ 45 h 570"/>
                    <a:gd name="T40" fmla="*/ 96 w 1091"/>
                    <a:gd name="T41" fmla="*/ 42 h 570"/>
                    <a:gd name="T42" fmla="*/ 101 w 1091"/>
                    <a:gd name="T43" fmla="*/ 37 h 570"/>
                    <a:gd name="T44" fmla="*/ 104 w 1091"/>
                    <a:gd name="T45" fmla="*/ 33 h 570"/>
                    <a:gd name="T46" fmla="*/ 108 w 1091"/>
                    <a:gd name="T47" fmla="*/ 28 h 570"/>
                    <a:gd name="T48" fmla="*/ 110 w 1091"/>
                    <a:gd name="T49" fmla="*/ 23 h 570"/>
                    <a:gd name="T50" fmla="*/ 113 w 1091"/>
                    <a:gd name="T51" fmla="*/ 19 h 570"/>
                    <a:gd name="T52" fmla="*/ 115 w 1091"/>
                    <a:gd name="T53" fmla="*/ 13 h 570"/>
                    <a:gd name="T54" fmla="*/ 117 w 1091"/>
                    <a:gd name="T55" fmla="*/ 7 h 570"/>
                    <a:gd name="T56" fmla="*/ 96 w 1091"/>
                    <a:gd name="T57" fmla="*/ 13 h 570"/>
                    <a:gd name="T58" fmla="*/ 83 w 1091"/>
                    <a:gd name="T59" fmla="*/ 0 h 570"/>
                    <a:gd name="T60" fmla="*/ 82 w 1091"/>
                    <a:gd name="T61" fmla="*/ 3 h 570"/>
                    <a:gd name="T62" fmla="*/ 81 w 1091"/>
                    <a:gd name="T63" fmla="*/ 6 h 570"/>
                    <a:gd name="T64" fmla="*/ 79 w 1091"/>
                    <a:gd name="T65" fmla="*/ 8 h 570"/>
                    <a:gd name="T66" fmla="*/ 78 w 1091"/>
                    <a:gd name="T67" fmla="*/ 10 h 570"/>
                    <a:gd name="T68" fmla="*/ 76 w 1091"/>
                    <a:gd name="T69" fmla="*/ 13 h 570"/>
                    <a:gd name="T70" fmla="*/ 74 w 1091"/>
                    <a:gd name="T71" fmla="*/ 14 h 570"/>
                    <a:gd name="T72" fmla="*/ 72 w 1091"/>
                    <a:gd name="T73" fmla="*/ 17 h 570"/>
                    <a:gd name="T74" fmla="*/ 70 w 1091"/>
                    <a:gd name="T75" fmla="*/ 19 h 570"/>
                    <a:gd name="T76" fmla="*/ 65 w 1091"/>
                    <a:gd name="T77" fmla="*/ 22 h 570"/>
                    <a:gd name="T78" fmla="*/ 59 w 1091"/>
                    <a:gd name="T79" fmla="*/ 24 h 570"/>
                    <a:gd name="T80" fmla="*/ 54 w 1091"/>
                    <a:gd name="T81" fmla="*/ 25 h 570"/>
                    <a:gd name="T82" fmla="*/ 51 w 1091"/>
                    <a:gd name="T83" fmla="*/ 26 h 570"/>
                    <a:gd name="T84" fmla="*/ 48 w 1091"/>
                    <a:gd name="T85" fmla="*/ 26 h 570"/>
                    <a:gd name="T86" fmla="*/ 43 w 1091"/>
                    <a:gd name="T87" fmla="*/ 25 h 570"/>
                    <a:gd name="T88" fmla="*/ 37 w 1091"/>
                    <a:gd name="T89" fmla="*/ 25 h 570"/>
                    <a:gd name="T90" fmla="*/ 33 w 1091"/>
                    <a:gd name="T91" fmla="*/ 23 h 570"/>
                    <a:gd name="T92" fmla="*/ 29 w 1091"/>
                    <a:gd name="T93" fmla="*/ 21 h 570"/>
                    <a:gd name="T94" fmla="*/ 32 w 1091"/>
                    <a:gd name="T95" fmla="*/ 17 h 570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1091"/>
                    <a:gd name="T145" fmla="*/ 0 h 570"/>
                    <a:gd name="T146" fmla="*/ 1091 w 1091"/>
                    <a:gd name="T147" fmla="*/ 570 h 570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1091" h="570">
                      <a:moveTo>
                        <a:pt x="303" y="159"/>
                      </a:moveTo>
                      <a:lnTo>
                        <a:pt x="62" y="222"/>
                      </a:lnTo>
                      <a:lnTo>
                        <a:pt x="0" y="472"/>
                      </a:lnTo>
                      <a:lnTo>
                        <a:pt x="39" y="432"/>
                      </a:lnTo>
                      <a:lnTo>
                        <a:pt x="82" y="463"/>
                      </a:lnTo>
                      <a:lnTo>
                        <a:pt x="128" y="490"/>
                      </a:lnTo>
                      <a:lnTo>
                        <a:pt x="177" y="514"/>
                      </a:lnTo>
                      <a:lnTo>
                        <a:pt x="227" y="534"/>
                      </a:lnTo>
                      <a:lnTo>
                        <a:pt x="279" y="550"/>
                      </a:lnTo>
                      <a:lnTo>
                        <a:pt x="333" y="562"/>
                      </a:lnTo>
                      <a:lnTo>
                        <a:pt x="389" y="568"/>
                      </a:lnTo>
                      <a:lnTo>
                        <a:pt x="446" y="569"/>
                      </a:lnTo>
                      <a:lnTo>
                        <a:pt x="503" y="568"/>
                      </a:lnTo>
                      <a:lnTo>
                        <a:pt x="559" y="561"/>
                      </a:lnTo>
                      <a:lnTo>
                        <a:pt x="614" y="549"/>
                      </a:lnTo>
                      <a:lnTo>
                        <a:pt x="667" y="533"/>
                      </a:lnTo>
                      <a:lnTo>
                        <a:pt x="718" y="513"/>
                      </a:lnTo>
                      <a:lnTo>
                        <a:pt x="767" y="488"/>
                      </a:lnTo>
                      <a:lnTo>
                        <a:pt x="813" y="459"/>
                      </a:lnTo>
                      <a:lnTo>
                        <a:pt x="856" y="428"/>
                      </a:lnTo>
                      <a:lnTo>
                        <a:pt x="898" y="392"/>
                      </a:lnTo>
                      <a:lnTo>
                        <a:pt x="936" y="354"/>
                      </a:lnTo>
                      <a:lnTo>
                        <a:pt x="970" y="313"/>
                      </a:lnTo>
                      <a:lnTo>
                        <a:pt x="1002" y="268"/>
                      </a:lnTo>
                      <a:lnTo>
                        <a:pt x="1030" y="222"/>
                      </a:lnTo>
                      <a:lnTo>
                        <a:pt x="1054" y="173"/>
                      </a:lnTo>
                      <a:lnTo>
                        <a:pt x="1075" y="122"/>
                      </a:lnTo>
                      <a:lnTo>
                        <a:pt x="1090" y="68"/>
                      </a:lnTo>
                      <a:lnTo>
                        <a:pt x="895" y="124"/>
                      </a:lnTo>
                      <a:lnTo>
                        <a:pt x="774" y="0"/>
                      </a:lnTo>
                      <a:lnTo>
                        <a:pt x="765" y="25"/>
                      </a:lnTo>
                      <a:lnTo>
                        <a:pt x="754" y="51"/>
                      </a:lnTo>
                      <a:lnTo>
                        <a:pt x="741" y="75"/>
                      </a:lnTo>
                      <a:lnTo>
                        <a:pt x="727" y="98"/>
                      </a:lnTo>
                      <a:lnTo>
                        <a:pt x="710" y="120"/>
                      </a:lnTo>
                      <a:lnTo>
                        <a:pt x="692" y="140"/>
                      </a:lnTo>
                      <a:lnTo>
                        <a:pt x="673" y="158"/>
                      </a:lnTo>
                      <a:lnTo>
                        <a:pt x="652" y="176"/>
                      </a:lnTo>
                      <a:lnTo>
                        <a:pt x="606" y="205"/>
                      </a:lnTo>
                      <a:lnTo>
                        <a:pt x="556" y="227"/>
                      </a:lnTo>
                      <a:lnTo>
                        <a:pt x="503" y="242"/>
                      </a:lnTo>
                      <a:lnTo>
                        <a:pt x="474" y="245"/>
                      </a:lnTo>
                      <a:lnTo>
                        <a:pt x="446" y="246"/>
                      </a:lnTo>
                      <a:lnTo>
                        <a:pt x="397" y="243"/>
                      </a:lnTo>
                      <a:lnTo>
                        <a:pt x="351" y="233"/>
                      </a:lnTo>
                      <a:lnTo>
                        <a:pt x="307" y="217"/>
                      </a:lnTo>
                      <a:lnTo>
                        <a:pt x="267" y="195"/>
                      </a:lnTo>
                      <a:lnTo>
                        <a:pt x="303" y="159"/>
                      </a:lnTo>
                    </a:path>
                  </a:pathLst>
                </a:custGeom>
                <a:gradFill rotWithShape="1">
                  <a:gsLst>
                    <a:gs pos="0">
                      <a:srgbClr val="8EACC4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 cap="flat" cmpd="sng">
                  <a:solidFill>
                    <a:srgbClr val="91A3B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0" rIns="0" anchor="ctr"/>
                <a:lstStyle/>
                <a:p>
                  <a:endParaRPr lang="ko-KR" altLang="en-US" sz="969" b="1" dirty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333" name="Freeform 149"/>
                <p:cNvSpPr>
                  <a:spLocks/>
                </p:cNvSpPr>
                <p:nvPr/>
              </p:nvSpPr>
              <p:spPr bwMode="auto">
                <a:xfrm>
                  <a:off x="1881" y="457"/>
                  <a:ext cx="619" cy="586"/>
                </a:xfrm>
                <a:custGeom>
                  <a:avLst/>
                  <a:gdLst>
                    <a:gd name="T0" fmla="*/ 51 w 898"/>
                    <a:gd name="T1" fmla="*/ 73 h 847"/>
                    <a:gd name="T2" fmla="*/ 70 w 898"/>
                    <a:gd name="T3" fmla="*/ 93 h 847"/>
                    <a:gd name="T4" fmla="*/ 97 w 898"/>
                    <a:gd name="T5" fmla="*/ 85 h 847"/>
                    <a:gd name="T6" fmla="*/ 90 w 898"/>
                    <a:gd name="T7" fmla="*/ 84 h 847"/>
                    <a:gd name="T8" fmla="*/ 91 w 898"/>
                    <a:gd name="T9" fmla="*/ 78 h 847"/>
                    <a:gd name="T10" fmla="*/ 91 w 898"/>
                    <a:gd name="T11" fmla="*/ 73 h 847"/>
                    <a:gd name="T12" fmla="*/ 91 w 898"/>
                    <a:gd name="T13" fmla="*/ 69 h 847"/>
                    <a:gd name="T14" fmla="*/ 91 w 898"/>
                    <a:gd name="T15" fmla="*/ 66 h 847"/>
                    <a:gd name="T16" fmla="*/ 90 w 898"/>
                    <a:gd name="T17" fmla="*/ 62 h 847"/>
                    <a:gd name="T18" fmla="*/ 90 w 898"/>
                    <a:gd name="T19" fmla="*/ 58 h 847"/>
                    <a:gd name="T20" fmla="*/ 89 w 898"/>
                    <a:gd name="T21" fmla="*/ 55 h 847"/>
                    <a:gd name="T22" fmla="*/ 88 w 898"/>
                    <a:gd name="T23" fmla="*/ 51 h 847"/>
                    <a:gd name="T24" fmla="*/ 87 w 898"/>
                    <a:gd name="T25" fmla="*/ 48 h 847"/>
                    <a:gd name="T26" fmla="*/ 85 w 898"/>
                    <a:gd name="T27" fmla="*/ 44 h 847"/>
                    <a:gd name="T28" fmla="*/ 83 w 898"/>
                    <a:gd name="T29" fmla="*/ 41 h 847"/>
                    <a:gd name="T30" fmla="*/ 83 w 898"/>
                    <a:gd name="T31" fmla="*/ 38 h 847"/>
                    <a:gd name="T32" fmla="*/ 81 w 898"/>
                    <a:gd name="T33" fmla="*/ 35 h 847"/>
                    <a:gd name="T34" fmla="*/ 79 w 898"/>
                    <a:gd name="T35" fmla="*/ 33 h 847"/>
                    <a:gd name="T36" fmla="*/ 77 w 898"/>
                    <a:gd name="T37" fmla="*/ 30 h 847"/>
                    <a:gd name="T38" fmla="*/ 74 w 898"/>
                    <a:gd name="T39" fmla="*/ 26 h 847"/>
                    <a:gd name="T40" fmla="*/ 70 w 898"/>
                    <a:gd name="T41" fmla="*/ 21 h 847"/>
                    <a:gd name="T42" fmla="*/ 65 w 898"/>
                    <a:gd name="T43" fmla="*/ 17 h 847"/>
                    <a:gd name="T44" fmla="*/ 62 w 898"/>
                    <a:gd name="T45" fmla="*/ 15 h 847"/>
                    <a:gd name="T46" fmla="*/ 59 w 898"/>
                    <a:gd name="T47" fmla="*/ 12 h 847"/>
                    <a:gd name="T48" fmla="*/ 57 w 898"/>
                    <a:gd name="T49" fmla="*/ 10 h 847"/>
                    <a:gd name="T50" fmla="*/ 54 w 898"/>
                    <a:gd name="T51" fmla="*/ 9 h 847"/>
                    <a:gd name="T52" fmla="*/ 50 w 898"/>
                    <a:gd name="T53" fmla="*/ 7 h 847"/>
                    <a:gd name="T54" fmla="*/ 48 w 898"/>
                    <a:gd name="T55" fmla="*/ 6 h 847"/>
                    <a:gd name="T56" fmla="*/ 44 w 898"/>
                    <a:gd name="T57" fmla="*/ 4 h 847"/>
                    <a:gd name="T58" fmla="*/ 41 w 898"/>
                    <a:gd name="T59" fmla="*/ 3 h 847"/>
                    <a:gd name="T60" fmla="*/ 37 w 898"/>
                    <a:gd name="T61" fmla="*/ 2 h 847"/>
                    <a:gd name="T62" fmla="*/ 34 w 898"/>
                    <a:gd name="T63" fmla="*/ 1 h 847"/>
                    <a:gd name="T64" fmla="*/ 30 w 898"/>
                    <a:gd name="T65" fmla="*/ 1 h 847"/>
                    <a:gd name="T66" fmla="*/ 27 w 898"/>
                    <a:gd name="T67" fmla="*/ 1 h 847"/>
                    <a:gd name="T68" fmla="*/ 23 w 898"/>
                    <a:gd name="T69" fmla="*/ 1 h 847"/>
                    <a:gd name="T70" fmla="*/ 19 w 898"/>
                    <a:gd name="T71" fmla="*/ 0 h 847"/>
                    <a:gd name="T72" fmla="*/ 14 w 898"/>
                    <a:gd name="T73" fmla="*/ 1 h 847"/>
                    <a:gd name="T74" fmla="*/ 10 w 898"/>
                    <a:gd name="T75" fmla="*/ 1 h 847"/>
                    <a:gd name="T76" fmla="*/ 5 w 898"/>
                    <a:gd name="T77" fmla="*/ 1 h 847"/>
                    <a:gd name="T78" fmla="*/ 0 w 898"/>
                    <a:gd name="T79" fmla="*/ 3 h 847"/>
                    <a:gd name="T80" fmla="*/ 16 w 898"/>
                    <a:gd name="T81" fmla="*/ 19 h 847"/>
                    <a:gd name="T82" fmla="*/ 11 w 898"/>
                    <a:gd name="T83" fmla="*/ 37 h 847"/>
                    <a:gd name="T84" fmla="*/ 15 w 898"/>
                    <a:gd name="T85" fmla="*/ 36 h 847"/>
                    <a:gd name="T86" fmla="*/ 19 w 898"/>
                    <a:gd name="T87" fmla="*/ 35 h 847"/>
                    <a:gd name="T88" fmla="*/ 23 w 898"/>
                    <a:gd name="T89" fmla="*/ 36 h 847"/>
                    <a:gd name="T90" fmla="*/ 27 w 898"/>
                    <a:gd name="T91" fmla="*/ 36 h 847"/>
                    <a:gd name="T92" fmla="*/ 30 w 898"/>
                    <a:gd name="T93" fmla="*/ 37 h 847"/>
                    <a:gd name="T94" fmla="*/ 34 w 898"/>
                    <a:gd name="T95" fmla="*/ 38 h 847"/>
                    <a:gd name="T96" fmla="*/ 37 w 898"/>
                    <a:gd name="T97" fmla="*/ 40 h 847"/>
                    <a:gd name="T98" fmla="*/ 41 w 898"/>
                    <a:gd name="T99" fmla="*/ 42 h 847"/>
                    <a:gd name="T100" fmla="*/ 43 w 898"/>
                    <a:gd name="T101" fmla="*/ 44 h 847"/>
                    <a:gd name="T102" fmla="*/ 45 w 898"/>
                    <a:gd name="T103" fmla="*/ 46 h 847"/>
                    <a:gd name="T104" fmla="*/ 48 w 898"/>
                    <a:gd name="T105" fmla="*/ 49 h 847"/>
                    <a:gd name="T106" fmla="*/ 50 w 898"/>
                    <a:gd name="T107" fmla="*/ 52 h 847"/>
                    <a:gd name="T108" fmla="*/ 52 w 898"/>
                    <a:gd name="T109" fmla="*/ 55 h 847"/>
                    <a:gd name="T110" fmla="*/ 53 w 898"/>
                    <a:gd name="T111" fmla="*/ 58 h 847"/>
                    <a:gd name="T112" fmla="*/ 55 w 898"/>
                    <a:gd name="T113" fmla="*/ 62 h 847"/>
                    <a:gd name="T114" fmla="*/ 56 w 898"/>
                    <a:gd name="T115" fmla="*/ 66 h 847"/>
                    <a:gd name="T116" fmla="*/ 57 w 898"/>
                    <a:gd name="T117" fmla="*/ 69 h 847"/>
                    <a:gd name="T118" fmla="*/ 57 w 898"/>
                    <a:gd name="T119" fmla="*/ 73 h 847"/>
                    <a:gd name="T120" fmla="*/ 57 w 898"/>
                    <a:gd name="T121" fmla="*/ 75 h 847"/>
                    <a:gd name="T122" fmla="*/ 51 w 898"/>
                    <a:gd name="T123" fmla="*/ 73 h 847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898"/>
                    <a:gd name="T187" fmla="*/ 0 h 847"/>
                    <a:gd name="T188" fmla="*/ 898 w 898"/>
                    <a:gd name="T189" fmla="*/ 847 h 847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898" h="847">
                      <a:moveTo>
                        <a:pt x="477" y="668"/>
                      </a:moveTo>
                      <a:lnTo>
                        <a:pt x="651" y="846"/>
                      </a:lnTo>
                      <a:lnTo>
                        <a:pt x="897" y="775"/>
                      </a:lnTo>
                      <a:lnTo>
                        <a:pt x="843" y="761"/>
                      </a:lnTo>
                      <a:lnTo>
                        <a:pt x="847" y="715"/>
                      </a:lnTo>
                      <a:lnTo>
                        <a:pt x="849" y="667"/>
                      </a:lnTo>
                      <a:lnTo>
                        <a:pt x="848" y="632"/>
                      </a:lnTo>
                      <a:lnTo>
                        <a:pt x="846" y="598"/>
                      </a:lnTo>
                      <a:lnTo>
                        <a:pt x="842" y="566"/>
                      </a:lnTo>
                      <a:lnTo>
                        <a:pt x="836" y="533"/>
                      </a:lnTo>
                      <a:lnTo>
                        <a:pt x="828" y="501"/>
                      </a:lnTo>
                      <a:lnTo>
                        <a:pt x="819" y="469"/>
                      </a:lnTo>
                      <a:lnTo>
                        <a:pt x="809" y="438"/>
                      </a:lnTo>
                      <a:lnTo>
                        <a:pt x="796" y="408"/>
                      </a:lnTo>
                      <a:lnTo>
                        <a:pt x="784" y="378"/>
                      </a:lnTo>
                      <a:lnTo>
                        <a:pt x="769" y="349"/>
                      </a:lnTo>
                      <a:lnTo>
                        <a:pt x="753" y="321"/>
                      </a:lnTo>
                      <a:lnTo>
                        <a:pt x="736" y="295"/>
                      </a:lnTo>
                      <a:lnTo>
                        <a:pt x="717" y="267"/>
                      </a:lnTo>
                      <a:lnTo>
                        <a:pt x="697" y="243"/>
                      </a:lnTo>
                      <a:lnTo>
                        <a:pt x="654" y="196"/>
                      </a:lnTo>
                      <a:lnTo>
                        <a:pt x="607" y="153"/>
                      </a:lnTo>
                      <a:lnTo>
                        <a:pt x="581" y="132"/>
                      </a:lnTo>
                      <a:lnTo>
                        <a:pt x="555" y="114"/>
                      </a:lnTo>
                      <a:lnTo>
                        <a:pt x="528" y="96"/>
                      </a:lnTo>
                      <a:lnTo>
                        <a:pt x="501" y="81"/>
                      </a:lnTo>
                      <a:lnTo>
                        <a:pt x="472" y="66"/>
                      </a:lnTo>
                      <a:lnTo>
                        <a:pt x="442" y="53"/>
                      </a:lnTo>
                      <a:lnTo>
                        <a:pt x="412" y="40"/>
                      </a:lnTo>
                      <a:lnTo>
                        <a:pt x="381" y="30"/>
                      </a:lnTo>
                      <a:lnTo>
                        <a:pt x="349" y="21"/>
                      </a:lnTo>
                      <a:lnTo>
                        <a:pt x="317" y="14"/>
                      </a:lnTo>
                      <a:lnTo>
                        <a:pt x="285" y="7"/>
                      </a:lnTo>
                      <a:lnTo>
                        <a:pt x="251" y="4"/>
                      </a:lnTo>
                      <a:lnTo>
                        <a:pt x="218" y="1"/>
                      </a:lnTo>
                      <a:lnTo>
                        <a:pt x="183" y="0"/>
                      </a:lnTo>
                      <a:lnTo>
                        <a:pt x="136" y="2"/>
                      </a:lnTo>
                      <a:lnTo>
                        <a:pt x="89" y="6"/>
                      </a:lnTo>
                      <a:lnTo>
                        <a:pt x="44" y="15"/>
                      </a:lnTo>
                      <a:lnTo>
                        <a:pt x="0" y="26"/>
                      </a:lnTo>
                      <a:lnTo>
                        <a:pt x="150" y="171"/>
                      </a:lnTo>
                      <a:lnTo>
                        <a:pt x="105" y="333"/>
                      </a:lnTo>
                      <a:lnTo>
                        <a:pt x="143" y="326"/>
                      </a:lnTo>
                      <a:lnTo>
                        <a:pt x="183" y="324"/>
                      </a:lnTo>
                      <a:lnTo>
                        <a:pt x="218" y="326"/>
                      </a:lnTo>
                      <a:lnTo>
                        <a:pt x="252" y="331"/>
                      </a:lnTo>
                      <a:lnTo>
                        <a:pt x="285" y="339"/>
                      </a:lnTo>
                      <a:lnTo>
                        <a:pt x="316" y="351"/>
                      </a:lnTo>
                      <a:lnTo>
                        <a:pt x="346" y="365"/>
                      </a:lnTo>
                      <a:lnTo>
                        <a:pt x="375" y="383"/>
                      </a:lnTo>
                      <a:lnTo>
                        <a:pt x="401" y="403"/>
                      </a:lnTo>
                      <a:lnTo>
                        <a:pt x="424" y="425"/>
                      </a:lnTo>
                      <a:lnTo>
                        <a:pt x="447" y="449"/>
                      </a:lnTo>
                      <a:lnTo>
                        <a:pt x="467" y="475"/>
                      </a:lnTo>
                      <a:lnTo>
                        <a:pt x="484" y="503"/>
                      </a:lnTo>
                      <a:lnTo>
                        <a:pt x="499" y="534"/>
                      </a:lnTo>
                      <a:lnTo>
                        <a:pt x="511" y="565"/>
                      </a:lnTo>
                      <a:lnTo>
                        <a:pt x="518" y="598"/>
                      </a:lnTo>
                      <a:lnTo>
                        <a:pt x="523" y="632"/>
                      </a:lnTo>
                      <a:lnTo>
                        <a:pt x="525" y="667"/>
                      </a:lnTo>
                      <a:lnTo>
                        <a:pt x="525" y="680"/>
                      </a:lnTo>
                      <a:lnTo>
                        <a:pt x="477" y="668"/>
                      </a:lnTo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BBE0E3"/>
                    </a:gs>
                  </a:gsLst>
                  <a:lin ang="5400000" scaled="1"/>
                </a:gradFill>
                <a:ln w="9525" cap="flat" cmpd="sng">
                  <a:solidFill>
                    <a:srgbClr val="91A3B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0" rIns="0" anchor="ctr"/>
                <a:lstStyle/>
                <a:p>
                  <a:endParaRPr lang="ko-KR" altLang="en-US" sz="969" b="1" dirty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sp>
              <p:nvSpPr>
                <p:cNvPr id="334" name="Freeform 150"/>
                <p:cNvSpPr>
                  <a:spLocks/>
                </p:cNvSpPr>
                <p:nvPr/>
              </p:nvSpPr>
              <p:spPr bwMode="auto">
                <a:xfrm>
                  <a:off x="1548" y="457"/>
                  <a:ext cx="404" cy="790"/>
                </a:xfrm>
                <a:custGeom>
                  <a:avLst/>
                  <a:gdLst>
                    <a:gd name="T0" fmla="*/ 53 w 589"/>
                    <a:gd name="T1" fmla="*/ 38 h 1151"/>
                    <a:gd name="T2" fmla="*/ 51 w 589"/>
                    <a:gd name="T3" fmla="*/ 40 h 1151"/>
                    <a:gd name="T4" fmla="*/ 49 w 589"/>
                    <a:gd name="T5" fmla="*/ 40 h 1151"/>
                    <a:gd name="T6" fmla="*/ 47 w 589"/>
                    <a:gd name="T7" fmla="*/ 42 h 1151"/>
                    <a:gd name="T8" fmla="*/ 45 w 589"/>
                    <a:gd name="T9" fmla="*/ 44 h 1151"/>
                    <a:gd name="T10" fmla="*/ 42 w 589"/>
                    <a:gd name="T11" fmla="*/ 47 h 1151"/>
                    <a:gd name="T12" fmla="*/ 39 w 589"/>
                    <a:gd name="T13" fmla="*/ 51 h 1151"/>
                    <a:gd name="T14" fmla="*/ 37 w 589"/>
                    <a:gd name="T15" fmla="*/ 56 h 1151"/>
                    <a:gd name="T16" fmla="*/ 35 w 589"/>
                    <a:gd name="T17" fmla="*/ 60 h 1151"/>
                    <a:gd name="T18" fmla="*/ 34 w 589"/>
                    <a:gd name="T19" fmla="*/ 65 h 1151"/>
                    <a:gd name="T20" fmla="*/ 34 w 589"/>
                    <a:gd name="T21" fmla="*/ 70 h 1151"/>
                    <a:gd name="T22" fmla="*/ 34 w 589"/>
                    <a:gd name="T23" fmla="*/ 73 h 1151"/>
                    <a:gd name="T24" fmla="*/ 34 w 589"/>
                    <a:gd name="T25" fmla="*/ 77 h 1151"/>
                    <a:gd name="T26" fmla="*/ 35 w 589"/>
                    <a:gd name="T27" fmla="*/ 80 h 1151"/>
                    <a:gd name="T28" fmla="*/ 36 w 589"/>
                    <a:gd name="T29" fmla="*/ 84 h 1151"/>
                    <a:gd name="T30" fmla="*/ 38 w 589"/>
                    <a:gd name="T31" fmla="*/ 86 h 1151"/>
                    <a:gd name="T32" fmla="*/ 40 w 589"/>
                    <a:gd name="T33" fmla="*/ 89 h 1151"/>
                    <a:gd name="T34" fmla="*/ 41 w 589"/>
                    <a:gd name="T35" fmla="*/ 93 h 1151"/>
                    <a:gd name="T36" fmla="*/ 44 w 589"/>
                    <a:gd name="T37" fmla="*/ 95 h 1151"/>
                    <a:gd name="T38" fmla="*/ 26 w 589"/>
                    <a:gd name="T39" fmla="*/ 100 h 1151"/>
                    <a:gd name="T40" fmla="*/ 22 w 589"/>
                    <a:gd name="T41" fmla="*/ 120 h 1151"/>
                    <a:gd name="T42" fmla="*/ 16 w 589"/>
                    <a:gd name="T43" fmla="*/ 115 h 1151"/>
                    <a:gd name="T44" fmla="*/ 12 w 589"/>
                    <a:gd name="T45" fmla="*/ 110 h 1151"/>
                    <a:gd name="T46" fmla="*/ 9 w 589"/>
                    <a:gd name="T47" fmla="*/ 104 h 1151"/>
                    <a:gd name="T48" fmla="*/ 5 w 589"/>
                    <a:gd name="T49" fmla="*/ 97 h 1151"/>
                    <a:gd name="T50" fmla="*/ 3 w 589"/>
                    <a:gd name="T51" fmla="*/ 91 h 1151"/>
                    <a:gd name="T52" fmla="*/ 1 w 589"/>
                    <a:gd name="T53" fmla="*/ 84 h 1151"/>
                    <a:gd name="T54" fmla="*/ 1 w 589"/>
                    <a:gd name="T55" fmla="*/ 78 h 1151"/>
                    <a:gd name="T56" fmla="*/ 0 w 589"/>
                    <a:gd name="T57" fmla="*/ 70 h 1151"/>
                    <a:gd name="T58" fmla="*/ 1 w 589"/>
                    <a:gd name="T59" fmla="*/ 65 h 1151"/>
                    <a:gd name="T60" fmla="*/ 1 w 589"/>
                    <a:gd name="T61" fmla="*/ 59 h 1151"/>
                    <a:gd name="T62" fmla="*/ 1 w 589"/>
                    <a:gd name="T63" fmla="*/ 54 h 1151"/>
                    <a:gd name="T64" fmla="*/ 3 w 589"/>
                    <a:gd name="T65" fmla="*/ 49 h 1151"/>
                    <a:gd name="T66" fmla="*/ 5 w 589"/>
                    <a:gd name="T67" fmla="*/ 44 h 1151"/>
                    <a:gd name="T68" fmla="*/ 7 w 589"/>
                    <a:gd name="T69" fmla="*/ 39 h 1151"/>
                    <a:gd name="T70" fmla="*/ 10 w 589"/>
                    <a:gd name="T71" fmla="*/ 35 h 1151"/>
                    <a:gd name="T72" fmla="*/ 12 w 589"/>
                    <a:gd name="T73" fmla="*/ 31 h 1151"/>
                    <a:gd name="T74" fmla="*/ 15 w 589"/>
                    <a:gd name="T75" fmla="*/ 26 h 1151"/>
                    <a:gd name="T76" fmla="*/ 19 w 589"/>
                    <a:gd name="T77" fmla="*/ 23 h 1151"/>
                    <a:gd name="T78" fmla="*/ 22 w 589"/>
                    <a:gd name="T79" fmla="*/ 19 h 1151"/>
                    <a:gd name="T80" fmla="*/ 26 w 589"/>
                    <a:gd name="T81" fmla="*/ 16 h 1151"/>
                    <a:gd name="T82" fmla="*/ 30 w 589"/>
                    <a:gd name="T83" fmla="*/ 12 h 1151"/>
                    <a:gd name="T84" fmla="*/ 34 w 589"/>
                    <a:gd name="T85" fmla="*/ 10 h 1151"/>
                    <a:gd name="T86" fmla="*/ 39 w 589"/>
                    <a:gd name="T87" fmla="*/ 8 h 1151"/>
                    <a:gd name="T88" fmla="*/ 43 w 589"/>
                    <a:gd name="T89" fmla="*/ 5 h 1151"/>
                    <a:gd name="T90" fmla="*/ 42 w 589"/>
                    <a:gd name="T91" fmla="*/ 0 h 1151"/>
                    <a:gd name="T92" fmla="*/ 61 w 589"/>
                    <a:gd name="T93" fmla="*/ 19 h 1151"/>
                    <a:gd name="T94" fmla="*/ 55 w 589"/>
                    <a:gd name="T95" fmla="*/ 44 h 1151"/>
                    <a:gd name="T96" fmla="*/ 53 w 589"/>
                    <a:gd name="T97" fmla="*/ 38 h 1151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589"/>
                    <a:gd name="T148" fmla="*/ 0 h 1151"/>
                    <a:gd name="T149" fmla="*/ 589 w 589"/>
                    <a:gd name="T150" fmla="*/ 1151 h 1151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589" h="1151">
                      <a:moveTo>
                        <a:pt x="506" y="365"/>
                      </a:moveTo>
                      <a:lnTo>
                        <a:pt x="487" y="377"/>
                      </a:lnTo>
                      <a:lnTo>
                        <a:pt x="468" y="390"/>
                      </a:lnTo>
                      <a:lnTo>
                        <a:pt x="449" y="404"/>
                      </a:lnTo>
                      <a:lnTo>
                        <a:pt x="432" y="419"/>
                      </a:lnTo>
                      <a:lnTo>
                        <a:pt x="401" y="453"/>
                      </a:lnTo>
                      <a:lnTo>
                        <a:pt x="375" y="490"/>
                      </a:lnTo>
                      <a:lnTo>
                        <a:pt x="353" y="531"/>
                      </a:lnTo>
                      <a:lnTo>
                        <a:pt x="337" y="574"/>
                      </a:lnTo>
                      <a:lnTo>
                        <a:pt x="327" y="620"/>
                      </a:lnTo>
                      <a:lnTo>
                        <a:pt x="324" y="668"/>
                      </a:lnTo>
                      <a:lnTo>
                        <a:pt x="326" y="703"/>
                      </a:lnTo>
                      <a:lnTo>
                        <a:pt x="330" y="736"/>
                      </a:lnTo>
                      <a:lnTo>
                        <a:pt x="338" y="768"/>
                      </a:lnTo>
                      <a:lnTo>
                        <a:pt x="349" y="800"/>
                      </a:lnTo>
                      <a:lnTo>
                        <a:pt x="364" y="829"/>
                      </a:lnTo>
                      <a:lnTo>
                        <a:pt x="380" y="857"/>
                      </a:lnTo>
                      <a:lnTo>
                        <a:pt x="399" y="882"/>
                      </a:lnTo>
                      <a:lnTo>
                        <a:pt x="421" y="907"/>
                      </a:lnTo>
                      <a:lnTo>
                        <a:pt x="255" y="950"/>
                      </a:lnTo>
                      <a:lnTo>
                        <a:pt x="206" y="1150"/>
                      </a:lnTo>
                      <a:lnTo>
                        <a:pt x="161" y="1102"/>
                      </a:lnTo>
                      <a:lnTo>
                        <a:pt x="120" y="1049"/>
                      </a:lnTo>
                      <a:lnTo>
                        <a:pt x="85" y="993"/>
                      </a:lnTo>
                      <a:lnTo>
                        <a:pt x="55" y="934"/>
                      </a:lnTo>
                      <a:lnTo>
                        <a:pt x="32" y="872"/>
                      </a:lnTo>
                      <a:lnTo>
                        <a:pt x="15" y="806"/>
                      </a:lnTo>
                      <a:lnTo>
                        <a:pt x="4" y="738"/>
                      </a:lnTo>
                      <a:lnTo>
                        <a:pt x="0" y="668"/>
                      </a:lnTo>
                      <a:lnTo>
                        <a:pt x="2" y="617"/>
                      </a:lnTo>
                      <a:lnTo>
                        <a:pt x="8" y="566"/>
                      </a:lnTo>
                      <a:lnTo>
                        <a:pt x="18" y="516"/>
                      </a:lnTo>
                      <a:lnTo>
                        <a:pt x="31" y="468"/>
                      </a:lnTo>
                      <a:lnTo>
                        <a:pt x="48" y="421"/>
                      </a:lnTo>
                      <a:lnTo>
                        <a:pt x="68" y="376"/>
                      </a:lnTo>
                      <a:lnTo>
                        <a:pt x="91" y="333"/>
                      </a:lnTo>
                      <a:lnTo>
                        <a:pt x="117" y="292"/>
                      </a:lnTo>
                      <a:lnTo>
                        <a:pt x="147" y="253"/>
                      </a:lnTo>
                      <a:lnTo>
                        <a:pt x="178" y="216"/>
                      </a:lnTo>
                      <a:lnTo>
                        <a:pt x="212" y="181"/>
                      </a:lnTo>
                      <a:lnTo>
                        <a:pt x="250" y="150"/>
                      </a:lnTo>
                      <a:lnTo>
                        <a:pt x="289" y="120"/>
                      </a:lnTo>
                      <a:lnTo>
                        <a:pt x="329" y="94"/>
                      </a:lnTo>
                      <a:lnTo>
                        <a:pt x="373" y="71"/>
                      </a:lnTo>
                      <a:lnTo>
                        <a:pt x="417" y="51"/>
                      </a:lnTo>
                      <a:lnTo>
                        <a:pt x="403" y="0"/>
                      </a:lnTo>
                      <a:lnTo>
                        <a:pt x="588" y="179"/>
                      </a:lnTo>
                      <a:lnTo>
                        <a:pt x="522" y="419"/>
                      </a:lnTo>
                      <a:lnTo>
                        <a:pt x="506" y="365"/>
                      </a:lnTo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AED3EA"/>
                    </a:gs>
                  </a:gsLst>
                  <a:lin ang="18900000" scaled="1"/>
                </a:gradFill>
                <a:ln w="9525" cap="flat" cmpd="sng">
                  <a:solidFill>
                    <a:srgbClr val="91A3B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0" rIns="0" anchor="ctr"/>
                <a:lstStyle/>
                <a:p>
                  <a:endParaRPr lang="ko-KR" altLang="en-US" sz="969" b="1" dirty="0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</p:grpSp>
          <p:sp>
            <p:nvSpPr>
              <p:cNvPr id="223" name="AutoShape 21"/>
              <p:cNvSpPr>
                <a:spLocks noChangeArrowheads="1"/>
              </p:cNvSpPr>
              <p:nvPr/>
            </p:nvSpPr>
            <p:spPr bwMode="auto">
              <a:xfrm>
                <a:off x="823752" y="5079203"/>
                <a:ext cx="506258" cy="205334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623" b="1" kern="0" dirty="0">
                    <a:solidFill>
                      <a:schemeClr val="bg1"/>
                    </a:solidFill>
                    <a:latin typeface="+mn-ea"/>
                  </a:rPr>
                  <a:t>Step 6</a:t>
                </a:r>
              </a:p>
            </p:txBody>
          </p:sp>
          <p:sp>
            <p:nvSpPr>
              <p:cNvPr id="224" name="직사각형 223"/>
              <p:cNvSpPr/>
              <p:nvPr/>
            </p:nvSpPr>
            <p:spPr bwMode="gray">
              <a:xfrm>
                <a:off x="5520977" y="3846627"/>
                <a:ext cx="445131" cy="208187"/>
              </a:xfrm>
              <a:prstGeom prst="rect">
                <a:avLst/>
              </a:prstGeom>
              <a:solidFill>
                <a:srgbClr val="0070C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File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25" name="직사각형 224"/>
              <p:cNvSpPr/>
              <p:nvPr/>
            </p:nvSpPr>
            <p:spPr bwMode="gray">
              <a:xfrm>
                <a:off x="2288537" y="4369845"/>
                <a:ext cx="445131" cy="1656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Data 1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 bwMode="gray">
              <a:xfrm>
                <a:off x="2289957" y="4542648"/>
                <a:ext cx="445131" cy="1656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Data 2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27" name="AutoShape 21"/>
              <p:cNvSpPr>
                <a:spLocks noChangeArrowheads="1"/>
              </p:cNvSpPr>
              <p:nvPr/>
            </p:nvSpPr>
            <p:spPr bwMode="auto">
              <a:xfrm>
                <a:off x="3389173" y="3399614"/>
                <a:ext cx="1253582" cy="213672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File </a:t>
                </a:r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  <a:sym typeface="Wingdings" panose="05000000000000000000" pitchFamily="2" charset="2"/>
                  </a:rPr>
                  <a:t> File </a:t>
                </a:r>
                <a:r>
                  <a:rPr lang="ko-KR" altLang="en-US" sz="554" b="1" kern="0" dirty="0">
                    <a:solidFill>
                      <a:schemeClr val="bg1"/>
                    </a:solidFill>
                    <a:latin typeface="+mn-ea"/>
                    <a:sym typeface="Wingdings" panose="05000000000000000000" pitchFamily="2" charset="2"/>
                  </a:rPr>
                  <a:t>처리 </a:t>
                </a:r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  <a:sym typeface="Wingdings" panose="05000000000000000000" pitchFamily="2" charset="2"/>
                  </a:rPr>
                  <a:t>Step</a:t>
                </a:r>
                <a:endParaRPr lang="en-US" altLang="ko-KR" sz="554" b="1" kern="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28" name="AutoShape 21"/>
              <p:cNvSpPr>
                <a:spLocks noChangeArrowheads="1"/>
              </p:cNvSpPr>
              <p:nvPr/>
            </p:nvSpPr>
            <p:spPr bwMode="auto">
              <a:xfrm>
                <a:off x="2874023" y="4435812"/>
                <a:ext cx="515149" cy="213672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Partitioner</a:t>
                </a:r>
              </a:p>
            </p:txBody>
          </p:sp>
          <p:sp>
            <p:nvSpPr>
              <p:cNvPr id="229" name="직사각형 228"/>
              <p:cNvSpPr/>
              <p:nvPr/>
            </p:nvSpPr>
            <p:spPr bwMode="gray">
              <a:xfrm>
                <a:off x="3624875" y="4335078"/>
                <a:ext cx="978020" cy="18846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Data 1 Reader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 bwMode="gray">
              <a:xfrm>
                <a:off x="3624875" y="4562168"/>
                <a:ext cx="978020" cy="18846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Data 2 Reader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31" name="AutoShape 21"/>
              <p:cNvSpPr>
                <a:spLocks noChangeArrowheads="1"/>
              </p:cNvSpPr>
              <p:nvPr/>
            </p:nvSpPr>
            <p:spPr bwMode="auto">
              <a:xfrm>
                <a:off x="4715032" y="4326765"/>
                <a:ext cx="718869" cy="213672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Item Writer</a:t>
                </a:r>
              </a:p>
            </p:txBody>
          </p:sp>
          <p:sp>
            <p:nvSpPr>
              <p:cNvPr id="232" name="AutoShape 21"/>
              <p:cNvSpPr>
                <a:spLocks noChangeArrowheads="1"/>
              </p:cNvSpPr>
              <p:nvPr/>
            </p:nvSpPr>
            <p:spPr bwMode="auto">
              <a:xfrm>
                <a:off x="4712412" y="4562680"/>
                <a:ext cx="718869" cy="213672"/>
              </a:xfrm>
              <a:prstGeom prst="roundRect">
                <a:avLst>
                  <a:gd name="adj" fmla="val 16667"/>
                </a:avLst>
              </a:prstGeom>
              <a:solidFill>
                <a:srgbClr val="F63F1A"/>
              </a:solidFill>
              <a:ln w="6350">
                <a:solidFill>
                  <a:schemeClr val="bg1">
                    <a:lumMod val="50000"/>
                  </a:schemeClr>
                </a:solidFill>
                <a:prstDash val="solid"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altLang="ko-KR" sz="554" b="1" kern="0" dirty="0">
                    <a:solidFill>
                      <a:schemeClr val="bg1"/>
                    </a:solidFill>
                    <a:latin typeface="+mn-ea"/>
                  </a:rPr>
                  <a:t>Item Writer</a:t>
                </a:r>
              </a:p>
            </p:txBody>
          </p:sp>
          <p:sp>
            <p:nvSpPr>
              <p:cNvPr id="233" name="원통 232"/>
              <p:cNvSpPr/>
              <p:nvPr/>
            </p:nvSpPr>
            <p:spPr bwMode="gray">
              <a:xfrm>
                <a:off x="5630439" y="4435812"/>
                <a:ext cx="474045" cy="283639"/>
              </a:xfrm>
              <a:prstGeom prst="can">
                <a:avLst/>
              </a:prstGeom>
              <a:solidFill>
                <a:srgbClr val="F37C1C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Table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34" name="원통 233"/>
              <p:cNvSpPr/>
              <p:nvPr/>
            </p:nvSpPr>
            <p:spPr bwMode="gray">
              <a:xfrm>
                <a:off x="2288638" y="5060153"/>
                <a:ext cx="474045" cy="283639"/>
              </a:xfrm>
              <a:prstGeom prst="can">
                <a:avLst/>
              </a:prstGeom>
              <a:solidFill>
                <a:srgbClr val="F37C1C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Table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35" name="AutoShape 25"/>
              <p:cNvSpPr>
                <a:spLocks noChangeArrowheads="1"/>
              </p:cNvSpPr>
              <p:nvPr/>
            </p:nvSpPr>
            <p:spPr bwMode="auto">
              <a:xfrm>
                <a:off x="376678" y="2342728"/>
                <a:ext cx="1441458" cy="184071"/>
              </a:xfrm>
              <a:prstGeom prst="roundRect">
                <a:avLst>
                  <a:gd name="adj" fmla="val 6266"/>
                </a:avLst>
              </a:prstGeom>
              <a:solidFill>
                <a:schemeClr val="accent5">
                  <a:lumMod val="75000"/>
                  <a:alpha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92" b="1" dirty="0">
                    <a:latin typeface="+mn-ea"/>
                  </a:rPr>
                  <a:t>Job</a:t>
                </a:r>
                <a:endParaRPr lang="ko-KR" altLang="en-US" sz="692" b="1" dirty="0">
                  <a:latin typeface="+mn-ea"/>
                </a:endParaRPr>
              </a:p>
            </p:txBody>
          </p:sp>
          <p:sp>
            <p:nvSpPr>
              <p:cNvPr id="236" name="AutoShape 25"/>
              <p:cNvSpPr>
                <a:spLocks noChangeArrowheads="1"/>
              </p:cNvSpPr>
              <p:nvPr/>
            </p:nvSpPr>
            <p:spPr bwMode="auto">
              <a:xfrm>
                <a:off x="1821880" y="2342728"/>
                <a:ext cx="4329905" cy="184071"/>
              </a:xfrm>
              <a:prstGeom prst="roundRect">
                <a:avLst>
                  <a:gd name="adj" fmla="val 6266"/>
                </a:avLst>
              </a:prstGeom>
              <a:solidFill>
                <a:schemeClr val="accent5">
                  <a:lumMod val="75000"/>
                  <a:alpha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92" b="1" dirty="0">
                    <a:latin typeface="+mn-ea"/>
                  </a:rPr>
                  <a:t>Step</a:t>
                </a:r>
                <a:endParaRPr lang="ko-KR" altLang="en-US" sz="692" b="1" dirty="0">
                  <a:latin typeface="+mn-ea"/>
                </a:endParaRPr>
              </a:p>
            </p:txBody>
          </p:sp>
          <p:cxnSp>
            <p:nvCxnSpPr>
              <p:cNvPr id="237" name="직선 화살표 연결선 236"/>
              <p:cNvCxnSpPr>
                <a:stCxn id="206" idx="2"/>
                <a:endCxn id="208" idx="0"/>
              </p:cNvCxnSpPr>
              <p:nvPr/>
            </p:nvCxnSpPr>
            <p:spPr>
              <a:xfrm>
                <a:off x="1075241" y="2870506"/>
                <a:ext cx="304791" cy="34963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직선 화살표 연결선 237"/>
              <p:cNvCxnSpPr>
                <a:stCxn id="206" idx="2"/>
                <a:endCxn id="207" idx="0"/>
              </p:cNvCxnSpPr>
              <p:nvPr/>
            </p:nvCxnSpPr>
            <p:spPr>
              <a:xfrm flipH="1">
                <a:off x="779695" y="2870506"/>
                <a:ext cx="295546" cy="343602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직선 화살표 연결선 238"/>
              <p:cNvCxnSpPr>
                <a:stCxn id="208" idx="2"/>
                <a:endCxn id="209" idx="0"/>
              </p:cNvCxnSpPr>
              <p:nvPr/>
            </p:nvCxnSpPr>
            <p:spPr>
              <a:xfrm flipH="1">
                <a:off x="1073717" y="3425474"/>
                <a:ext cx="307839" cy="399428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직선 화살표 연결선 239"/>
              <p:cNvCxnSpPr>
                <a:stCxn id="207" idx="2"/>
                <a:endCxn id="209" idx="0"/>
              </p:cNvCxnSpPr>
              <p:nvPr/>
            </p:nvCxnSpPr>
            <p:spPr>
              <a:xfrm>
                <a:off x="778218" y="3419442"/>
                <a:ext cx="298501" cy="405460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직선 화살표 연결선 240"/>
              <p:cNvCxnSpPr>
                <a:stCxn id="209" idx="2"/>
                <a:endCxn id="210" idx="0"/>
              </p:cNvCxnSpPr>
              <p:nvPr/>
            </p:nvCxnSpPr>
            <p:spPr>
              <a:xfrm>
                <a:off x="1075241" y="4030236"/>
                <a:ext cx="0" cy="397800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화살표 연결선 241"/>
              <p:cNvCxnSpPr>
                <a:stCxn id="210" idx="2"/>
              </p:cNvCxnSpPr>
              <p:nvPr/>
            </p:nvCxnSpPr>
            <p:spPr>
              <a:xfrm>
                <a:off x="1075231" y="4633370"/>
                <a:ext cx="2013" cy="431373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/>
              <p:cNvCxnSpPr>
                <a:stCxn id="258" idx="0"/>
              </p:cNvCxnSpPr>
              <p:nvPr/>
            </p:nvCxnSpPr>
            <p:spPr>
              <a:xfrm>
                <a:off x="1995200" y="3099457"/>
                <a:ext cx="4147060" cy="30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직선 연결선 243"/>
              <p:cNvCxnSpPr/>
              <p:nvPr/>
            </p:nvCxnSpPr>
            <p:spPr>
              <a:xfrm>
                <a:off x="1852873" y="3655487"/>
                <a:ext cx="429347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직선 연결선 244"/>
              <p:cNvCxnSpPr/>
              <p:nvPr/>
            </p:nvCxnSpPr>
            <p:spPr>
              <a:xfrm>
                <a:off x="1821880" y="4248186"/>
                <a:ext cx="432159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직선 연결선 245"/>
              <p:cNvCxnSpPr/>
              <p:nvPr/>
            </p:nvCxnSpPr>
            <p:spPr>
              <a:xfrm>
                <a:off x="1867622" y="4849056"/>
                <a:ext cx="427880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직선 화살표 연결선 246"/>
              <p:cNvCxnSpPr>
                <a:stCxn id="212" idx="4"/>
                <a:endCxn id="213" idx="1"/>
              </p:cNvCxnSpPr>
              <p:nvPr/>
            </p:nvCxnSpPr>
            <p:spPr>
              <a:xfrm>
                <a:off x="2701734" y="2776153"/>
                <a:ext cx="210331" cy="1731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직선 화살표 연결선 247"/>
              <p:cNvCxnSpPr>
                <a:stCxn id="213" idx="3"/>
                <a:endCxn id="214" idx="1"/>
              </p:cNvCxnSpPr>
              <p:nvPr/>
            </p:nvCxnSpPr>
            <p:spPr>
              <a:xfrm>
                <a:off x="3630934" y="2777884"/>
                <a:ext cx="133811" cy="2878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/>
              <p:cNvCxnSpPr>
                <a:endCxn id="215" idx="1"/>
              </p:cNvCxnSpPr>
              <p:nvPr/>
            </p:nvCxnSpPr>
            <p:spPr>
              <a:xfrm>
                <a:off x="4533492" y="2783615"/>
                <a:ext cx="103311" cy="0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/>
              <p:cNvCxnSpPr>
                <a:stCxn id="215" idx="3"/>
                <a:endCxn id="216" idx="2"/>
              </p:cNvCxnSpPr>
              <p:nvPr/>
            </p:nvCxnSpPr>
            <p:spPr>
              <a:xfrm flipV="1">
                <a:off x="5355672" y="2779641"/>
                <a:ext cx="194611" cy="397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1" name="타원 250"/>
              <p:cNvSpPr/>
              <p:nvPr/>
            </p:nvSpPr>
            <p:spPr>
              <a:xfrm>
                <a:off x="2690913" y="3301091"/>
                <a:ext cx="174540" cy="151746"/>
              </a:xfrm>
              <a:prstGeom prst="ellipse">
                <a:avLst/>
              </a:prstGeom>
              <a:solidFill>
                <a:srgbClr val="FF0000"/>
              </a:solidFill>
              <a:ln>
                <a:prstDash val="solid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47">
                  <a:latin typeface="+mn-ea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5161277" y="3303372"/>
                <a:ext cx="174540" cy="151746"/>
              </a:xfrm>
              <a:prstGeom prst="ellipse">
                <a:avLst/>
              </a:prstGeom>
              <a:solidFill>
                <a:srgbClr val="FF0000"/>
              </a:solidFill>
              <a:ln>
                <a:prstDash val="solid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47">
                  <a:latin typeface="+mn-ea"/>
                </a:endParaRPr>
              </a:p>
            </p:txBody>
          </p:sp>
          <p:cxnSp>
            <p:nvCxnSpPr>
              <p:cNvPr id="253" name="직선 화살표 연결선 252"/>
              <p:cNvCxnSpPr>
                <a:endCxn id="217" idx="1"/>
              </p:cNvCxnSpPr>
              <p:nvPr/>
            </p:nvCxnSpPr>
            <p:spPr>
              <a:xfrm flipV="1">
                <a:off x="2873766" y="3255527"/>
                <a:ext cx="523719" cy="11312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직선 화살표 연결선 253"/>
              <p:cNvCxnSpPr>
                <a:stCxn id="217" idx="3"/>
                <a:endCxn id="252" idx="2"/>
              </p:cNvCxnSpPr>
              <p:nvPr/>
            </p:nvCxnSpPr>
            <p:spPr>
              <a:xfrm>
                <a:off x="4651067" y="3255527"/>
                <a:ext cx="510210" cy="123718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직선 화살표 연결선 254"/>
              <p:cNvCxnSpPr>
                <a:endCxn id="227" idx="1"/>
              </p:cNvCxnSpPr>
              <p:nvPr/>
            </p:nvCxnSpPr>
            <p:spPr>
              <a:xfrm>
                <a:off x="2874023" y="3368651"/>
                <a:ext cx="515150" cy="137799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직선 화살표 연결선 255"/>
              <p:cNvCxnSpPr>
                <a:stCxn id="227" idx="3"/>
                <a:endCxn id="252" idx="2"/>
              </p:cNvCxnSpPr>
              <p:nvPr/>
            </p:nvCxnSpPr>
            <p:spPr>
              <a:xfrm flipV="1">
                <a:off x="4642755" y="3379245"/>
                <a:ext cx="518522" cy="127205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AutoShape 25"/>
              <p:cNvSpPr>
                <a:spLocks noChangeArrowheads="1"/>
              </p:cNvSpPr>
              <p:nvPr/>
            </p:nvSpPr>
            <p:spPr bwMode="auto">
              <a:xfrm>
                <a:off x="1830193" y="2526799"/>
                <a:ext cx="330014" cy="575674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75000"/>
                </a:schemeClr>
              </a:solidFill>
              <a:ln w="9525" algn="ctr">
                <a:solidFill>
                  <a:srgbClr val="90ABC2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/>
                <a:r>
                  <a:rPr lang="en-US" altLang="ko-KR" sz="575" b="1" dirty="0">
                    <a:solidFill>
                      <a:schemeClr val="bg1"/>
                    </a:solidFill>
                    <a:latin typeface="+mn-ea"/>
                    <a:ea typeface="+mn-ea"/>
                    <a:cs typeface="Times New Roman" pitchFamily="18" charset="0"/>
                  </a:rPr>
                  <a:t>Connected</a:t>
                </a:r>
              </a:p>
              <a:p>
                <a:pPr algn="ctr" latinLnBrk="0"/>
                <a:r>
                  <a:rPr lang="en-US" altLang="ko-KR" sz="575" b="1" dirty="0">
                    <a:solidFill>
                      <a:schemeClr val="bg1"/>
                    </a:solidFill>
                    <a:latin typeface="+mn-ea"/>
                    <a:ea typeface="+mn-ea"/>
                    <a:cs typeface="Times New Roman" pitchFamily="18" charset="0"/>
                  </a:rPr>
                  <a:t>Batch</a:t>
                </a:r>
                <a:endParaRPr lang="ko-KR" altLang="en-US" sz="575" b="1" dirty="0">
                  <a:solidFill>
                    <a:schemeClr val="bg1"/>
                  </a:solidFill>
                  <a:latin typeface="+mn-ea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58" name="AutoShape 25"/>
              <p:cNvSpPr>
                <a:spLocks noChangeArrowheads="1"/>
              </p:cNvSpPr>
              <p:nvPr/>
            </p:nvSpPr>
            <p:spPr bwMode="auto">
              <a:xfrm>
                <a:off x="1830193" y="3099457"/>
                <a:ext cx="330014" cy="555466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75000"/>
                </a:schemeClr>
              </a:solidFill>
              <a:ln w="9525" algn="ctr">
                <a:solidFill>
                  <a:srgbClr val="90ABC2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/>
                <a:r>
                  <a:rPr lang="ko-KR" altLang="en-US" sz="575" b="1" dirty="0">
                    <a:solidFill>
                      <a:schemeClr val="bg1"/>
                    </a:solidFill>
                    <a:latin typeface="+mn-ea"/>
                    <a:ea typeface="+mn-ea"/>
                    <a:cs typeface="Times New Roman" pitchFamily="18" charset="0"/>
                  </a:rPr>
                  <a:t>병렬실행</a:t>
                </a:r>
              </a:p>
            </p:txBody>
          </p:sp>
          <p:cxnSp>
            <p:nvCxnSpPr>
              <p:cNvPr id="259" name="직선 화살표 연결선 258"/>
              <p:cNvCxnSpPr>
                <a:stCxn id="221" idx="3"/>
                <a:endCxn id="219" idx="1"/>
              </p:cNvCxnSpPr>
              <p:nvPr/>
            </p:nvCxnSpPr>
            <p:spPr>
              <a:xfrm flipV="1">
                <a:off x="3597682" y="3942450"/>
                <a:ext cx="153981" cy="5596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화살표 연결선 259"/>
              <p:cNvCxnSpPr/>
              <p:nvPr/>
            </p:nvCxnSpPr>
            <p:spPr>
              <a:xfrm flipV="1">
                <a:off x="4474229" y="3939730"/>
                <a:ext cx="153981" cy="5596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화살표 연결선 260"/>
              <p:cNvCxnSpPr>
                <a:stCxn id="220" idx="3"/>
                <a:endCxn id="224" idx="1"/>
              </p:cNvCxnSpPr>
              <p:nvPr/>
            </p:nvCxnSpPr>
            <p:spPr>
              <a:xfrm>
                <a:off x="5349862" y="3945303"/>
                <a:ext cx="171115" cy="5418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AutoShape 25"/>
              <p:cNvSpPr>
                <a:spLocks noChangeArrowheads="1"/>
              </p:cNvSpPr>
              <p:nvPr/>
            </p:nvSpPr>
            <p:spPr bwMode="auto">
              <a:xfrm>
                <a:off x="1830193" y="3655487"/>
                <a:ext cx="334939" cy="592699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75000"/>
                </a:schemeClr>
              </a:solidFill>
              <a:ln w="9525" algn="ctr">
                <a:solidFill>
                  <a:srgbClr val="90ABC2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/>
                <a:r>
                  <a:rPr lang="ko-KR" altLang="en-US" sz="575" b="1" dirty="0">
                    <a:solidFill>
                      <a:schemeClr val="bg1"/>
                    </a:solidFill>
                    <a:latin typeface="+mn-ea"/>
                    <a:ea typeface="+mn-ea"/>
                    <a:cs typeface="Times New Roman" pitchFamily="18" charset="0"/>
                  </a:rPr>
                  <a:t>파일처리</a:t>
                </a:r>
                <a:endParaRPr lang="en-US" altLang="ko-KR" sz="575" b="1" dirty="0">
                  <a:solidFill>
                    <a:schemeClr val="bg1"/>
                  </a:solidFill>
                  <a:latin typeface="+mn-ea"/>
                  <a:ea typeface="+mn-ea"/>
                  <a:cs typeface="Times New Roman" pitchFamily="18" charset="0"/>
                </a:endParaRPr>
              </a:p>
              <a:p>
                <a:pPr algn="ctr" latinLnBrk="0"/>
                <a:r>
                  <a:rPr lang="ko-KR" altLang="en-US" sz="575" b="1" dirty="0">
                    <a:solidFill>
                      <a:schemeClr val="bg1"/>
                    </a:solidFill>
                    <a:latin typeface="+mn-ea"/>
                    <a:ea typeface="+mn-ea"/>
                    <a:cs typeface="Times New Roman" pitchFamily="18" charset="0"/>
                  </a:rPr>
                  <a:t>비동기</a:t>
                </a:r>
              </a:p>
            </p:txBody>
          </p:sp>
          <p:cxnSp>
            <p:nvCxnSpPr>
              <p:cNvPr id="263" name="직선 화살표 연결선 262"/>
              <p:cNvCxnSpPr>
                <a:stCxn id="225" idx="3"/>
                <a:endCxn id="228" idx="1"/>
              </p:cNvCxnSpPr>
              <p:nvPr/>
            </p:nvCxnSpPr>
            <p:spPr>
              <a:xfrm>
                <a:off x="2733668" y="4452645"/>
                <a:ext cx="140355" cy="90003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화살표 연결선 263"/>
              <p:cNvCxnSpPr>
                <a:stCxn id="226" idx="3"/>
                <a:endCxn id="228" idx="1"/>
              </p:cNvCxnSpPr>
              <p:nvPr/>
            </p:nvCxnSpPr>
            <p:spPr>
              <a:xfrm flipV="1">
                <a:off x="2735088" y="4542648"/>
                <a:ext cx="138935" cy="82800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직선 화살표 연결선 264"/>
              <p:cNvCxnSpPr>
                <a:stCxn id="228" idx="3"/>
                <a:endCxn id="229" idx="1"/>
              </p:cNvCxnSpPr>
              <p:nvPr/>
            </p:nvCxnSpPr>
            <p:spPr>
              <a:xfrm flipV="1">
                <a:off x="3389172" y="4429312"/>
                <a:ext cx="235703" cy="113336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직선 화살표 연결선 265"/>
              <p:cNvCxnSpPr>
                <a:stCxn id="228" idx="3"/>
                <a:endCxn id="230" idx="1"/>
              </p:cNvCxnSpPr>
              <p:nvPr/>
            </p:nvCxnSpPr>
            <p:spPr>
              <a:xfrm>
                <a:off x="3389172" y="4542648"/>
                <a:ext cx="235703" cy="11375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화살표 연결선 266"/>
              <p:cNvCxnSpPr>
                <a:stCxn id="229" idx="3"/>
                <a:endCxn id="231" idx="1"/>
              </p:cNvCxnSpPr>
              <p:nvPr/>
            </p:nvCxnSpPr>
            <p:spPr>
              <a:xfrm>
                <a:off x="4602895" y="4429312"/>
                <a:ext cx="112137" cy="4289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직선 화살표 연결선 267"/>
              <p:cNvCxnSpPr>
                <a:stCxn id="230" idx="3"/>
                <a:endCxn id="232" idx="1"/>
              </p:cNvCxnSpPr>
              <p:nvPr/>
            </p:nvCxnSpPr>
            <p:spPr>
              <a:xfrm>
                <a:off x="4602895" y="4656402"/>
                <a:ext cx="109517" cy="1311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화살표 연결선 268"/>
              <p:cNvCxnSpPr>
                <a:stCxn id="231" idx="3"/>
                <a:endCxn id="233" idx="2"/>
              </p:cNvCxnSpPr>
              <p:nvPr/>
            </p:nvCxnSpPr>
            <p:spPr>
              <a:xfrm>
                <a:off x="5433901" y="4433601"/>
                <a:ext cx="196538" cy="144031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직선 화살표 연결선 269"/>
              <p:cNvCxnSpPr>
                <a:stCxn id="232" idx="3"/>
                <a:endCxn id="233" idx="2"/>
              </p:cNvCxnSpPr>
              <p:nvPr/>
            </p:nvCxnSpPr>
            <p:spPr>
              <a:xfrm flipV="1">
                <a:off x="5431281" y="4577632"/>
                <a:ext cx="199158" cy="9188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AutoShape 25"/>
              <p:cNvSpPr>
                <a:spLocks noChangeArrowheads="1"/>
              </p:cNvSpPr>
              <p:nvPr/>
            </p:nvSpPr>
            <p:spPr bwMode="auto">
              <a:xfrm>
                <a:off x="1829235" y="4246969"/>
                <a:ext cx="334939" cy="602087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75000"/>
                </a:schemeClr>
              </a:solidFill>
              <a:ln w="9525" algn="ctr">
                <a:solidFill>
                  <a:srgbClr val="90ABC2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/>
                <a:r>
                  <a:rPr lang="en-US" altLang="ko-KR" sz="575" b="1" kern="0" dirty="0">
                    <a:solidFill>
                      <a:schemeClr val="bg1"/>
                    </a:solidFill>
                    <a:latin typeface="+mn-ea"/>
                    <a:ea typeface="+mn-ea"/>
                    <a:cs typeface="Arial" pitchFamily="34" charset="0"/>
                  </a:rPr>
                  <a:t>Partitioning</a:t>
                </a:r>
                <a:endParaRPr lang="ko-KR" altLang="en-US" sz="575" b="1" dirty="0">
                  <a:solidFill>
                    <a:schemeClr val="bg1"/>
                  </a:solidFill>
                  <a:latin typeface="+mn-ea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272" name="AutoShape 25"/>
              <p:cNvSpPr>
                <a:spLocks noChangeArrowheads="1"/>
              </p:cNvSpPr>
              <p:nvPr/>
            </p:nvSpPr>
            <p:spPr bwMode="auto">
              <a:xfrm>
                <a:off x="1828277" y="4858581"/>
                <a:ext cx="334939" cy="602087"/>
              </a:xfrm>
              <a:prstGeom prst="roundRect">
                <a:avLst>
                  <a:gd name="adj" fmla="val 0"/>
                </a:avLst>
              </a:prstGeom>
              <a:solidFill>
                <a:schemeClr val="accent6">
                  <a:lumMod val="75000"/>
                </a:schemeClr>
              </a:solidFill>
              <a:ln w="9525" algn="ctr">
                <a:solidFill>
                  <a:srgbClr val="90ABC2"/>
                </a:solidFill>
                <a:round/>
                <a:headEnd/>
                <a:tailEnd/>
              </a:ln>
              <a:effectLst/>
            </p:spPr>
            <p:txBody>
              <a:bodyPr vert="eaVert" wrap="none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/>
                <a:r>
                  <a:rPr lang="ko-KR" altLang="en-US" sz="575" b="1" dirty="0">
                    <a:solidFill>
                      <a:schemeClr val="bg1"/>
                    </a:solidFill>
                    <a:latin typeface="+mn-ea"/>
                    <a:ea typeface="+mn-ea"/>
                    <a:cs typeface="Times New Roman" pitchFamily="18" charset="0"/>
                  </a:rPr>
                  <a:t>병렬처리</a:t>
                </a:r>
                <a:endParaRPr lang="en-US" altLang="ko-KR" sz="575" b="1" dirty="0">
                  <a:solidFill>
                    <a:schemeClr val="bg1"/>
                  </a:solidFill>
                  <a:latin typeface="+mn-ea"/>
                  <a:ea typeface="+mn-ea"/>
                  <a:cs typeface="Times New Roman" pitchFamily="18" charset="0"/>
                </a:endParaRPr>
              </a:p>
              <a:p>
                <a:pPr algn="ctr" latinLnBrk="0"/>
                <a:r>
                  <a:rPr lang="ko-KR" altLang="en-US" sz="575" b="1" dirty="0">
                    <a:solidFill>
                      <a:schemeClr val="bg1"/>
                    </a:solidFill>
                    <a:latin typeface="+mn-ea"/>
                    <a:ea typeface="+mn-ea"/>
                    <a:cs typeface="Times New Roman" pitchFamily="18" charset="0"/>
                  </a:rPr>
                  <a:t>비동기</a:t>
                </a:r>
              </a:p>
            </p:txBody>
          </p:sp>
          <p:grpSp>
            <p:nvGrpSpPr>
              <p:cNvPr id="273" name="그룹 272"/>
              <p:cNvGrpSpPr/>
              <p:nvPr/>
            </p:nvGrpSpPr>
            <p:grpSpPr>
              <a:xfrm>
                <a:off x="2973779" y="4887062"/>
                <a:ext cx="1108689" cy="252180"/>
                <a:chOff x="2982092" y="4590453"/>
                <a:chExt cx="1108689" cy="252180"/>
              </a:xfrm>
            </p:grpSpPr>
            <p:grpSp>
              <p:nvGrpSpPr>
                <p:cNvPr id="324" name="그룹 323"/>
                <p:cNvGrpSpPr/>
                <p:nvPr/>
              </p:nvGrpSpPr>
              <p:grpSpPr>
                <a:xfrm>
                  <a:off x="3114520" y="4590453"/>
                  <a:ext cx="976261" cy="252180"/>
                  <a:chOff x="3583083" y="4134457"/>
                  <a:chExt cx="2441041" cy="947079"/>
                </a:xfrm>
              </p:grpSpPr>
              <p:sp>
                <p:nvSpPr>
                  <p:cNvPr id="326" name="AutoShape 12"/>
                  <p:cNvSpPr>
                    <a:spLocks noChangeArrowheads="1"/>
                  </p:cNvSpPr>
                  <p:nvPr/>
                </p:nvSpPr>
                <p:spPr bwMode="auto">
                  <a:xfrm>
                    <a:off x="3583083" y="4134457"/>
                    <a:ext cx="2441041" cy="947079"/>
                  </a:xfrm>
                  <a:prstGeom prst="roundRect">
                    <a:avLst>
                      <a:gd name="adj" fmla="val 5250"/>
                    </a:avLst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6350" algn="ctr">
                    <a:solidFill>
                      <a:schemeClr val="bg1">
                        <a:lumMod val="65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tIns="19939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27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3748436" y="4374303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R</a:t>
                    </a:r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328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5343397" y="4363797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W</a:t>
                    </a:r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329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4560164" y="4363797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P</a:t>
                    </a:r>
                  </a:p>
                </p:txBody>
              </p:sp>
              <p:cxnSp>
                <p:nvCxnSpPr>
                  <p:cNvPr id="330" name="AutoShape 13"/>
                  <p:cNvCxnSpPr>
                    <a:cxnSpLocks noChangeShapeType="1"/>
                    <a:stCxn id="327" idx="6"/>
                    <a:endCxn id="329" idx="2"/>
                  </p:cNvCxnSpPr>
                  <p:nvPr/>
                </p:nvCxnSpPr>
                <p:spPr bwMode="auto">
                  <a:xfrm flipV="1">
                    <a:off x="4288436" y="4627493"/>
                    <a:ext cx="271728" cy="10507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7961" dir="2700000" algn="ctr" rotWithShape="0">
                            <a:srgbClr val="336699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31" name="AutoShape 13"/>
                  <p:cNvCxnSpPr>
                    <a:cxnSpLocks noChangeShapeType="1"/>
                    <a:stCxn id="329" idx="6"/>
                    <a:endCxn id="328" idx="2"/>
                  </p:cNvCxnSpPr>
                  <p:nvPr/>
                </p:nvCxnSpPr>
                <p:spPr bwMode="auto">
                  <a:xfrm>
                    <a:off x="5100164" y="4627493"/>
                    <a:ext cx="243233" cy="0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7961" dir="2700000" algn="ctr" rotWithShape="0">
                            <a:srgbClr val="336699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325" name="직사각형 324"/>
                <p:cNvSpPr/>
                <p:nvPr/>
              </p:nvSpPr>
              <p:spPr>
                <a:xfrm>
                  <a:off x="2982092" y="4590453"/>
                  <a:ext cx="165680" cy="2521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54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+mn-ea"/>
                    </a:rPr>
                    <a:t>T1</a:t>
                  </a:r>
                  <a:endParaRPr lang="ko-KR" altLang="en-US" sz="554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74" name="그룹 273"/>
              <p:cNvGrpSpPr/>
              <p:nvPr/>
            </p:nvGrpSpPr>
            <p:grpSpPr>
              <a:xfrm>
                <a:off x="2976545" y="5180783"/>
                <a:ext cx="1108689" cy="252180"/>
                <a:chOff x="2982092" y="4590453"/>
                <a:chExt cx="1108689" cy="252180"/>
              </a:xfrm>
            </p:grpSpPr>
            <p:grpSp>
              <p:nvGrpSpPr>
                <p:cNvPr id="316" name="그룹 315"/>
                <p:cNvGrpSpPr/>
                <p:nvPr/>
              </p:nvGrpSpPr>
              <p:grpSpPr>
                <a:xfrm>
                  <a:off x="3114520" y="4590453"/>
                  <a:ext cx="976261" cy="252180"/>
                  <a:chOff x="3583083" y="4134457"/>
                  <a:chExt cx="2441041" cy="947079"/>
                </a:xfrm>
              </p:grpSpPr>
              <p:sp>
                <p:nvSpPr>
                  <p:cNvPr id="318" name="AutoShape 12"/>
                  <p:cNvSpPr>
                    <a:spLocks noChangeArrowheads="1"/>
                  </p:cNvSpPr>
                  <p:nvPr/>
                </p:nvSpPr>
                <p:spPr bwMode="auto">
                  <a:xfrm>
                    <a:off x="3583083" y="4134457"/>
                    <a:ext cx="2441041" cy="947079"/>
                  </a:xfrm>
                  <a:prstGeom prst="roundRect">
                    <a:avLst>
                      <a:gd name="adj" fmla="val 5250"/>
                    </a:avLst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6350" algn="ctr">
                    <a:solidFill>
                      <a:schemeClr val="bg1">
                        <a:lumMod val="65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tIns="19939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19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3748436" y="4374303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R</a:t>
                    </a:r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320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5343397" y="4363797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W</a:t>
                    </a:r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321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4560164" y="4363797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P</a:t>
                    </a:r>
                  </a:p>
                </p:txBody>
              </p:sp>
              <p:cxnSp>
                <p:nvCxnSpPr>
                  <p:cNvPr id="322" name="AutoShape 13"/>
                  <p:cNvCxnSpPr>
                    <a:cxnSpLocks noChangeShapeType="1"/>
                    <a:stCxn id="319" idx="6"/>
                    <a:endCxn id="321" idx="2"/>
                  </p:cNvCxnSpPr>
                  <p:nvPr/>
                </p:nvCxnSpPr>
                <p:spPr bwMode="auto">
                  <a:xfrm flipV="1">
                    <a:off x="4288436" y="4627493"/>
                    <a:ext cx="271728" cy="10507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7961" dir="2700000" algn="ctr" rotWithShape="0">
                            <a:srgbClr val="336699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23" name="AutoShape 13"/>
                  <p:cNvCxnSpPr>
                    <a:cxnSpLocks noChangeShapeType="1"/>
                    <a:stCxn id="321" idx="6"/>
                    <a:endCxn id="320" idx="2"/>
                  </p:cNvCxnSpPr>
                  <p:nvPr/>
                </p:nvCxnSpPr>
                <p:spPr bwMode="auto">
                  <a:xfrm>
                    <a:off x="5100164" y="4627493"/>
                    <a:ext cx="243233" cy="0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7961" dir="2700000" algn="ctr" rotWithShape="0">
                            <a:srgbClr val="336699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317" name="직사각형 316"/>
                <p:cNvSpPr/>
                <p:nvPr/>
              </p:nvSpPr>
              <p:spPr>
                <a:xfrm>
                  <a:off x="2982092" y="4590453"/>
                  <a:ext cx="165680" cy="2521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54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+mn-ea"/>
                    </a:rPr>
                    <a:t>T3</a:t>
                  </a:r>
                  <a:endParaRPr lang="ko-KR" altLang="en-US" sz="554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75" name="그룹 274"/>
              <p:cNvGrpSpPr/>
              <p:nvPr/>
            </p:nvGrpSpPr>
            <p:grpSpPr>
              <a:xfrm>
                <a:off x="4272241" y="4892176"/>
                <a:ext cx="1108689" cy="252180"/>
                <a:chOff x="2982092" y="4590453"/>
                <a:chExt cx="1108689" cy="252180"/>
              </a:xfrm>
            </p:grpSpPr>
            <p:grpSp>
              <p:nvGrpSpPr>
                <p:cNvPr id="308" name="그룹 307"/>
                <p:cNvGrpSpPr/>
                <p:nvPr/>
              </p:nvGrpSpPr>
              <p:grpSpPr>
                <a:xfrm>
                  <a:off x="3114520" y="4590453"/>
                  <a:ext cx="976261" cy="252180"/>
                  <a:chOff x="3583083" y="4134457"/>
                  <a:chExt cx="2441041" cy="947079"/>
                </a:xfrm>
              </p:grpSpPr>
              <p:sp>
                <p:nvSpPr>
                  <p:cNvPr id="310" name="AutoShape 12"/>
                  <p:cNvSpPr>
                    <a:spLocks noChangeArrowheads="1"/>
                  </p:cNvSpPr>
                  <p:nvPr/>
                </p:nvSpPr>
                <p:spPr bwMode="auto">
                  <a:xfrm>
                    <a:off x="3583083" y="4134457"/>
                    <a:ext cx="2441041" cy="947079"/>
                  </a:xfrm>
                  <a:prstGeom prst="roundRect">
                    <a:avLst>
                      <a:gd name="adj" fmla="val 5250"/>
                    </a:avLst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6350" algn="ctr">
                    <a:solidFill>
                      <a:schemeClr val="bg1">
                        <a:lumMod val="65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tIns="19939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11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3748436" y="4374303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R</a:t>
                    </a:r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312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5343397" y="4363797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W</a:t>
                    </a:r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313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4560164" y="4363797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P</a:t>
                    </a:r>
                  </a:p>
                </p:txBody>
              </p:sp>
              <p:cxnSp>
                <p:nvCxnSpPr>
                  <p:cNvPr id="314" name="AutoShape 13"/>
                  <p:cNvCxnSpPr>
                    <a:cxnSpLocks noChangeShapeType="1"/>
                    <a:stCxn id="311" idx="6"/>
                    <a:endCxn id="313" idx="2"/>
                  </p:cNvCxnSpPr>
                  <p:nvPr/>
                </p:nvCxnSpPr>
                <p:spPr bwMode="auto">
                  <a:xfrm flipV="1">
                    <a:off x="4288436" y="4627493"/>
                    <a:ext cx="271728" cy="10507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7961" dir="2700000" algn="ctr" rotWithShape="0">
                            <a:srgbClr val="336699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15" name="AutoShape 13"/>
                  <p:cNvCxnSpPr>
                    <a:cxnSpLocks noChangeShapeType="1"/>
                    <a:stCxn id="313" idx="6"/>
                    <a:endCxn id="312" idx="2"/>
                  </p:cNvCxnSpPr>
                  <p:nvPr/>
                </p:nvCxnSpPr>
                <p:spPr bwMode="auto">
                  <a:xfrm>
                    <a:off x="5100164" y="4627493"/>
                    <a:ext cx="243233" cy="0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7961" dir="2700000" algn="ctr" rotWithShape="0">
                            <a:srgbClr val="336699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309" name="직사각형 308"/>
                <p:cNvSpPr/>
                <p:nvPr/>
              </p:nvSpPr>
              <p:spPr>
                <a:xfrm>
                  <a:off x="2982092" y="4590453"/>
                  <a:ext cx="165680" cy="2521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54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+mn-ea"/>
                    </a:rPr>
                    <a:t>T2</a:t>
                  </a:r>
                  <a:endParaRPr lang="ko-KR" altLang="en-US" sz="554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76" name="그룹 275"/>
              <p:cNvGrpSpPr/>
              <p:nvPr/>
            </p:nvGrpSpPr>
            <p:grpSpPr>
              <a:xfrm>
                <a:off x="4275007" y="5185897"/>
                <a:ext cx="1108689" cy="252180"/>
                <a:chOff x="2982092" y="4590453"/>
                <a:chExt cx="1108689" cy="252180"/>
              </a:xfrm>
            </p:grpSpPr>
            <p:grpSp>
              <p:nvGrpSpPr>
                <p:cNvPr id="300" name="그룹 299"/>
                <p:cNvGrpSpPr/>
                <p:nvPr/>
              </p:nvGrpSpPr>
              <p:grpSpPr>
                <a:xfrm>
                  <a:off x="3114520" y="4590453"/>
                  <a:ext cx="976261" cy="252180"/>
                  <a:chOff x="3583083" y="4134457"/>
                  <a:chExt cx="2441041" cy="947079"/>
                </a:xfrm>
              </p:grpSpPr>
              <p:sp>
                <p:nvSpPr>
                  <p:cNvPr id="302" name="AutoShape 12"/>
                  <p:cNvSpPr>
                    <a:spLocks noChangeArrowheads="1"/>
                  </p:cNvSpPr>
                  <p:nvPr/>
                </p:nvSpPr>
                <p:spPr bwMode="auto">
                  <a:xfrm>
                    <a:off x="3583083" y="4134457"/>
                    <a:ext cx="2441041" cy="947079"/>
                  </a:xfrm>
                  <a:prstGeom prst="roundRect">
                    <a:avLst>
                      <a:gd name="adj" fmla="val 5250"/>
                    </a:avLst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6350" algn="ctr">
                    <a:solidFill>
                      <a:schemeClr val="bg1">
                        <a:lumMod val="65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tIns="19939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303" name="Oval 15"/>
                  <p:cNvSpPr>
                    <a:spLocks noChangeArrowheads="1"/>
                  </p:cNvSpPr>
                  <p:nvPr/>
                </p:nvSpPr>
                <p:spPr bwMode="auto">
                  <a:xfrm>
                    <a:off x="3748436" y="4374303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R</a:t>
                    </a:r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304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5343397" y="4363797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W</a:t>
                    </a:r>
                    <a:endParaRPr lang="ko-KR" altLang="en-US" sz="554" b="1" dirty="0">
                      <a:solidFill>
                        <a:schemeClr val="bg1"/>
                      </a:solidFill>
                      <a:latin typeface="+mn-ea"/>
                      <a:ea typeface="+mn-ea"/>
                      <a:cs typeface="Arial" pitchFamily="34" charset="0"/>
                    </a:endParaRPr>
                  </a:p>
                </p:txBody>
              </p:sp>
              <p:sp>
                <p:nvSpPr>
                  <p:cNvPr id="305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4560164" y="4363797"/>
                    <a:ext cx="539999" cy="527392"/>
                  </a:xfrm>
                  <a:prstGeom prst="ellipse">
                    <a:avLst/>
                  </a:prstGeom>
                  <a:solidFill>
                    <a:srgbClr val="FF0000"/>
                  </a:solidFill>
                  <a:ln w="6350" algn="ctr">
                    <a:solidFill>
                      <a:srgbClr val="666699"/>
                    </a:solidFill>
                    <a:prstDash val="solid"/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1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0" tIns="7477" rIns="0" anchor="ctr"/>
                  <a:lstStyle>
                    <a:defPPr>
                      <a:defRPr lang="ko-KR"/>
                    </a:defPPr>
                    <a:lvl1pPr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1pPr>
                    <a:lvl2pPr marL="4572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2pPr>
                    <a:lvl3pPr marL="9144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3pPr>
                    <a:lvl4pPr marL="13716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4pPr>
                    <a:lvl5pPr marL="1828800" algn="l" rtl="0" fontAlgn="base" latinLnBrk="1">
                      <a:spcBef>
                        <a:spcPct val="0"/>
                      </a:spcBef>
                      <a:spcAft>
                        <a:spcPct val="0"/>
                      </a:spcAft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5pPr>
                    <a:lvl6pPr marL="22860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6pPr>
                    <a:lvl7pPr marL="27432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7pPr>
                    <a:lvl8pPr marL="32004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8pPr>
                    <a:lvl9pPr marL="3657600" algn="l" defTabSz="914400" rtl="0" eaLnBrk="1" latinLnBrk="1" hangingPunct="1">
                      <a:defRPr kumimoji="1" sz="1200" kern="1200">
                        <a:solidFill>
                          <a:schemeClr val="tx1"/>
                        </a:solidFill>
                        <a:latin typeface="HY헤드라인M" pitchFamily="18" charset="-127"/>
                        <a:ea typeface="HY헤드라인M" pitchFamily="18" charset="-127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554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itchFamily="34" charset="0"/>
                      </a:rPr>
                      <a:t>P</a:t>
                    </a:r>
                  </a:p>
                </p:txBody>
              </p:sp>
              <p:cxnSp>
                <p:nvCxnSpPr>
                  <p:cNvPr id="306" name="AutoShape 13"/>
                  <p:cNvCxnSpPr>
                    <a:cxnSpLocks noChangeShapeType="1"/>
                    <a:stCxn id="303" idx="6"/>
                    <a:endCxn id="305" idx="2"/>
                  </p:cNvCxnSpPr>
                  <p:nvPr/>
                </p:nvCxnSpPr>
                <p:spPr bwMode="auto">
                  <a:xfrm flipV="1">
                    <a:off x="4288436" y="4627493"/>
                    <a:ext cx="271728" cy="10507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7961" dir="2700000" algn="ctr" rotWithShape="0">
                            <a:srgbClr val="336699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307" name="AutoShape 13"/>
                  <p:cNvCxnSpPr>
                    <a:cxnSpLocks noChangeShapeType="1"/>
                    <a:stCxn id="305" idx="6"/>
                    <a:endCxn id="304" idx="2"/>
                  </p:cNvCxnSpPr>
                  <p:nvPr/>
                </p:nvCxnSpPr>
                <p:spPr bwMode="auto">
                  <a:xfrm>
                    <a:off x="5100164" y="4627493"/>
                    <a:ext cx="243233" cy="0"/>
                  </a:xfrm>
                  <a:prstGeom prst="straightConnector1">
                    <a:avLst/>
                  </a:prstGeom>
                  <a:noFill/>
                  <a:ln w="6350">
                    <a:solidFill>
                      <a:schemeClr val="tx1"/>
                    </a:solidFill>
                    <a:prstDash val="dash"/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7961" dir="2700000" algn="ctr" rotWithShape="0">
                            <a:srgbClr val="336699">
                              <a:alpha val="50000"/>
                            </a:srgbClr>
                          </a:outerShdw>
                        </a:effectLst>
                      </a14:hiddenEffects>
                    </a:ext>
                  </a:extLst>
                </p:spPr>
              </p:cxnSp>
            </p:grpSp>
            <p:sp>
              <p:nvSpPr>
                <p:cNvPr id="301" name="직사각형 300"/>
                <p:cNvSpPr/>
                <p:nvPr/>
              </p:nvSpPr>
              <p:spPr>
                <a:xfrm>
                  <a:off x="2982092" y="4590453"/>
                  <a:ext cx="165680" cy="25218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"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54" b="1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+mn-ea"/>
                    </a:rPr>
                    <a:t>T4</a:t>
                  </a:r>
                  <a:endParaRPr lang="ko-KR" altLang="en-US" sz="554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277" name="원통 276"/>
              <p:cNvSpPr/>
              <p:nvPr/>
            </p:nvSpPr>
            <p:spPr bwMode="gray">
              <a:xfrm>
                <a:off x="5616679" y="5036065"/>
                <a:ext cx="474045" cy="283639"/>
              </a:xfrm>
              <a:prstGeom prst="can">
                <a:avLst/>
              </a:prstGeom>
              <a:solidFill>
                <a:srgbClr val="F37C1C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63744" tIns="31873" rIns="63744" bIns="31873" rtlCol="0" anchor="ctr">
                <a:noAutofit/>
              </a:bodyPr>
              <a:lstStyle/>
              <a:p>
                <a:pPr algn="ctr" eaLnBrk="0" hangingPunct="0"/>
                <a:r>
                  <a:rPr lang="en-US" altLang="ko-KR" sz="554" b="1" dirty="0">
                    <a:solidFill>
                      <a:schemeClr val="bg1"/>
                    </a:solidFill>
                    <a:latin typeface="+mn-ea"/>
                  </a:rPr>
                  <a:t>Table</a:t>
                </a:r>
                <a:endParaRPr lang="ko-KR" altLang="en-US" sz="554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278" name="직선 화살표 연결선 277"/>
              <p:cNvCxnSpPr>
                <a:stCxn id="234" idx="4"/>
                <a:endCxn id="327" idx="2"/>
              </p:cNvCxnSpPr>
              <p:nvPr/>
            </p:nvCxnSpPr>
            <p:spPr>
              <a:xfrm flipV="1">
                <a:off x="2762683" y="5021141"/>
                <a:ext cx="409655" cy="180832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화살표 연결선 278"/>
              <p:cNvCxnSpPr>
                <a:stCxn id="234" idx="4"/>
                <a:endCxn id="319" idx="2"/>
              </p:cNvCxnSpPr>
              <p:nvPr/>
            </p:nvCxnSpPr>
            <p:spPr>
              <a:xfrm>
                <a:off x="2762683" y="5201973"/>
                <a:ext cx="412421" cy="112889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화살표 연결선 279"/>
              <p:cNvCxnSpPr>
                <a:stCxn id="312" idx="6"/>
                <a:endCxn id="277" idx="2"/>
              </p:cNvCxnSpPr>
              <p:nvPr/>
            </p:nvCxnSpPr>
            <p:spPr>
              <a:xfrm>
                <a:off x="5324648" y="5023458"/>
                <a:ext cx="292031" cy="154427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화살표 연결선 280"/>
              <p:cNvCxnSpPr>
                <a:stCxn id="304" idx="6"/>
                <a:endCxn id="277" idx="2"/>
              </p:cNvCxnSpPr>
              <p:nvPr/>
            </p:nvCxnSpPr>
            <p:spPr>
              <a:xfrm flipV="1">
                <a:off x="5327414" y="5177885"/>
                <a:ext cx="289265" cy="139294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화살표 연결선 281"/>
              <p:cNvCxnSpPr>
                <a:stCxn id="234" idx="4"/>
                <a:endCxn id="311" idx="2"/>
              </p:cNvCxnSpPr>
              <p:nvPr/>
            </p:nvCxnSpPr>
            <p:spPr>
              <a:xfrm flipV="1">
                <a:off x="2762683" y="5026255"/>
                <a:ext cx="1708117" cy="175718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화살표 연결선 282"/>
              <p:cNvCxnSpPr>
                <a:stCxn id="234" idx="4"/>
                <a:endCxn id="303" idx="2"/>
              </p:cNvCxnSpPr>
              <p:nvPr/>
            </p:nvCxnSpPr>
            <p:spPr>
              <a:xfrm>
                <a:off x="2762683" y="5201973"/>
                <a:ext cx="1710883" cy="118003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직선 화살표 연결선 283"/>
              <p:cNvCxnSpPr>
                <a:stCxn id="328" idx="6"/>
                <a:endCxn id="277" idx="2"/>
              </p:cNvCxnSpPr>
              <p:nvPr/>
            </p:nvCxnSpPr>
            <p:spPr>
              <a:xfrm>
                <a:off x="4026186" y="5018344"/>
                <a:ext cx="1590493" cy="159541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직선 화살표 연결선 284"/>
              <p:cNvCxnSpPr>
                <a:stCxn id="320" idx="6"/>
                <a:endCxn id="277" idx="2"/>
              </p:cNvCxnSpPr>
              <p:nvPr/>
            </p:nvCxnSpPr>
            <p:spPr>
              <a:xfrm flipV="1">
                <a:off x="4028952" y="5177885"/>
                <a:ext cx="1587727" cy="134180"/>
              </a:xfrm>
              <a:prstGeom prst="straightConnector1">
                <a:avLst/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직선 화살표 연결선 507"/>
              <p:cNvCxnSpPr>
                <a:stCxn id="203" idx="1"/>
                <a:endCxn id="204" idx="3"/>
              </p:cNvCxnSpPr>
              <p:nvPr/>
            </p:nvCxnSpPr>
            <p:spPr>
              <a:xfrm rot="10800000">
                <a:off x="1653867" y="1934538"/>
                <a:ext cx="429905" cy="200489"/>
              </a:xfrm>
              <a:prstGeom prst="bentConnector3">
                <a:avLst>
                  <a:gd name="adj1" fmla="val 50000"/>
                </a:avLst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화살표 연결선 507"/>
              <p:cNvCxnSpPr>
                <a:stCxn id="202" idx="1"/>
                <a:endCxn id="204" idx="3"/>
              </p:cNvCxnSpPr>
              <p:nvPr/>
            </p:nvCxnSpPr>
            <p:spPr>
              <a:xfrm rot="10800000" flipV="1">
                <a:off x="1653866" y="1771461"/>
                <a:ext cx="425640" cy="163075"/>
              </a:xfrm>
              <a:prstGeom prst="bentConnector3">
                <a:avLst>
                  <a:gd name="adj1" fmla="val 50000"/>
                </a:avLst>
              </a:prstGeom>
              <a:ln w="63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직선 화살표 연결선 507"/>
              <p:cNvCxnSpPr>
                <a:stCxn id="204" idx="2"/>
              </p:cNvCxnSpPr>
              <p:nvPr/>
            </p:nvCxnSpPr>
            <p:spPr>
              <a:xfrm>
                <a:off x="1094199" y="2071983"/>
                <a:ext cx="3208" cy="279058"/>
              </a:xfrm>
              <a:prstGeom prst="straightConnector1">
                <a:avLst/>
              </a:prstGeom>
              <a:ln w="12700">
                <a:solidFill>
                  <a:schemeClr val="accent5">
                    <a:lumMod val="50000"/>
                  </a:schemeClr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9" name="순서도: 대체 처리 288"/>
              <p:cNvSpPr/>
              <p:nvPr/>
            </p:nvSpPr>
            <p:spPr bwMode="gray">
              <a:xfrm>
                <a:off x="3516198" y="2027482"/>
                <a:ext cx="972108" cy="226605"/>
              </a:xfrm>
              <a:prstGeom prst="flowChartAlternateProcess">
                <a:avLst/>
              </a:prstGeom>
              <a:solidFill>
                <a:srgbClr val="00B0F0"/>
              </a:solidFill>
              <a:ln w="3175">
                <a:solidFill>
                  <a:srgbClr val="8EA1C8"/>
                </a:solidFill>
                <a:miter lim="800000"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pPr algn="ctr"/>
                <a:r>
                  <a:rPr lang="en-US" altLang="ko-KR" sz="589" b="1" kern="0" dirty="0">
                    <a:solidFill>
                      <a:sysClr val="window" lastClr="FFFFFF"/>
                    </a:solidFill>
                    <a:latin typeface="+mn-ea"/>
                  </a:rPr>
                  <a:t>Online Service</a:t>
                </a:r>
                <a:endParaRPr lang="ko-KR" altLang="en-US" sz="589" b="1" kern="0" dirty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sp>
            <p:nvSpPr>
              <p:cNvPr id="290" name="순서도: 대체 처리 289"/>
              <p:cNvSpPr/>
              <p:nvPr/>
            </p:nvSpPr>
            <p:spPr bwMode="gray">
              <a:xfrm>
                <a:off x="3518964" y="1656163"/>
                <a:ext cx="972108" cy="226605"/>
              </a:xfrm>
              <a:prstGeom prst="flowChartAlternateProcess">
                <a:avLst/>
              </a:prstGeom>
              <a:solidFill>
                <a:srgbClr val="00B0F0"/>
              </a:solidFill>
              <a:ln w="3175">
                <a:solidFill>
                  <a:srgbClr val="8EA1C8"/>
                </a:solidFill>
                <a:miter lim="800000"/>
                <a:headEnd/>
                <a:tailEnd/>
              </a:ln>
              <a:effectLst/>
            </p:spPr>
            <p:txBody>
              <a:bodyPr lIns="0" rIns="0" anchor="ctr"/>
              <a:lstStyle/>
              <a:p>
                <a:pPr algn="ctr"/>
                <a:r>
                  <a:rPr lang="en-US" altLang="ko-KR" sz="589" b="1" kern="0" dirty="0">
                    <a:solidFill>
                      <a:sysClr val="window" lastClr="FFFFFF"/>
                    </a:solidFill>
                    <a:latin typeface="+mn-ea"/>
                  </a:rPr>
                  <a:t>Job Scheduler</a:t>
                </a:r>
                <a:endParaRPr lang="ko-KR" altLang="en-US" sz="589" b="1" kern="0" dirty="0">
                  <a:solidFill>
                    <a:sysClr val="window" lastClr="FFFFFF"/>
                  </a:solidFill>
                  <a:latin typeface="+mn-ea"/>
                </a:endParaRPr>
              </a:p>
            </p:txBody>
          </p:sp>
          <p:cxnSp>
            <p:nvCxnSpPr>
              <p:cNvPr id="291" name="꺾인 연결선 290"/>
              <p:cNvCxnSpPr>
                <a:stCxn id="289" idx="1"/>
                <a:endCxn id="202" idx="3"/>
              </p:cNvCxnSpPr>
              <p:nvPr/>
            </p:nvCxnSpPr>
            <p:spPr>
              <a:xfrm rot="10800000">
                <a:off x="2968990" y="1771463"/>
                <a:ext cx="547209" cy="369323"/>
              </a:xfrm>
              <a:prstGeom prst="bentConnector3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꺾인 연결선 291"/>
              <p:cNvCxnSpPr>
                <a:stCxn id="290" idx="1"/>
                <a:endCxn id="203" idx="3"/>
              </p:cNvCxnSpPr>
              <p:nvPr/>
            </p:nvCxnSpPr>
            <p:spPr>
              <a:xfrm rot="10800000" flipV="1">
                <a:off x="2961098" y="1769466"/>
                <a:ext cx="557867" cy="365560"/>
              </a:xfrm>
              <a:prstGeom prst="bentConnector3">
                <a:avLst/>
              </a:prstGeom>
              <a:ln>
                <a:solidFill>
                  <a:schemeClr val="accent1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3" name="AutoShape 25"/>
              <p:cNvSpPr>
                <a:spLocks noChangeArrowheads="1"/>
              </p:cNvSpPr>
              <p:nvPr/>
            </p:nvSpPr>
            <p:spPr bwMode="auto">
              <a:xfrm>
                <a:off x="376678" y="1357460"/>
                <a:ext cx="5775107" cy="184071"/>
              </a:xfrm>
              <a:prstGeom prst="roundRect">
                <a:avLst>
                  <a:gd name="adj" fmla="val 6266"/>
                </a:avLst>
              </a:prstGeom>
              <a:solidFill>
                <a:schemeClr val="accent5">
                  <a:lumMod val="50000"/>
                  <a:alpha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92" b="1" dirty="0">
                    <a:latin typeface="+mn-ea"/>
                  </a:rPr>
                  <a:t>Batch Architecture</a:t>
                </a:r>
                <a:endParaRPr lang="ko-KR" altLang="en-US" sz="692" b="1" dirty="0">
                  <a:latin typeface="+mn-ea"/>
                </a:endParaRPr>
              </a:p>
            </p:txBody>
          </p:sp>
          <p:sp>
            <p:nvSpPr>
              <p:cNvPr id="294" name="AutoShape 25"/>
              <p:cNvSpPr>
                <a:spLocks noChangeArrowheads="1"/>
              </p:cNvSpPr>
              <p:nvPr/>
            </p:nvSpPr>
            <p:spPr bwMode="auto">
              <a:xfrm>
                <a:off x="370131" y="5479027"/>
                <a:ext cx="5770700" cy="184071"/>
              </a:xfrm>
              <a:prstGeom prst="roundRect">
                <a:avLst>
                  <a:gd name="adj" fmla="val 6266"/>
                </a:avLst>
              </a:prstGeom>
              <a:solidFill>
                <a:schemeClr val="accent5">
                  <a:lumMod val="75000"/>
                  <a:alpha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692" b="1" dirty="0">
                    <a:latin typeface="+mn-ea"/>
                  </a:rPr>
                  <a:t>Batch Framework</a:t>
                </a:r>
                <a:endParaRPr lang="ko-KR" altLang="en-US" sz="692" b="1" dirty="0">
                  <a:latin typeface="+mn-ea"/>
                </a:endParaRPr>
              </a:p>
            </p:txBody>
          </p:sp>
          <p:sp>
            <p:nvSpPr>
              <p:cNvPr id="295" name="직사각형 294"/>
              <p:cNvSpPr/>
              <p:nvPr/>
            </p:nvSpPr>
            <p:spPr>
              <a:xfrm>
                <a:off x="1789798" y="2498970"/>
                <a:ext cx="4361987" cy="2997693"/>
              </a:xfrm>
              <a:prstGeom prst="rect">
                <a:avLst/>
              </a:prstGeom>
              <a:solidFill>
                <a:srgbClr val="F63F1A">
                  <a:alpha val="5000"/>
                </a:srgbClr>
              </a:solidFill>
              <a:ln w="158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47">
                  <a:latin typeface="+mn-ea"/>
                </a:endParaRPr>
              </a:p>
            </p:txBody>
          </p:sp>
          <p:sp>
            <p:nvSpPr>
              <p:cNvPr id="296" name="Text Box 136"/>
              <p:cNvSpPr txBox="1">
                <a:spLocks noChangeArrowheads="1"/>
              </p:cNvSpPr>
              <p:nvPr/>
            </p:nvSpPr>
            <p:spPr bwMode="auto">
              <a:xfrm>
                <a:off x="2557749" y="2495441"/>
                <a:ext cx="507183" cy="228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554" b="1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  <a:cs typeface="맑은 고딕"/>
                  </a:rPr>
                  <a:t>Session</a:t>
                </a:r>
              </a:p>
            </p:txBody>
          </p:sp>
          <p:sp>
            <p:nvSpPr>
              <p:cNvPr id="297" name="Text Box 136"/>
              <p:cNvSpPr txBox="1">
                <a:spLocks noChangeArrowheads="1"/>
              </p:cNvSpPr>
              <p:nvPr/>
            </p:nvSpPr>
            <p:spPr bwMode="auto">
              <a:xfrm>
                <a:off x="2585067" y="2807014"/>
                <a:ext cx="507183" cy="228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554" b="1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  <a:cs typeface="맑은 고딕"/>
                  </a:rPr>
                  <a:t>Fetch</a:t>
                </a:r>
              </a:p>
            </p:txBody>
          </p:sp>
          <p:sp>
            <p:nvSpPr>
              <p:cNvPr id="298" name="Text Box 136"/>
              <p:cNvSpPr txBox="1">
                <a:spLocks noChangeArrowheads="1"/>
              </p:cNvSpPr>
              <p:nvPr/>
            </p:nvSpPr>
            <p:spPr bwMode="auto">
              <a:xfrm>
                <a:off x="5202827" y="2531853"/>
                <a:ext cx="507183" cy="228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554" b="1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  <a:cs typeface="맑은 고딕"/>
                  </a:rPr>
                  <a:t>Array</a:t>
                </a:r>
              </a:p>
              <a:p>
                <a:pPr algn="ctr">
                  <a:defRPr/>
                </a:pPr>
                <a:r>
                  <a:rPr lang="en-US" altLang="ko-KR" sz="554" b="1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  <a:cs typeface="맑은 고딕"/>
                  </a:rPr>
                  <a:t>Insert</a:t>
                </a:r>
              </a:p>
            </p:txBody>
          </p:sp>
          <p:sp>
            <p:nvSpPr>
              <p:cNvPr id="299" name="Text Box 136"/>
              <p:cNvSpPr txBox="1">
                <a:spLocks noChangeArrowheads="1"/>
              </p:cNvSpPr>
              <p:nvPr/>
            </p:nvSpPr>
            <p:spPr bwMode="auto">
              <a:xfrm>
                <a:off x="2536089" y="4002902"/>
                <a:ext cx="507183" cy="2288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>
                <a:lvl1pPr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1pPr>
                <a:lvl2pPr marL="742950" indent="-28575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2pPr>
                <a:lvl3pPr marL="11430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3pPr>
                <a:lvl4pPr marL="16002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4pPr>
                <a:lvl5pPr marL="2057400" indent="-228600"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5pPr>
                <a:lvl6pPr marL="25146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6pPr>
                <a:lvl7pPr marL="29718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7pPr>
                <a:lvl8pPr marL="34290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8pPr>
                <a:lvl9pPr marL="3886200" indent="-228600" algn="ctr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Font typeface="Wingdings" charset="0"/>
                  <a:defRPr sz="1000">
                    <a:solidFill>
                      <a:schemeClr val="tx1"/>
                    </a:solidFill>
                    <a:latin typeface="Arial" charset="0"/>
                    <a:ea typeface="굴림" charset="0"/>
                    <a:cs typeface="굴림" charset="0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554" b="1" kern="0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+mn-ea"/>
                    <a:ea typeface="+mn-ea"/>
                    <a:cs typeface="맑은 고딕"/>
                  </a:rPr>
                  <a:t>Async I/O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1240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73D65D-5F59-40B2-83D6-B132589906F2}"/>
              </a:ext>
            </a:extLst>
          </p:cNvPr>
          <p:cNvSpPr/>
          <p:nvPr/>
        </p:nvSpPr>
        <p:spPr>
          <a:xfrm>
            <a:off x="1097280" y="1244992"/>
            <a:ext cx="6903720" cy="34681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Hot Deploy </a:t>
            </a:r>
            <a:r>
              <a:rPr lang="ko-KR" altLang="en-US" dirty="0"/>
              <a:t>개요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 err="1"/>
              <a:t>무중단</a:t>
            </a:r>
            <a:r>
              <a:rPr lang="ko-KR" altLang="en-US" dirty="0"/>
              <a:t> 운영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은 운영 중 서비스 중단 없이 변경 사항을 적용할 수 있는 유일한 </a:t>
            </a:r>
            <a:r>
              <a:rPr lang="en-US" altLang="ko-KR" dirty="0"/>
              <a:t>Framework</a:t>
            </a:r>
            <a:r>
              <a:rPr lang="ko-KR" altLang="en-US" dirty="0"/>
              <a:t>입니다</a:t>
            </a:r>
            <a:r>
              <a:rPr lang="en-US" altLang="ko-KR" dirty="0"/>
              <a:t>. (</a:t>
            </a:r>
            <a:r>
              <a:rPr lang="ko-KR" altLang="en-US" dirty="0"/>
              <a:t>특허 취득</a:t>
            </a:r>
            <a:r>
              <a:rPr lang="en-US" altLang="ko-KR" dirty="0"/>
              <a:t>)</a:t>
            </a:r>
          </a:p>
        </p:txBody>
      </p:sp>
      <p:sp>
        <p:nvSpPr>
          <p:cNvPr id="4" name="직사각형 3"/>
          <p:cNvSpPr/>
          <p:nvPr/>
        </p:nvSpPr>
        <p:spPr bwMode="gray">
          <a:xfrm>
            <a:off x="1832553" y="1494145"/>
            <a:ext cx="1301303" cy="9504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WAS </a:t>
            </a:r>
          </a:p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Class Reloading</a:t>
            </a:r>
          </a:p>
        </p:txBody>
      </p:sp>
      <p:sp>
        <p:nvSpPr>
          <p:cNvPr id="5" name="직사각형 4"/>
          <p:cNvSpPr/>
          <p:nvPr/>
        </p:nvSpPr>
        <p:spPr bwMode="gray">
          <a:xfrm>
            <a:off x="3183708" y="1494147"/>
            <a:ext cx="2841547" cy="95039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buFont typeface="Arial" panose="020B0604020202020204" pitchFamily="34" charset="0"/>
              <a:buChar char="•"/>
            </a:pPr>
            <a:r>
              <a:rPr lang="en-US" altLang="ko-KR" sz="825" dirty="0">
                <a:latin typeface="+mn-ea"/>
              </a:rPr>
              <a:t>Class</a:t>
            </a:r>
            <a:r>
              <a:rPr lang="en-US" altLang="ko-KR" sz="825" spc="-113" dirty="0">
                <a:latin typeface="+mn-ea"/>
              </a:rPr>
              <a:t> </a:t>
            </a:r>
            <a:r>
              <a:rPr lang="ko-KR" altLang="en-US" sz="825" spc="-113" dirty="0">
                <a:latin typeface="+mn-ea"/>
              </a:rPr>
              <a:t>수가 많은 경우에는 </a:t>
            </a:r>
            <a:r>
              <a:rPr lang="en-US" altLang="ko-KR" sz="825" dirty="0">
                <a:latin typeface="+mn-ea"/>
              </a:rPr>
              <a:t>Reloading</a:t>
            </a:r>
            <a:r>
              <a:rPr lang="ko-KR" altLang="en-US" sz="825" spc="-113" dirty="0">
                <a:latin typeface="+mn-ea"/>
              </a:rPr>
              <a:t>을 위한 중단 시간이 오래 걸려</a:t>
            </a:r>
            <a:r>
              <a:rPr lang="en-US" altLang="ko-KR" sz="825" spc="-113" dirty="0">
                <a:latin typeface="+mn-ea"/>
              </a:rPr>
              <a:t>, </a:t>
            </a:r>
            <a:r>
              <a:rPr lang="ko-KR" altLang="en-US" sz="825" spc="-113" dirty="0">
                <a:latin typeface="+mn-ea"/>
              </a:rPr>
              <a:t>실 운영환경에서는 적용 불가함</a:t>
            </a:r>
            <a:endParaRPr lang="en-US" altLang="ko-KR" sz="825" spc="-113" dirty="0">
              <a:latin typeface="+mn-ea"/>
            </a:endParaRPr>
          </a:p>
          <a:p>
            <a:pPr marL="189000" indent="-121997" eaLnBrk="0" hangingPunct="0">
              <a:buFont typeface="Arial" panose="020B0604020202020204" pitchFamily="34" charset="0"/>
              <a:buChar char="•"/>
            </a:pPr>
            <a:r>
              <a:rPr lang="ko-KR" altLang="en-US" sz="825" spc="-113" dirty="0">
                <a:latin typeface="+mn-ea"/>
              </a:rPr>
              <a:t>적용 에러 시 </a:t>
            </a:r>
            <a:r>
              <a:rPr lang="en-US" altLang="ko-KR" sz="825" dirty="0">
                <a:latin typeface="+mn-ea"/>
              </a:rPr>
              <a:t>Rollback</a:t>
            </a:r>
            <a:r>
              <a:rPr lang="en-US" altLang="ko-KR" sz="825" spc="-113" dirty="0">
                <a:latin typeface="+mn-ea"/>
              </a:rPr>
              <a:t> </a:t>
            </a:r>
            <a:r>
              <a:rPr lang="ko-KR" altLang="en-US" sz="825" spc="-113" dirty="0">
                <a:latin typeface="+mn-ea"/>
              </a:rPr>
              <a:t>불가</a:t>
            </a:r>
            <a:endParaRPr lang="en-US" altLang="ko-KR" sz="825" spc="-113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1832553" y="2513701"/>
            <a:ext cx="1301303" cy="9504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b="1" spc="-113" dirty="0">
                <a:solidFill>
                  <a:schemeClr val="bg1"/>
                </a:solidFill>
                <a:latin typeface="+mn-ea"/>
              </a:rPr>
              <a:t>순차적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Container Reboot </a:t>
            </a:r>
            <a:r>
              <a:rPr lang="ko-KR" altLang="en-US" sz="900" b="1" spc="-113" dirty="0">
                <a:solidFill>
                  <a:schemeClr val="bg1"/>
                </a:solidFill>
                <a:latin typeface="+mn-ea"/>
              </a:rPr>
              <a:t>방식</a:t>
            </a:r>
          </a:p>
        </p:txBody>
      </p:sp>
      <p:sp>
        <p:nvSpPr>
          <p:cNvPr id="7" name="직사각형 6"/>
          <p:cNvSpPr/>
          <p:nvPr/>
        </p:nvSpPr>
        <p:spPr bwMode="gray">
          <a:xfrm>
            <a:off x="3183708" y="2513701"/>
            <a:ext cx="2841547" cy="950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buFont typeface="Arial" panose="020B0604020202020204" pitchFamily="34" charset="0"/>
              <a:buChar char="•"/>
            </a:pPr>
            <a:r>
              <a:rPr lang="en-US" altLang="ko-KR" sz="825" dirty="0">
                <a:latin typeface="+mn-ea"/>
              </a:rPr>
              <a:t>Container</a:t>
            </a:r>
            <a:r>
              <a:rPr lang="ko-KR" altLang="en-US" sz="825" spc="-113" dirty="0">
                <a:latin typeface="+mn-ea"/>
              </a:rPr>
              <a:t>를 순차적 </a:t>
            </a:r>
            <a:r>
              <a:rPr lang="en-US" altLang="ko-KR" sz="825" dirty="0">
                <a:latin typeface="+mn-ea"/>
              </a:rPr>
              <a:t>Reboot</a:t>
            </a:r>
            <a:r>
              <a:rPr lang="ko-KR" altLang="en-US" sz="825" spc="-113" dirty="0">
                <a:latin typeface="+mn-ea"/>
              </a:rPr>
              <a:t>하면서 배포하는 방식</a:t>
            </a:r>
            <a:endParaRPr lang="en-US" altLang="ko-KR" sz="825" spc="-113" dirty="0">
              <a:latin typeface="+mn-ea"/>
            </a:endParaRPr>
          </a:p>
          <a:p>
            <a:pPr marL="189000" indent="-121997" eaLnBrk="0" hangingPunct="0">
              <a:buFont typeface="Arial" panose="020B0604020202020204" pitchFamily="34" charset="0"/>
              <a:buChar char="•"/>
            </a:pPr>
            <a:r>
              <a:rPr lang="ko-KR" altLang="en-US" sz="825" spc="-113" dirty="0">
                <a:latin typeface="+mn-ea"/>
              </a:rPr>
              <a:t>반영 시간이 오래 걸림</a:t>
            </a:r>
            <a:endParaRPr lang="en-US" altLang="ko-KR" sz="825" spc="-113" dirty="0">
              <a:latin typeface="+mn-ea"/>
            </a:endParaRPr>
          </a:p>
          <a:p>
            <a:pPr marL="189000" indent="-121997" eaLnBrk="0" hangingPunct="0">
              <a:buFont typeface="Arial" panose="020B0604020202020204" pitchFamily="34" charset="0"/>
              <a:buChar char="•"/>
            </a:pPr>
            <a:r>
              <a:rPr lang="ko-KR" altLang="en-US" sz="825" spc="-113" dirty="0">
                <a:latin typeface="+mn-ea"/>
              </a:rPr>
              <a:t>아키텍처 구성</a:t>
            </a:r>
            <a:r>
              <a:rPr lang="en-US" altLang="ko-KR" sz="825" spc="-113" dirty="0">
                <a:latin typeface="+mn-ea"/>
              </a:rPr>
              <a:t>, </a:t>
            </a:r>
            <a:r>
              <a:rPr lang="ko-KR" altLang="en-US" sz="825" spc="-113" dirty="0">
                <a:latin typeface="+mn-ea"/>
              </a:rPr>
              <a:t>배포 정책</a:t>
            </a:r>
            <a:r>
              <a:rPr lang="en-US" altLang="ko-KR" sz="825" spc="-113" dirty="0">
                <a:latin typeface="+mn-ea"/>
              </a:rPr>
              <a:t>, </a:t>
            </a:r>
            <a:r>
              <a:rPr lang="ko-KR" altLang="en-US" sz="825" spc="-113" dirty="0">
                <a:latin typeface="+mn-ea"/>
              </a:rPr>
              <a:t>버전 관리 등 운영 부담이 큼</a:t>
            </a:r>
            <a:endParaRPr lang="en-US" altLang="ko-KR" sz="825" spc="-113" dirty="0">
              <a:latin typeface="+mn-ea"/>
            </a:endParaRPr>
          </a:p>
        </p:txBody>
      </p:sp>
      <p:sp>
        <p:nvSpPr>
          <p:cNvPr id="8" name="폭발 1 28"/>
          <p:cNvSpPr/>
          <p:nvPr/>
        </p:nvSpPr>
        <p:spPr bwMode="gray">
          <a:xfrm>
            <a:off x="5998074" y="1725891"/>
            <a:ext cx="1369411" cy="1267951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2912 w 21600"/>
              <a:gd name="connsiteY18" fmla="*/ 10017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2912 w 21600"/>
              <a:gd name="connsiteY18" fmla="*/ 10017 h 21600"/>
              <a:gd name="connsiteX19" fmla="*/ 0 w 21600"/>
              <a:gd name="connsiteY19" fmla="*/ 8615 h 21600"/>
              <a:gd name="connsiteX20" fmla="*/ 3007 w 21600"/>
              <a:gd name="connsiteY20" fmla="*/ 6738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2912 w 21600"/>
              <a:gd name="connsiteY18" fmla="*/ 10017 h 21600"/>
              <a:gd name="connsiteX19" fmla="*/ 0 w 21600"/>
              <a:gd name="connsiteY19" fmla="*/ 8615 h 21600"/>
              <a:gd name="connsiteX20" fmla="*/ 3007 w 21600"/>
              <a:gd name="connsiteY20" fmla="*/ 6738 h 21600"/>
              <a:gd name="connsiteX21" fmla="*/ 370 w 21600"/>
              <a:gd name="connsiteY21" fmla="*/ 2295 h 21600"/>
              <a:gd name="connsiteX22" fmla="*/ 7081 w 21600"/>
              <a:gd name="connsiteY22" fmla="*/ 4891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1378 w 21600"/>
              <a:gd name="connsiteY0" fmla="*/ 4371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2912 w 21600"/>
              <a:gd name="connsiteY18" fmla="*/ 10017 h 21600"/>
              <a:gd name="connsiteX19" fmla="*/ 0 w 21600"/>
              <a:gd name="connsiteY19" fmla="*/ 8615 h 21600"/>
              <a:gd name="connsiteX20" fmla="*/ 3007 w 21600"/>
              <a:gd name="connsiteY20" fmla="*/ 6738 h 21600"/>
              <a:gd name="connsiteX21" fmla="*/ 370 w 21600"/>
              <a:gd name="connsiteY21" fmla="*/ 2295 h 21600"/>
              <a:gd name="connsiteX22" fmla="*/ 7081 w 21600"/>
              <a:gd name="connsiteY22" fmla="*/ 4891 h 21600"/>
              <a:gd name="connsiteX23" fmla="*/ 8352 w 21600"/>
              <a:gd name="connsiteY23" fmla="*/ 2295 h 21600"/>
              <a:gd name="connsiteX24" fmla="*/ 11378 w 21600"/>
              <a:gd name="connsiteY24" fmla="*/ 4371 h 21600"/>
              <a:gd name="connsiteX0" fmla="*/ 11378 w 21600"/>
              <a:gd name="connsiteY0" fmla="*/ 4371 h 21600"/>
              <a:gd name="connsiteX1" fmla="*/ 14522 w 21600"/>
              <a:gd name="connsiteY1" fmla="*/ 0 h 21600"/>
              <a:gd name="connsiteX2" fmla="*/ 14965 w 21600"/>
              <a:gd name="connsiteY2" fmla="*/ 4336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2912 w 21600"/>
              <a:gd name="connsiteY18" fmla="*/ 10017 h 21600"/>
              <a:gd name="connsiteX19" fmla="*/ 0 w 21600"/>
              <a:gd name="connsiteY19" fmla="*/ 8615 h 21600"/>
              <a:gd name="connsiteX20" fmla="*/ 3007 w 21600"/>
              <a:gd name="connsiteY20" fmla="*/ 6738 h 21600"/>
              <a:gd name="connsiteX21" fmla="*/ 370 w 21600"/>
              <a:gd name="connsiteY21" fmla="*/ 2295 h 21600"/>
              <a:gd name="connsiteX22" fmla="*/ 7081 w 21600"/>
              <a:gd name="connsiteY22" fmla="*/ 4891 h 21600"/>
              <a:gd name="connsiteX23" fmla="*/ 8352 w 21600"/>
              <a:gd name="connsiteY23" fmla="*/ 2295 h 21600"/>
              <a:gd name="connsiteX24" fmla="*/ 11378 w 21600"/>
              <a:gd name="connsiteY24" fmla="*/ 4371 h 21600"/>
              <a:gd name="connsiteX0" fmla="*/ 11378 w 21600"/>
              <a:gd name="connsiteY0" fmla="*/ 4371 h 21600"/>
              <a:gd name="connsiteX1" fmla="*/ 14522 w 21600"/>
              <a:gd name="connsiteY1" fmla="*/ 0 h 21600"/>
              <a:gd name="connsiteX2" fmla="*/ 14965 w 21600"/>
              <a:gd name="connsiteY2" fmla="*/ 4336 h 21600"/>
              <a:gd name="connsiteX3" fmla="*/ 18380 w 21600"/>
              <a:gd name="connsiteY3" fmla="*/ 4457 h 21600"/>
              <a:gd name="connsiteX4" fmla="*/ 17743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2912 w 21600"/>
              <a:gd name="connsiteY18" fmla="*/ 10017 h 21600"/>
              <a:gd name="connsiteX19" fmla="*/ 0 w 21600"/>
              <a:gd name="connsiteY19" fmla="*/ 8615 h 21600"/>
              <a:gd name="connsiteX20" fmla="*/ 3007 w 21600"/>
              <a:gd name="connsiteY20" fmla="*/ 6738 h 21600"/>
              <a:gd name="connsiteX21" fmla="*/ 370 w 21600"/>
              <a:gd name="connsiteY21" fmla="*/ 2295 h 21600"/>
              <a:gd name="connsiteX22" fmla="*/ 7081 w 21600"/>
              <a:gd name="connsiteY22" fmla="*/ 4891 h 21600"/>
              <a:gd name="connsiteX23" fmla="*/ 8352 w 21600"/>
              <a:gd name="connsiteY23" fmla="*/ 2295 h 21600"/>
              <a:gd name="connsiteX24" fmla="*/ 11378 w 21600"/>
              <a:gd name="connsiteY24" fmla="*/ 4371 h 21600"/>
              <a:gd name="connsiteX0" fmla="*/ 11378 w 21600"/>
              <a:gd name="connsiteY0" fmla="*/ 4371 h 21600"/>
              <a:gd name="connsiteX1" fmla="*/ 14522 w 21600"/>
              <a:gd name="connsiteY1" fmla="*/ 0 h 21600"/>
              <a:gd name="connsiteX2" fmla="*/ 14965 w 21600"/>
              <a:gd name="connsiteY2" fmla="*/ 4336 h 21600"/>
              <a:gd name="connsiteX3" fmla="*/ 18380 w 21600"/>
              <a:gd name="connsiteY3" fmla="*/ 4457 h 21600"/>
              <a:gd name="connsiteX4" fmla="*/ 17743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933 w 21600"/>
              <a:gd name="connsiteY10" fmla="*/ 16105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2912 w 21600"/>
              <a:gd name="connsiteY18" fmla="*/ 10017 h 21600"/>
              <a:gd name="connsiteX19" fmla="*/ 0 w 21600"/>
              <a:gd name="connsiteY19" fmla="*/ 8615 h 21600"/>
              <a:gd name="connsiteX20" fmla="*/ 3007 w 21600"/>
              <a:gd name="connsiteY20" fmla="*/ 6738 h 21600"/>
              <a:gd name="connsiteX21" fmla="*/ 370 w 21600"/>
              <a:gd name="connsiteY21" fmla="*/ 2295 h 21600"/>
              <a:gd name="connsiteX22" fmla="*/ 7081 w 21600"/>
              <a:gd name="connsiteY22" fmla="*/ 4891 h 21600"/>
              <a:gd name="connsiteX23" fmla="*/ 8352 w 21600"/>
              <a:gd name="connsiteY23" fmla="*/ 2295 h 21600"/>
              <a:gd name="connsiteX24" fmla="*/ 11378 w 21600"/>
              <a:gd name="connsiteY24" fmla="*/ 4371 h 21600"/>
              <a:gd name="connsiteX0" fmla="*/ 11378 w 21600"/>
              <a:gd name="connsiteY0" fmla="*/ 4371 h 21600"/>
              <a:gd name="connsiteX1" fmla="*/ 14522 w 21600"/>
              <a:gd name="connsiteY1" fmla="*/ 0 h 21600"/>
              <a:gd name="connsiteX2" fmla="*/ 14965 w 21600"/>
              <a:gd name="connsiteY2" fmla="*/ 4336 h 21600"/>
              <a:gd name="connsiteX3" fmla="*/ 18380 w 21600"/>
              <a:gd name="connsiteY3" fmla="*/ 4457 h 21600"/>
              <a:gd name="connsiteX4" fmla="*/ 17743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8359 w 21600"/>
              <a:gd name="connsiteY8" fmla="*/ 14480 h 21600"/>
              <a:gd name="connsiteX9" fmla="*/ 18145 w 21600"/>
              <a:gd name="connsiteY9" fmla="*/ 18095 h 21600"/>
              <a:gd name="connsiteX10" fmla="*/ 14933 w 21600"/>
              <a:gd name="connsiteY10" fmla="*/ 16105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2912 w 21600"/>
              <a:gd name="connsiteY18" fmla="*/ 10017 h 21600"/>
              <a:gd name="connsiteX19" fmla="*/ 0 w 21600"/>
              <a:gd name="connsiteY19" fmla="*/ 8615 h 21600"/>
              <a:gd name="connsiteX20" fmla="*/ 3007 w 21600"/>
              <a:gd name="connsiteY20" fmla="*/ 6738 h 21600"/>
              <a:gd name="connsiteX21" fmla="*/ 370 w 21600"/>
              <a:gd name="connsiteY21" fmla="*/ 2295 h 21600"/>
              <a:gd name="connsiteX22" fmla="*/ 7081 w 21600"/>
              <a:gd name="connsiteY22" fmla="*/ 4891 h 21600"/>
              <a:gd name="connsiteX23" fmla="*/ 8352 w 21600"/>
              <a:gd name="connsiteY23" fmla="*/ 2295 h 21600"/>
              <a:gd name="connsiteX24" fmla="*/ 11378 w 21600"/>
              <a:gd name="connsiteY24" fmla="*/ 4371 h 21600"/>
              <a:gd name="connsiteX0" fmla="*/ 11378 w 21600"/>
              <a:gd name="connsiteY0" fmla="*/ 4371 h 21600"/>
              <a:gd name="connsiteX1" fmla="*/ 14522 w 21600"/>
              <a:gd name="connsiteY1" fmla="*/ 0 h 21600"/>
              <a:gd name="connsiteX2" fmla="*/ 14965 w 21600"/>
              <a:gd name="connsiteY2" fmla="*/ 4336 h 21600"/>
              <a:gd name="connsiteX3" fmla="*/ 18380 w 21600"/>
              <a:gd name="connsiteY3" fmla="*/ 4457 h 21600"/>
              <a:gd name="connsiteX4" fmla="*/ 18453 w 21600"/>
              <a:gd name="connsiteY4" fmla="*/ 687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8359 w 21600"/>
              <a:gd name="connsiteY8" fmla="*/ 14480 h 21600"/>
              <a:gd name="connsiteX9" fmla="*/ 18145 w 21600"/>
              <a:gd name="connsiteY9" fmla="*/ 18095 h 21600"/>
              <a:gd name="connsiteX10" fmla="*/ 14933 w 21600"/>
              <a:gd name="connsiteY10" fmla="*/ 16105 h 21600"/>
              <a:gd name="connsiteX11" fmla="*/ 13247 w 21600"/>
              <a:gd name="connsiteY11" fmla="*/ 19737 h 21600"/>
              <a:gd name="connsiteX12" fmla="*/ 10532 w 21600"/>
              <a:gd name="connsiteY12" fmla="*/ 18012 h 21600"/>
              <a:gd name="connsiteX13" fmla="*/ 8485 w 21600"/>
              <a:gd name="connsiteY13" fmla="*/ 21600 h 21600"/>
              <a:gd name="connsiteX14" fmla="*/ 6905 w 21600"/>
              <a:gd name="connsiteY14" fmla="*/ 17495 h 21600"/>
              <a:gd name="connsiteX15" fmla="*/ 4762 w 21600"/>
              <a:gd name="connsiteY15" fmla="*/ 17617 h 21600"/>
              <a:gd name="connsiteX16" fmla="*/ 4163 w 21600"/>
              <a:gd name="connsiteY16" fmla="*/ 14816 h 21600"/>
              <a:gd name="connsiteX17" fmla="*/ 135 w 21600"/>
              <a:gd name="connsiteY17" fmla="*/ 14587 h 21600"/>
              <a:gd name="connsiteX18" fmla="*/ 2912 w 21600"/>
              <a:gd name="connsiteY18" fmla="*/ 10017 h 21600"/>
              <a:gd name="connsiteX19" fmla="*/ 0 w 21600"/>
              <a:gd name="connsiteY19" fmla="*/ 8615 h 21600"/>
              <a:gd name="connsiteX20" fmla="*/ 3007 w 21600"/>
              <a:gd name="connsiteY20" fmla="*/ 6738 h 21600"/>
              <a:gd name="connsiteX21" fmla="*/ 370 w 21600"/>
              <a:gd name="connsiteY21" fmla="*/ 2295 h 21600"/>
              <a:gd name="connsiteX22" fmla="*/ 7081 w 21600"/>
              <a:gd name="connsiteY22" fmla="*/ 4891 h 21600"/>
              <a:gd name="connsiteX23" fmla="*/ 8352 w 21600"/>
              <a:gd name="connsiteY23" fmla="*/ 2295 h 21600"/>
              <a:gd name="connsiteX24" fmla="*/ 11378 w 21600"/>
              <a:gd name="connsiteY24" fmla="*/ 4371 h 21600"/>
              <a:gd name="connsiteX0" fmla="*/ 11378 w 21600"/>
              <a:gd name="connsiteY0" fmla="*/ 9096 h 26325"/>
              <a:gd name="connsiteX1" fmla="*/ 14623 w 21600"/>
              <a:gd name="connsiteY1" fmla="*/ 0 h 26325"/>
              <a:gd name="connsiteX2" fmla="*/ 14965 w 21600"/>
              <a:gd name="connsiteY2" fmla="*/ 9061 h 26325"/>
              <a:gd name="connsiteX3" fmla="*/ 18380 w 21600"/>
              <a:gd name="connsiteY3" fmla="*/ 9182 h 26325"/>
              <a:gd name="connsiteX4" fmla="*/ 18453 w 21600"/>
              <a:gd name="connsiteY4" fmla="*/ 11600 h 26325"/>
              <a:gd name="connsiteX5" fmla="*/ 21097 w 21600"/>
              <a:gd name="connsiteY5" fmla="*/ 12862 h 26325"/>
              <a:gd name="connsiteX6" fmla="*/ 17607 w 21600"/>
              <a:gd name="connsiteY6" fmla="*/ 15200 h 26325"/>
              <a:gd name="connsiteX7" fmla="*/ 21600 w 21600"/>
              <a:gd name="connsiteY7" fmla="*/ 18015 h 26325"/>
              <a:gd name="connsiteX8" fmla="*/ 18359 w 21600"/>
              <a:gd name="connsiteY8" fmla="*/ 19205 h 26325"/>
              <a:gd name="connsiteX9" fmla="*/ 18145 w 21600"/>
              <a:gd name="connsiteY9" fmla="*/ 22820 h 26325"/>
              <a:gd name="connsiteX10" fmla="*/ 14933 w 21600"/>
              <a:gd name="connsiteY10" fmla="*/ 20830 h 26325"/>
              <a:gd name="connsiteX11" fmla="*/ 13247 w 21600"/>
              <a:gd name="connsiteY11" fmla="*/ 24462 h 26325"/>
              <a:gd name="connsiteX12" fmla="*/ 10532 w 21600"/>
              <a:gd name="connsiteY12" fmla="*/ 22737 h 26325"/>
              <a:gd name="connsiteX13" fmla="*/ 8485 w 21600"/>
              <a:gd name="connsiteY13" fmla="*/ 26325 h 26325"/>
              <a:gd name="connsiteX14" fmla="*/ 6905 w 21600"/>
              <a:gd name="connsiteY14" fmla="*/ 22220 h 26325"/>
              <a:gd name="connsiteX15" fmla="*/ 4762 w 21600"/>
              <a:gd name="connsiteY15" fmla="*/ 22342 h 26325"/>
              <a:gd name="connsiteX16" fmla="*/ 4163 w 21600"/>
              <a:gd name="connsiteY16" fmla="*/ 19541 h 26325"/>
              <a:gd name="connsiteX17" fmla="*/ 135 w 21600"/>
              <a:gd name="connsiteY17" fmla="*/ 19312 h 26325"/>
              <a:gd name="connsiteX18" fmla="*/ 2912 w 21600"/>
              <a:gd name="connsiteY18" fmla="*/ 14742 h 26325"/>
              <a:gd name="connsiteX19" fmla="*/ 0 w 21600"/>
              <a:gd name="connsiteY19" fmla="*/ 13340 h 26325"/>
              <a:gd name="connsiteX20" fmla="*/ 3007 w 21600"/>
              <a:gd name="connsiteY20" fmla="*/ 11463 h 26325"/>
              <a:gd name="connsiteX21" fmla="*/ 370 w 21600"/>
              <a:gd name="connsiteY21" fmla="*/ 7020 h 26325"/>
              <a:gd name="connsiteX22" fmla="*/ 7081 w 21600"/>
              <a:gd name="connsiteY22" fmla="*/ 9616 h 26325"/>
              <a:gd name="connsiteX23" fmla="*/ 8352 w 21600"/>
              <a:gd name="connsiteY23" fmla="*/ 7020 h 26325"/>
              <a:gd name="connsiteX24" fmla="*/ 11378 w 21600"/>
              <a:gd name="connsiteY24" fmla="*/ 9096 h 26325"/>
              <a:gd name="connsiteX0" fmla="*/ 11378 w 21600"/>
              <a:gd name="connsiteY0" fmla="*/ 9096 h 27397"/>
              <a:gd name="connsiteX1" fmla="*/ 14623 w 21600"/>
              <a:gd name="connsiteY1" fmla="*/ 0 h 27397"/>
              <a:gd name="connsiteX2" fmla="*/ 14965 w 21600"/>
              <a:gd name="connsiteY2" fmla="*/ 9061 h 27397"/>
              <a:gd name="connsiteX3" fmla="*/ 18380 w 21600"/>
              <a:gd name="connsiteY3" fmla="*/ 9182 h 27397"/>
              <a:gd name="connsiteX4" fmla="*/ 18453 w 21600"/>
              <a:gd name="connsiteY4" fmla="*/ 11600 h 27397"/>
              <a:gd name="connsiteX5" fmla="*/ 21097 w 21600"/>
              <a:gd name="connsiteY5" fmla="*/ 12862 h 27397"/>
              <a:gd name="connsiteX6" fmla="*/ 17607 w 21600"/>
              <a:gd name="connsiteY6" fmla="*/ 15200 h 27397"/>
              <a:gd name="connsiteX7" fmla="*/ 21600 w 21600"/>
              <a:gd name="connsiteY7" fmla="*/ 18015 h 27397"/>
              <a:gd name="connsiteX8" fmla="*/ 18359 w 21600"/>
              <a:gd name="connsiteY8" fmla="*/ 19205 h 27397"/>
              <a:gd name="connsiteX9" fmla="*/ 18145 w 21600"/>
              <a:gd name="connsiteY9" fmla="*/ 22820 h 27397"/>
              <a:gd name="connsiteX10" fmla="*/ 14933 w 21600"/>
              <a:gd name="connsiteY10" fmla="*/ 20830 h 27397"/>
              <a:gd name="connsiteX11" fmla="*/ 13247 w 21600"/>
              <a:gd name="connsiteY11" fmla="*/ 24462 h 27397"/>
              <a:gd name="connsiteX12" fmla="*/ 10532 w 21600"/>
              <a:gd name="connsiteY12" fmla="*/ 22737 h 27397"/>
              <a:gd name="connsiteX13" fmla="*/ 8485 w 21600"/>
              <a:gd name="connsiteY13" fmla="*/ 26325 h 27397"/>
              <a:gd name="connsiteX14" fmla="*/ 6905 w 21600"/>
              <a:gd name="connsiteY14" fmla="*/ 22220 h 27397"/>
              <a:gd name="connsiteX15" fmla="*/ 907 w 21600"/>
              <a:gd name="connsiteY15" fmla="*/ 27397 h 27397"/>
              <a:gd name="connsiteX16" fmla="*/ 4163 w 21600"/>
              <a:gd name="connsiteY16" fmla="*/ 19541 h 27397"/>
              <a:gd name="connsiteX17" fmla="*/ 135 w 21600"/>
              <a:gd name="connsiteY17" fmla="*/ 19312 h 27397"/>
              <a:gd name="connsiteX18" fmla="*/ 2912 w 21600"/>
              <a:gd name="connsiteY18" fmla="*/ 14742 h 27397"/>
              <a:gd name="connsiteX19" fmla="*/ 0 w 21600"/>
              <a:gd name="connsiteY19" fmla="*/ 13340 h 27397"/>
              <a:gd name="connsiteX20" fmla="*/ 3007 w 21600"/>
              <a:gd name="connsiteY20" fmla="*/ 11463 h 27397"/>
              <a:gd name="connsiteX21" fmla="*/ 370 w 21600"/>
              <a:gd name="connsiteY21" fmla="*/ 7020 h 27397"/>
              <a:gd name="connsiteX22" fmla="*/ 7081 w 21600"/>
              <a:gd name="connsiteY22" fmla="*/ 9616 h 27397"/>
              <a:gd name="connsiteX23" fmla="*/ 8352 w 21600"/>
              <a:gd name="connsiteY23" fmla="*/ 7020 h 27397"/>
              <a:gd name="connsiteX24" fmla="*/ 11378 w 21600"/>
              <a:gd name="connsiteY24" fmla="*/ 9096 h 27397"/>
              <a:gd name="connsiteX0" fmla="*/ 11378 w 22304"/>
              <a:gd name="connsiteY0" fmla="*/ 9096 h 27397"/>
              <a:gd name="connsiteX1" fmla="*/ 14623 w 22304"/>
              <a:gd name="connsiteY1" fmla="*/ 0 h 27397"/>
              <a:gd name="connsiteX2" fmla="*/ 14965 w 22304"/>
              <a:gd name="connsiteY2" fmla="*/ 9061 h 27397"/>
              <a:gd name="connsiteX3" fmla="*/ 18380 w 22304"/>
              <a:gd name="connsiteY3" fmla="*/ 9182 h 27397"/>
              <a:gd name="connsiteX4" fmla="*/ 18453 w 22304"/>
              <a:gd name="connsiteY4" fmla="*/ 11600 h 27397"/>
              <a:gd name="connsiteX5" fmla="*/ 21097 w 22304"/>
              <a:gd name="connsiteY5" fmla="*/ 12862 h 27397"/>
              <a:gd name="connsiteX6" fmla="*/ 17607 w 22304"/>
              <a:gd name="connsiteY6" fmla="*/ 15200 h 27397"/>
              <a:gd name="connsiteX7" fmla="*/ 21600 w 22304"/>
              <a:gd name="connsiteY7" fmla="*/ 18015 h 27397"/>
              <a:gd name="connsiteX8" fmla="*/ 18359 w 22304"/>
              <a:gd name="connsiteY8" fmla="*/ 19205 h 27397"/>
              <a:gd name="connsiteX9" fmla="*/ 22304 w 22304"/>
              <a:gd name="connsiteY9" fmla="*/ 26007 h 27397"/>
              <a:gd name="connsiteX10" fmla="*/ 14933 w 22304"/>
              <a:gd name="connsiteY10" fmla="*/ 20830 h 27397"/>
              <a:gd name="connsiteX11" fmla="*/ 13247 w 22304"/>
              <a:gd name="connsiteY11" fmla="*/ 24462 h 27397"/>
              <a:gd name="connsiteX12" fmla="*/ 10532 w 22304"/>
              <a:gd name="connsiteY12" fmla="*/ 22737 h 27397"/>
              <a:gd name="connsiteX13" fmla="*/ 8485 w 22304"/>
              <a:gd name="connsiteY13" fmla="*/ 26325 h 27397"/>
              <a:gd name="connsiteX14" fmla="*/ 6905 w 22304"/>
              <a:gd name="connsiteY14" fmla="*/ 22220 h 27397"/>
              <a:gd name="connsiteX15" fmla="*/ 907 w 22304"/>
              <a:gd name="connsiteY15" fmla="*/ 27397 h 27397"/>
              <a:gd name="connsiteX16" fmla="*/ 4163 w 22304"/>
              <a:gd name="connsiteY16" fmla="*/ 19541 h 27397"/>
              <a:gd name="connsiteX17" fmla="*/ 135 w 22304"/>
              <a:gd name="connsiteY17" fmla="*/ 19312 h 27397"/>
              <a:gd name="connsiteX18" fmla="*/ 2912 w 22304"/>
              <a:gd name="connsiteY18" fmla="*/ 14742 h 27397"/>
              <a:gd name="connsiteX19" fmla="*/ 0 w 22304"/>
              <a:gd name="connsiteY19" fmla="*/ 13340 h 27397"/>
              <a:gd name="connsiteX20" fmla="*/ 3007 w 22304"/>
              <a:gd name="connsiteY20" fmla="*/ 11463 h 27397"/>
              <a:gd name="connsiteX21" fmla="*/ 370 w 22304"/>
              <a:gd name="connsiteY21" fmla="*/ 7020 h 27397"/>
              <a:gd name="connsiteX22" fmla="*/ 7081 w 22304"/>
              <a:gd name="connsiteY22" fmla="*/ 9616 h 27397"/>
              <a:gd name="connsiteX23" fmla="*/ 8352 w 22304"/>
              <a:gd name="connsiteY23" fmla="*/ 7020 h 27397"/>
              <a:gd name="connsiteX24" fmla="*/ 11378 w 22304"/>
              <a:gd name="connsiteY24" fmla="*/ 9096 h 27397"/>
              <a:gd name="connsiteX0" fmla="*/ 11378 w 22304"/>
              <a:gd name="connsiteY0" fmla="*/ 4590 h 22891"/>
              <a:gd name="connsiteX1" fmla="*/ 16043 w 22304"/>
              <a:gd name="connsiteY1" fmla="*/ 0 h 22891"/>
              <a:gd name="connsiteX2" fmla="*/ 14965 w 22304"/>
              <a:gd name="connsiteY2" fmla="*/ 4555 h 22891"/>
              <a:gd name="connsiteX3" fmla="*/ 18380 w 22304"/>
              <a:gd name="connsiteY3" fmla="*/ 4676 h 22891"/>
              <a:gd name="connsiteX4" fmla="*/ 18453 w 22304"/>
              <a:gd name="connsiteY4" fmla="*/ 7094 h 22891"/>
              <a:gd name="connsiteX5" fmla="*/ 21097 w 22304"/>
              <a:gd name="connsiteY5" fmla="*/ 8356 h 22891"/>
              <a:gd name="connsiteX6" fmla="*/ 17607 w 22304"/>
              <a:gd name="connsiteY6" fmla="*/ 10694 h 22891"/>
              <a:gd name="connsiteX7" fmla="*/ 21600 w 22304"/>
              <a:gd name="connsiteY7" fmla="*/ 13509 h 22891"/>
              <a:gd name="connsiteX8" fmla="*/ 18359 w 22304"/>
              <a:gd name="connsiteY8" fmla="*/ 14699 h 22891"/>
              <a:gd name="connsiteX9" fmla="*/ 22304 w 22304"/>
              <a:gd name="connsiteY9" fmla="*/ 21501 h 22891"/>
              <a:gd name="connsiteX10" fmla="*/ 14933 w 22304"/>
              <a:gd name="connsiteY10" fmla="*/ 16324 h 22891"/>
              <a:gd name="connsiteX11" fmla="*/ 13247 w 22304"/>
              <a:gd name="connsiteY11" fmla="*/ 19956 h 22891"/>
              <a:gd name="connsiteX12" fmla="*/ 10532 w 22304"/>
              <a:gd name="connsiteY12" fmla="*/ 18231 h 22891"/>
              <a:gd name="connsiteX13" fmla="*/ 8485 w 22304"/>
              <a:gd name="connsiteY13" fmla="*/ 21819 h 22891"/>
              <a:gd name="connsiteX14" fmla="*/ 6905 w 22304"/>
              <a:gd name="connsiteY14" fmla="*/ 17714 h 22891"/>
              <a:gd name="connsiteX15" fmla="*/ 907 w 22304"/>
              <a:gd name="connsiteY15" fmla="*/ 22891 h 22891"/>
              <a:gd name="connsiteX16" fmla="*/ 4163 w 22304"/>
              <a:gd name="connsiteY16" fmla="*/ 15035 h 22891"/>
              <a:gd name="connsiteX17" fmla="*/ 135 w 22304"/>
              <a:gd name="connsiteY17" fmla="*/ 14806 h 22891"/>
              <a:gd name="connsiteX18" fmla="*/ 2912 w 22304"/>
              <a:gd name="connsiteY18" fmla="*/ 10236 h 22891"/>
              <a:gd name="connsiteX19" fmla="*/ 0 w 22304"/>
              <a:gd name="connsiteY19" fmla="*/ 8834 h 22891"/>
              <a:gd name="connsiteX20" fmla="*/ 3007 w 22304"/>
              <a:gd name="connsiteY20" fmla="*/ 6957 h 22891"/>
              <a:gd name="connsiteX21" fmla="*/ 370 w 22304"/>
              <a:gd name="connsiteY21" fmla="*/ 2514 h 22891"/>
              <a:gd name="connsiteX22" fmla="*/ 7081 w 22304"/>
              <a:gd name="connsiteY22" fmla="*/ 5110 h 22891"/>
              <a:gd name="connsiteX23" fmla="*/ 8352 w 22304"/>
              <a:gd name="connsiteY23" fmla="*/ 2514 h 22891"/>
              <a:gd name="connsiteX24" fmla="*/ 11378 w 22304"/>
              <a:gd name="connsiteY24" fmla="*/ 4590 h 22891"/>
              <a:gd name="connsiteX0" fmla="*/ 11378 w 22821"/>
              <a:gd name="connsiteY0" fmla="*/ 4590 h 22891"/>
              <a:gd name="connsiteX1" fmla="*/ 16043 w 22821"/>
              <a:gd name="connsiteY1" fmla="*/ 0 h 22891"/>
              <a:gd name="connsiteX2" fmla="*/ 14965 w 22821"/>
              <a:gd name="connsiteY2" fmla="*/ 4555 h 22891"/>
              <a:gd name="connsiteX3" fmla="*/ 18380 w 22821"/>
              <a:gd name="connsiteY3" fmla="*/ 4676 h 22891"/>
              <a:gd name="connsiteX4" fmla="*/ 18453 w 22821"/>
              <a:gd name="connsiteY4" fmla="*/ 7094 h 22891"/>
              <a:gd name="connsiteX5" fmla="*/ 22821 w 22821"/>
              <a:gd name="connsiteY5" fmla="*/ 5719 h 22891"/>
              <a:gd name="connsiteX6" fmla="*/ 17607 w 22821"/>
              <a:gd name="connsiteY6" fmla="*/ 10694 h 22891"/>
              <a:gd name="connsiteX7" fmla="*/ 21600 w 22821"/>
              <a:gd name="connsiteY7" fmla="*/ 13509 h 22891"/>
              <a:gd name="connsiteX8" fmla="*/ 18359 w 22821"/>
              <a:gd name="connsiteY8" fmla="*/ 14699 h 22891"/>
              <a:gd name="connsiteX9" fmla="*/ 22304 w 22821"/>
              <a:gd name="connsiteY9" fmla="*/ 21501 h 22891"/>
              <a:gd name="connsiteX10" fmla="*/ 14933 w 22821"/>
              <a:gd name="connsiteY10" fmla="*/ 16324 h 22891"/>
              <a:gd name="connsiteX11" fmla="*/ 13247 w 22821"/>
              <a:gd name="connsiteY11" fmla="*/ 19956 h 22891"/>
              <a:gd name="connsiteX12" fmla="*/ 10532 w 22821"/>
              <a:gd name="connsiteY12" fmla="*/ 18231 h 22891"/>
              <a:gd name="connsiteX13" fmla="*/ 8485 w 22821"/>
              <a:gd name="connsiteY13" fmla="*/ 21819 h 22891"/>
              <a:gd name="connsiteX14" fmla="*/ 6905 w 22821"/>
              <a:gd name="connsiteY14" fmla="*/ 17714 h 22891"/>
              <a:gd name="connsiteX15" fmla="*/ 907 w 22821"/>
              <a:gd name="connsiteY15" fmla="*/ 22891 h 22891"/>
              <a:gd name="connsiteX16" fmla="*/ 4163 w 22821"/>
              <a:gd name="connsiteY16" fmla="*/ 15035 h 22891"/>
              <a:gd name="connsiteX17" fmla="*/ 135 w 22821"/>
              <a:gd name="connsiteY17" fmla="*/ 14806 h 22891"/>
              <a:gd name="connsiteX18" fmla="*/ 2912 w 22821"/>
              <a:gd name="connsiteY18" fmla="*/ 10236 h 22891"/>
              <a:gd name="connsiteX19" fmla="*/ 0 w 22821"/>
              <a:gd name="connsiteY19" fmla="*/ 8834 h 22891"/>
              <a:gd name="connsiteX20" fmla="*/ 3007 w 22821"/>
              <a:gd name="connsiteY20" fmla="*/ 6957 h 22891"/>
              <a:gd name="connsiteX21" fmla="*/ 370 w 22821"/>
              <a:gd name="connsiteY21" fmla="*/ 2514 h 22891"/>
              <a:gd name="connsiteX22" fmla="*/ 7081 w 22821"/>
              <a:gd name="connsiteY22" fmla="*/ 5110 h 22891"/>
              <a:gd name="connsiteX23" fmla="*/ 8352 w 22821"/>
              <a:gd name="connsiteY23" fmla="*/ 2514 h 22891"/>
              <a:gd name="connsiteX24" fmla="*/ 11378 w 22821"/>
              <a:gd name="connsiteY24" fmla="*/ 4590 h 22891"/>
              <a:gd name="connsiteX0" fmla="*/ 11378 w 22821"/>
              <a:gd name="connsiteY0" fmla="*/ 4590 h 22891"/>
              <a:gd name="connsiteX1" fmla="*/ 16043 w 22821"/>
              <a:gd name="connsiteY1" fmla="*/ 0 h 22891"/>
              <a:gd name="connsiteX2" fmla="*/ 14965 w 22821"/>
              <a:gd name="connsiteY2" fmla="*/ 4555 h 22891"/>
              <a:gd name="connsiteX3" fmla="*/ 18380 w 22821"/>
              <a:gd name="connsiteY3" fmla="*/ 4676 h 22891"/>
              <a:gd name="connsiteX4" fmla="*/ 18453 w 22821"/>
              <a:gd name="connsiteY4" fmla="*/ 7094 h 22891"/>
              <a:gd name="connsiteX5" fmla="*/ 22821 w 22821"/>
              <a:gd name="connsiteY5" fmla="*/ 5719 h 22891"/>
              <a:gd name="connsiteX6" fmla="*/ 18621 w 22821"/>
              <a:gd name="connsiteY6" fmla="*/ 10584 h 22891"/>
              <a:gd name="connsiteX7" fmla="*/ 21600 w 22821"/>
              <a:gd name="connsiteY7" fmla="*/ 13509 h 22891"/>
              <a:gd name="connsiteX8" fmla="*/ 18359 w 22821"/>
              <a:gd name="connsiteY8" fmla="*/ 14699 h 22891"/>
              <a:gd name="connsiteX9" fmla="*/ 22304 w 22821"/>
              <a:gd name="connsiteY9" fmla="*/ 21501 h 22891"/>
              <a:gd name="connsiteX10" fmla="*/ 14933 w 22821"/>
              <a:gd name="connsiteY10" fmla="*/ 16324 h 22891"/>
              <a:gd name="connsiteX11" fmla="*/ 13247 w 22821"/>
              <a:gd name="connsiteY11" fmla="*/ 19956 h 22891"/>
              <a:gd name="connsiteX12" fmla="*/ 10532 w 22821"/>
              <a:gd name="connsiteY12" fmla="*/ 18231 h 22891"/>
              <a:gd name="connsiteX13" fmla="*/ 8485 w 22821"/>
              <a:gd name="connsiteY13" fmla="*/ 21819 h 22891"/>
              <a:gd name="connsiteX14" fmla="*/ 6905 w 22821"/>
              <a:gd name="connsiteY14" fmla="*/ 17714 h 22891"/>
              <a:gd name="connsiteX15" fmla="*/ 907 w 22821"/>
              <a:gd name="connsiteY15" fmla="*/ 22891 h 22891"/>
              <a:gd name="connsiteX16" fmla="*/ 4163 w 22821"/>
              <a:gd name="connsiteY16" fmla="*/ 15035 h 22891"/>
              <a:gd name="connsiteX17" fmla="*/ 135 w 22821"/>
              <a:gd name="connsiteY17" fmla="*/ 14806 h 22891"/>
              <a:gd name="connsiteX18" fmla="*/ 2912 w 22821"/>
              <a:gd name="connsiteY18" fmla="*/ 10236 h 22891"/>
              <a:gd name="connsiteX19" fmla="*/ 0 w 22821"/>
              <a:gd name="connsiteY19" fmla="*/ 8834 h 22891"/>
              <a:gd name="connsiteX20" fmla="*/ 3007 w 22821"/>
              <a:gd name="connsiteY20" fmla="*/ 6957 h 22891"/>
              <a:gd name="connsiteX21" fmla="*/ 370 w 22821"/>
              <a:gd name="connsiteY21" fmla="*/ 2514 h 22891"/>
              <a:gd name="connsiteX22" fmla="*/ 7081 w 22821"/>
              <a:gd name="connsiteY22" fmla="*/ 5110 h 22891"/>
              <a:gd name="connsiteX23" fmla="*/ 8352 w 22821"/>
              <a:gd name="connsiteY23" fmla="*/ 2514 h 22891"/>
              <a:gd name="connsiteX24" fmla="*/ 11378 w 22821"/>
              <a:gd name="connsiteY24" fmla="*/ 4590 h 22891"/>
              <a:gd name="connsiteX0" fmla="*/ 11378 w 22821"/>
              <a:gd name="connsiteY0" fmla="*/ 4590 h 22891"/>
              <a:gd name="connsiteX1" fmla="*/ 16043 w 22821"/>
              <a:gd name="connsiteY1" fmla="*/ 0 h 22891"/>
              <a:gd name="connsiteX2" fmla="*/ 14965 w 22821"/>
              <a:gd name="connsiteY2" fmla="*/ 4555 h 22891"/>
              <a:gd name="connsiteX3" fmla="*/ 18380 w 22821"/>
              <a:gd name="connsiteY3" fmla="*/ 4676 h 22891"/>
              <a:gd name="connsiteX4" fmla="*/ 18453 w 22821"/>
              <a:gd name="connsiteY4" fmla="*/ 7094 h 22891"/>
              <a:gd name="connsiteX5" fmla="*/ 22821 w 22821"/>
              <a:gd name="connsiteY5" fmla="*/ 5719 h 22891"/>
              <a:gd name="connsiteX6" fmla="*/ 18621 w 22821"/>
              <a:gd name="connsiteY6" fmla="*/ 10584 h 22891"/>
              <a:gd name="connsiteX7" fmla="*/ 21600 w 22821"/>
              <a:gd name="connsiteY7" fmla="*/ 13509 h 22891"/>
              <a:gd name="connsiteX8" fmla="*/ 18359 w 22821"/>
              <a:gd name="connsiteY8" fmla="*/ 14699 h 22891"/>
              <a:gd name="connsiteX9" fmla="*/ 22304 w 22821"/>
              <a:gd name="connsiteY9" fmla="*/ 21501 h 22891"/>
              <a:gd name="connsiteX10" fmla="*/ 14933 w 22821"/>
              <a:gd name="connsiteY10" fmla="*/ 16324 h 22891"/>
              <a:gd name="connsiteX11" fmla="*/ 13247 w 22821"/>
              <a:gd name="connsiteY11" fmla="*/ 19956 h 22891"/>
              <a:gd name="connsiteX12" fmla="*/ 10633 w 22821"/>
              <a:gd name="connsiteY12" fmla="*/ 17462 h 22891"/>
              <a:gd name="connsiteX13" fmla="*/ 8485 w 22821"/>
              <a:gd name="connsiteY13" fmla="*/ 21819 h 22891"/>
              <a:gd name="connsiteX14" fmla="*/ 6905 w 22821"/>
              <a:gd name="connsiteY14" fmla="*/ 17714 h 22891"/>
              <a:gd name="connsiteX15" fmla="*/ 907 w 22821"/>
              <a:gd name="connsiteY15" fmla="*/ 22891 h 22891"/>
              <a:gd name="connsiteX16" fmla="*/ 4163 w 22821"/>
              <a:gd name="connsiteY16" fmla="*/ 15035 h 22891"/>
              <a:gd name="connsiteX17" fmla="*/ 135 w 22821"/>
              <a:gd name="connsiteY17" fmla="*/ 14806 h 22891"/>
              <a:gd name="connsiteX18" fmla="*/ 2912 w 22821"/>
              <a:gd name="connsiteY18" fmla="*/ 10236 h 22891"/>
              <a:gd name="connsiteX19" fmla="*/ 0 w 22821"/>
              <a:gd name="connsiteY19" fmla="*/ 8834 h 22891"/>
              <a:gd name="connsiteX20" fmla="*/ 3007 w 22821"/>
              <a:gd name="connsiteY20" fmla="*/ 6957 h 22891"/>
              <a:gd name="connsiteX21" fmla="*/ 370 w 22821"/>
              <a:gd name="connsiteY21" fmla="*/ 2514 h 22891"/>
              <a:gd name="connsiteX22" fmla="*/ 7081 w 22821"/>
              <a:gd name="connsiteY22" fmla="*/ 5110 h 22891"/>
              <a:gd name="connsiteX23" fmla="*/ 8352 w 22821"/>
              <a:gd name="connsiteY23" fmla="*/ 2514 h 22891"/>
              <a:gd name="connsiteX24" fmla="*/ 11378 w 22821"/>
              <a:gd name="connsiteY24" fmla="*/ 4590 h 22891"/>
              <a:gd name="connsiteX0" fmla="*/ 11378 w 22821"/>
              <a:gd name="connsiteY0" fmla="*/ 4590 h 22891"/>
              <a:gd name="connsiteX1" fmla="*/ 16043 w 22821"/>
              <a:gd name="connsiteY1" fmla="*/ 0 h 22891"/>
              <a:gd name="connsiteX2" fmla="*/ 14965 w 22821"/>
              <a:gd name="connsiteY2" fmla="*/ 4555 h 22891"/>
              <a:gd name="connsiteX3" fmla="*/ 18380 w 22821"/>
              <a:gd name="connsiteY3" fmla="*/ 4676 h 22891"/>
              <a:gd name="connsiteX4" fmla="*/ 18453 w 22821"/>
              <a:gd name="connsiteY4" fmla="*/ 7094 h 22891"/>
              <a:gd name="connsiteX5" fmla="*/ 22821 w 22821"/>
              <a:gd name="connsiteY5" fmla="*/ 5719 h 22891"/>
              <a:gd name="connsiteX6" fmla="*/ 18621 w 22821"/>
              <a:gd name="connsiteY6" fmla="*/ 10584 h 22891"/>
              <a:gd name="connsiteX7" fmla="*/ 21600 w 22821"/>
              <a:gd name="connsiteY7" fmla="*/ 13509 h 22891"/>
              <a:gd name="connsiteX8" fmla="*/ 18359 w 22821"/>
              <a:gd name="connsiteY8" fmla="*/ 14699 h 22891"/>
              <a:gd name="connsiteX9" fmla="*/ 22304 w 22821"/>
              <a:gd name="connsiteY9" fmla="*/ 21501 h 22891"/>
              <a:gd name="connsiteX10" fmla="*/ 14933 w 22821"/>
              <a:gd name="connsiteY10" fmla="*/ 16324 h 22891"/>
              <a:gd name="connsiteX11" fmla="*/ 13247 w 22821"/>
              <a:gd name="connsiteY11" fmla="*/ 19956 h 22891"/>
              <a:gd name="connsiteX12" fmla="*/ 10227 w 22821"/>
              <a:gd name="connsiteY12" fmla="*/ 17462 h 22891"/>
              <a:gd name="connsiteX13" fmla="*/ 8485 w 22821"/>
              <a:gd name="connsiteY13" fmla="*/ 21819 h 22891"/>
              <a:gd name="connsiteX14" fmla="*/ 6905 w 22821"/>
              <a:gd name="connsiteY14" fmla="*/ 17714 h 22891"/>
              <a:gd name="connsiteX15" fmla="*/ 907 w 22821"/>
              <a:gd name="connsiteY15" fmla="*/ 22891 h 22891"/>
              <a:gd name="connsiteX16" fmla="*/ 4163 w 22821"/>
              <a:gd name="connsiteY16" fmla="*/ 15035 h 22891"/>
              <a:gd name="connsiteX17" fmla="*/ 135 w 22821"/>
              <a:gd name="connsiteY17" fmla="*/ 14806 h 22891"/>
              <a:gd name="connsiteX18" fmla="*/ 2912 w 22821"/>
              <a:gd name="connsiteY18" fmla="*/ 10236 h 22891"/>
              <a:gd name="connsiteX19" fmla="*/ 0 w 22821"/>
              <a:gd name="connsiteY19" fmla="*/ 8834 h 22891"/>
              <a:gd name="connsiteX20" fmla="*/ 3007 w 22821"/>
              <a:gd name="connsiteY20" fmla="*/ 6957 h 22891"/>
              <a:gd name="connsiteX21" fmla="*/ 370 w 22821"/>
              <a:gd name="connsiteY21" fmla="*/ 2514 h 22891"/>
              <a:gd name="connsiteX22" fmla="*/ 7081 w 22821"/>
              <a:gd name="connsiteY22" fmla="*/ 5110 h 22891"/>
              <a:gd name="connsiteX23" fmla="*/ 8352 w 22821"/>
              <a:gd name="connsiteY23" fmla="*/ 2514 h 22891"/>
              <a:gd name="connsiteX24" fmla="*/ 11378 w 22821"/>
              <a:gd name="connsiteY24" fmla="*/ 4590 h 2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2821" h="22891">
                <a:moveTo>
                  <a:pt x="11378" y="4590"/>
                </a:moveTo>
                <a:lnTo>
                  <a:pt x="16043" y="0"/>
                </a:lnTo>
                <a:cubicBezTo>
                  <a:pt x="15921" y="1775"/>
                  <a:pt x="15087" y="2780"/>
                  <a:pt x="14965" y="4555"/>
                </a:cubicBezTo>
                <a:lnTo>
                  <a:pt x="18380" y="4676"/>
                </a:lnTo>
                <a:cubicBezTo>
                  <a:pt x="18404" y="5482"/>
                  <a:pt x="18429" y="6288"/>
                  <a:pt x="18453" y="7094"/>
                </a:cubicBezTo>
                <a:lnTo>
                  <a:pt x="22821" y="5719"/>
                </a:lnTo>
                <a:lnTo>
                  <a:pt x="18621" y="10584"/>
                </a:lnTo>
                <a:lnTo>
                  <a:pt x="21600" y="13509"/>
                </a:lnTo>
                <a:lnTo>
                  <a:pt x="18359" y="14699"/>
                </a:lnTo>
                <a:cubicBezTo>
                  <a:pt x="18288" y="15904"/>
                  <a:pt x="22375" y="20296"/>
                  <a:pt x="22304" y="21501"/>
                </a:cubicBezTo>
                <a:lnTo>
                  <a:pt x="14933" y="16324"/>
                </a:lnTo>
                <a:lnTo>
                  <a:pt x="13247" y="19956"/>
                </a:lnTo>
                <a:lnTo>
                  <a:pt x="10227" y="17462"/>
                </a:lnTo>
                <a:cubicBezTo>
                  <a:pt x="9545" y="19684"/>
                  <a:pt x="9167" y="19597"/>
                  <a:pt x="8485" y="21819"/>
                </a:cubicBezTo>
                <a:cubicBezTo>
                  <a:pt x="8228" y="19828"/>
                  <a:pt x="7162" y="19705"/>
                  <a:pt x="6905" y="17714"/>
                </a:cubicBezTo>
                <a:lnTo>
                  <a:pt x="907" y="22891"/>
                </a:lnTo>
                <a:lnTo>
                  <a:pt x="4163" y="15035"/>
                </a:lnTo>
                <a:lnTo>
                  <a:pt x="135" y="14806"/>
                </a:lnTo>
                <a:lnTo>
                  <a:pt x="2912" y="10236"/>
                </a:lnTo>
                <a:lnTo>
                  <a:pt x="0" y="8834"/>
                </a:lnTo>
                <a:lnTo>
                  <a:pt x="3007" y="6957"/>
                </a:lnTo>
                <a:lnTo>
                  <a:pt x="370" y="2514"/>
                </a:lnTo>
                <a:lnTo>
                  <a:pt x="7081" y="5110"/>
                </a:lnTo>
                <a:lnTo>
                  <a:pt x="8352" y="2514"/>
                </a:lnTo>
                <a:lnTo>
                  <a:pt x="11378" y="459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0" tIns="31873" rIns="0" bIns="31873" rtlCol="0" anchor="ctr">
            <a:noAutofit/>
          </a:bodyPr>
          <a:lstStyle/>
          <a:p>
            <a:pPr algn="ctr" eaLnBrk="0" hangingPunct="0"/>
            <a:r>
              <a:rPr lang="ko-KR" altLang="en-US" sz="969" b="1" spc="-113" dirty="0">
                <a:ln w="1270">
                  <a:noFill/>
                </a:ln>
                <a:solidFill>
                  <a:schemeClr val="bg1"/>
                </a:solidFill>
                <a:latin typeface="+mn-ea"/>
              </a:rPr>
              <a:t>운영 환경에서</a:t>
            </a:r>
            <a:endParaRPr lang="en-US" altLang="ko-KR" sz="969" b="1" spc="-113" dirty="0">
              <a:ln w="127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969" b="1" spc="-113" dirty="0">
                <a:ln w="1270">
                  <a:noFill/>
                </a:ln>
                <a:solidFill>
                  <a:schemeClr val="bg1"/>
                </a:solidFill>
                <a:latin typeface="+mn-ea"/>
              </a:rPr>
              <a:t>온라인 중에</a:t>
            </a:r>
            <a:endParaRPr lang="en-US" altLang="ko-KR" sz="969" b="1" spc="-113" dirty="0">
              <a:ln w="1270">
                <a:noFill/>
              </a:ln>
              <a:solidFill>
                <a:schemeClr val="bg1"/>
              </a:solidFill>
              <a:latin typeface="+mn-ea"/>
            </a:endParaRPr>
          </a:p>
          <a:p>
            <a:pPr algn="ctr" eaLnBrk="0" hangingPunct="0"/>
            <a:r>
              <a:rPr lang="ko-KR" altLang="en-US" sz="969" b="1" spc="-113" dirty="0">
                <a:ln w="1270">
                  <a:noFill/>
                </a:ln>
                <a:solidFill>
                  <a:schemeClr val="bg1"/>
                </a:solidFill>
                <a:latin typeface="+mn-ea"/>
              </a:rPr>
              <a:t>적용할 수 없음</a:t>
            </a:r>
          </a:p>
        </p:txBody>
      </p:sp>
      <p:sp>
        <p:nvSpPr>
          <p:cNvPr id="9" name="직사각형 8"/>
          <p:cNvSpPr/>
          <p:nvPr/>
        </p:nvSpPr>
        <p:spPr bwMode="gray">
          <a:xfrm>
            <a:off x="1832553" y="3533256"/>
            <a:ext cx="1301303" cy="950450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BX Framework</a:t>
            </a:r>
            <a:endParaRPr lang="ko-KR" altLang="en-US" sz="9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 bwMode="gray">
          <a:xfrm>
            <a:off x="3183708" y="3533256"/>
            <a:ext cx="2841547" cy="9504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24923" tIns="31873" rIns="24923" bIns="31873" rtlCol="0" anchor="ctr">
            <a:noAutofit/>
          </a:bodyPr>
          <a:lstStyle/>
          <a:p>
            <a:pPr marL="189000" indent="-121997" eaLnBrk="0" hangingPunct="0">
              <a:buFont typeface="Arial" panose="020B0604020202020204" pitchFamily="34" charset="0"/>
              <a:buChar char="•"/>
            </a:pPr>
            <a:r>
              <a:rPr lang="ko-KR" altLang="en-US" sz="825" spc="-113" dirty="0">
                <a:latin typeface="+mn-ea"/>
              </a:rPr>
              <a:t>운영 환경에서 서비스 무 중단 </a:t>
            </a:r>
            <a:r>
              <a:rPr lang="en-US" altLang="ko-KR" sz="825" dirty="0">
                <a:latin typeface="+mn-ea"/>
              </a:rPr>
              <a:t>Hot Deploy </a:t>
            </a:r>
            <a:r>
              <a:rPr lang="ko-KR" altLang="en-US" sz="825" spc="-113" dirty="0">
                <a:latin typeface="+mn-ea"/>
              </a:rPr>
              <a:t>기능을 제공하며</a:t>
            </a:r>
            <a:r>
              <a:rPr lang="en-US" altLang="ko-KR" sz="825" spc="-113" dirty="0">
                <a:latin typeface="+mn-ea"/>
              </a:rPr>
              <a:t>, </a:t>
            </a:r>
            <a:r>
              <a:rPr lang="ko-KR" altLang="en-US" sz="825" spc="-113" dirty="0">
                <a:latin typeface="+mn-ea"/>
              </a:rPr>
              <a:t>사례를 가지고 있음</a:t>
            </a:r>
            <a:endParaRPr lang="en-US" altLang="ko-KR" sz="825" spc="-113" dirty="0">
              <a:latin typeface="+mn-ea"/>
            </a:endParaRPr>
          </a:p>
          <a:p>
            <a:pPr marL="189000" indent="-121997" eaLnBrk="0" hangingPunct="0">
              <a:buFont typeface="Arial" panose="020B0604020202020204" pitchFamily="34" charset="0"/>
              <a:buChar char="•"/>
            </a:pPr>
            <a:r>
              <a:rPr lang="en-US" altLang="ko-KR" sz="825" dirty="0">
                <a:latin typeface="+mn-ea"/>
              </a:rPr>
              <a:t>Pre-Deploy </a:t>
            </a:r>
            <a:r>
              <a:rPr lang="ko-KR" altLang="en-US" sz="825" spc="-113" dirty="0">
                <a:latin typeface="+mn-ea"/>
              </a:rPr>
              <a:t>기능을 이용하여 배포 시 응답 시간 지연 방지</a:t>
            </a:r>
            <a:endParaRPr lang="en-US" altLang="ko-KR" sz="825" spc="-113" dirty="0">
              <a:latin typeface="+mn-ea"/>
            </a:endParaRPr>
          </a:p>
          <a:p>
            <a:pPr marL="189000" indent="-121997" eaLnBrk="0" hangingPunct="0">
              <a:buFont typeface="Arial" panose="020B0604020202020204" pitchFamily="34" charset="0"/>
              <a:buChar char="•"/>
            </a:pPr>
            <a:r>
              <a:rPr lang="en-US" altLang="ko-KR" sz="825" dirty="0">
                <a:latin typeface="+mn-ea"/>
              </a:rPr>
              <a:t>Application Staging</a:t>
            </a:r>
            <a:r>
              <a:rPr lang="ko-KR" altLang="en-US" sz="825" spc="-113" dirty="0">
                <a:latin typeface="+mn-ea"/>
              </a:rPr>
              <a:t>을 통한 무 결성 확보</a:t>
            </a:r>
            <a:endParaRPr lang="en-US" altLang="ko-KR" sz="825" spc="-113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6054121" y="3533256"/>
            <a:ext cx="1416833" cy="950450"/>
          </a:xfrm>
          <a:prstGeom prst="rect">
            <a:avLst/>
          </a:prstGeom>
          <a:solidFill>
            <a:srgbClr val="F2F2F2"/>
          </a:solidFill>
          <a:ln w="3175">
            <a:noFill/>
            <a:miter lim="800000"/>
            <a:headEnd/>
            <a:tailEnd/>
          </a:ln>
          <a:effectLst/>
        </p:spPr>
        <p:txBody>
          <a:bodyPr wrap="square" lIns="24923" tIns="31873" rIns="24923" bIns="31873" rtlCol="0" anchor="ctr">
            <a:noAutofit/>
          </a:bodyPr>
          <a:lstStyle/>
          <a:p>
            <a:pPr algn="ctr" eaLnBrk="0" hangingPunct="0"/>
            <a:r>
              <a:rPr lang="ko-KR" altLang="en-US" sz="969" b="1" spc="-113" dirty="0">
                <a:solidFill>
                  <a:srgbClr val="1299C5"/>
                </a:solidFill>
                <a:latin typeface="+mn-ea"/>
              </a:rPr>
              <a:t>서비스 무중단</a:t>
            </a:r>
            <a:endParaRPr lang="en-US" altLang="ko-KR" sz="969" b="1" spc="-113" dirty="0">
              <a:solidFill>
                <a:srgbClr val="1299C5"/>
              </a:solidFill>
              <a:latin typeface="+mn-ea"/>
            </a:endParaRPr>
          </a:p>
          <a:p>
            <a:pPr algn="ctr" eaLnBrk="0" hangingPunct="0"/>
            <a:r>
              <a:rPr lang="en-US" altLang="ko-KR" sz="969" b="1" dirty="0">
                <a:solidFill>
                  <a:srgbClr val="1299C5"/>
                </a:solidFill>
                <a:latin typeface="+mn-ea"/>
              </a:rPr>
              <a:t>Hot Deploy</a:t>
            </a:r>
            <a:r>
              <a:rPr lang="ko-KR" altLang="en-US" sz="969" b="1" spc="-113" dirty="0">
                <a:solidFill>
                  <a:srgbClr val="1299C5"/>
                </a:solidFill>
                <a:latin typeface="+mn-ea"/>
              </a:rPr>
              <a:t>에</a:t>
            </a:r>
            <a:endParaRPr lang="en-US" altLang="ko-KR" sz="969" b="1" spc="-113" dirty="0">
              <a:solidFill>
                <a:srgbClr val="1299C5"/>
              </a:solidFill>
              <a:latin typeface="+mn-ea"/>
            </a:endParaRPr>
          </a:p>
          <a:p>
            <a:pPr algn="ctr" eaLnBrk="0" hangingPunct="0"/>
            <a:r>
              <a:rPr lang="ko-KR" altLang="en-US" sz="969" b="1" spc="-113" dirty="0">
                <a:solidFill>
                  <a:srgbClr val="1299C5"/>
                </a:solidFill>
                <a:latin typeface="+mn-ea"/>
              </a:rPr>
              <a:t>대한 특허 보유</a:t>
            </a:r>
            <a:endParaRPr lang="en-US" altLang="ko-KR" sz="969" b="1" spc="-113" dirty="0">
              <a:solidFill>
                <a:srgbClr val="1299C5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9455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29B61E-BE6E-45C2-8B6F-737AED7004E9}"/>
              </a:ext>
            </a:extLst>
          </p:cNvPr>
          <p:cNvSpPr/>
          <p:nvPr/>
        </p:nvSpPr>
        <p:spPr>
          <a:xfrm>
            <a:off x="1097280" y="1371600"/>
            <a:ext cx="6903720" cy="3376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BX Framework</a:t>
            </a:r>
            <a:r>
              <a:rPr lang="ko-KR" altLang="en-US" dirty="0"/>
              <a:t>의 운영 배포 방식</a:t>
            </a:r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 err="1"/>
              <a:t>무중단</a:t>
            </a:r>
            <a:r>
              <a:rPr lang="ko-KR" altLang="en-US" dirty="0"/>
              <a:t> 운영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운영환경에서 변경 사항을 긴급 적용할 때</a:t>
            </a:r>
            <a:r>
              <a:rPr lang="en-US" altLang="ko-KR" dirty="0"/>
              <a:t>, </a:t>
            </a:r>
            <a:r>
              <a:rPr lang="ko-KR" altLang="en-US" dirty="0"/>
              <a:t>기존 서비스를 그대로 유지하는 상태에서 신규 서비스를 배포하여 실제 환경에서 테스트한 후 적용 여부를 결정하는 </a:t>
            </a:r>
            <a:r>
              <a:rPr lang="en-US" altLang="ko-KR" dirty="0"/>
              <a:t>Application Staging </a:t>
            </a:r>
            <a:r>
              <a:rPr lang="ko-KR" altLang="en-US" dirty="0"/>
              <a:t>기능을 통해 </a:t>
            </a:r>
            <a:r>
              <a:rPr lang="en-US" altLang="ko-KR" dirty="0"/>
              <a:t>Application </a:t>
            </a:r>
            <a:r>
              <a:rPr lang="ko-KR" altLang="en-US" dirty="0" err="1"/>
              <a:t>무결성을</a:t>
            </a:r>
            <a:r>
              <a:rPr lang="ko-KR" altLang="en-US" dirty="0"/>
              <a:t> 제공합니다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gray">
          <a:xfrm>
            <a:off x="2337797" y="2215045"/>
            <a:ext cx="863469" cy="175744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83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기존</a:t>
            </a:r>
            <a:r>
              <a:rPr lang="ko-KR" altLang="en-US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  <a:endParaRPr lang="ko-KR" altLang="en-US" sz="83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 bwMode="auto">
          <a:xfrm>
            <a:off x="3576685" y="2014892"/>
            <a:ext cx="0" cy="1963882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직선 화살표 연결선 6"/>
          <p:cNvCxnSpPr/>
          <p:nvPr/>
        </p:nvCxnSpPr>
        <p:spPr bwMode="auto">
          <a:xfrm>
            <a:off x="1957829" y="2302917"/>
            <a:ext cx="336192" cy="0"/>
          </a:xfrm>
          <a:prstGeom prst="straightConnector1">
            <a:avLst/>
          </a:prstGeom>
          <a:noFill/>
          <a:ln w="6350" cap="flat" cmpd="sng" algn="ctr">
            <a:solidFill>
              <a:srgbClr val="7F7F7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795433" y="3185431"/>
            <a:ext cx="1681477" cy="245388"/>
          </a:xfrm>
          <a:prstGeom prst="rect">
            <a:avLst/>
          </a:prstGeom>
        </p:spPr>
        <p:txBody>
          <a:bodyPr wrap="square" lIns="24923" tIns="0" rIns="24923" bIns="0" rtlCol="0">
            <a:spAutoFit/>
          </a:bodyPr>
          <a:lstStyle/>
          <a:p>
            <a:pPr marL="118699" indent="-118699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Appl.</a:t>
            </a: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Loading</a:t>
            </a:r>
          </a:p>
          <a:p>
            <a:pPr marL="118699" indent="-118699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요청은 기존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Appl.</a:t>
            </a: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처리</a:t>
            </a:r>
            <a:endParaRPr lang="en-US" altLang="ko-KR" sz="75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7633" y="2164367"/>
            <a:ext cx="420166" cy="11708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761">
                <a:latin typeface="맑은 고딕" panose="020B0503020000020004" pitchFamily="50" charset="-127"/>
                <a:ea typeface="맑은 고딕" panose="020B0503020000020004" pitchFamily="50" charset="-127"/>
              </a:rPr>
              <a:t>Request</a:t>
            </a:r>
            <a:endParaRPr lang="ko-KR" altLang="en-US" sz="76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gray">
          <a:xfrm>
            <a:off x="4282598" y="2189843"/>
            <a:ext cx="863469" cy="175744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83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기존</a:t>
            </a:r>
            <a:r>
              <a:rPr lang="ko-KR" altLang="en-US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  <a:endParaRPr lang="ko-KR" altLang="en-US" sz="83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 bwMode="auto">
          <a:xfrm>
            <a:off x="3902629" y="2277715"/>
            <a:ext cx="336192" cy="0"/>
          </a:xfrm>
          <a:prstGeom prst="straightConnector1">
            <a:avLst/>
          </a:prstGeom>
          <a:noFill/>
          <a:ln w="6350" cap="flat" cmpd="sng" algn="ctr">
            <a:solidFill>
              <a:srgbClr val="7F7F7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3862433" y="2131302"/>
            <a:ext cx="420166" cy="11708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761">
                <a:latin typeface="맑은 고딕" panose="020B0503020000020004" pitchFamily="50" charset="-127"/>
                <a:ea typeface="맑은 고딕" panose="020B0503020000020004" pitchFamily="50" charset="-127"/>
              </a:rPr>
              <a:t>Request</a:t>
            </a:r>
            <a:endParaRPr lang="ko-KR" altLang="en-US" sz="76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 bwMode="auto">
          <a:xfrm>
            <a:off x="3902629" y="2701412"/>
            <a:ext cx="336192" cy="0"/>
          </a:xfrm>
          <a:prstGeom prst="straightConnector1">
            <a:avLst/>
          </a:prstGeom>
          <a:noFill/>
          <a:ln w="6350" cap="flat" cmpd="sng" algn="ctr">
            <a:solidFill>
              <a:srgbClr val="7F7F7F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740635" y="2555000"/>
            <a:ext cx="549989" cy="11708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761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</a:t>
            </a:r>
          </a:p>
        </p:txBody>
      </p:sp>
      <p:sp>
        <p:nvSpPr>
          <p:cNvPr id="15" name="직사각형 14"/>
          <p:cNvSpPr/>
          <p:nvPr/>
        </p:nvSpPr>
        <p:spPr bwMode="gray">
          <a:xfrm>
            <a:off x="6169836" y="2204970"/>
            <a:ext cx="863469" cy="175744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83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기존</a:t>
            </a:r>
            <a:r>
              <a:rPr lang="ko-KR" altLang="en-US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  <a:endParaRPr lang="ko-KR" altLang="en-US" sz="83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 bwMode="auto">
          <a:xfrm>
            <a:off x="5789867" y="2716539"/>
            <a:ext cx="336192" cy="0"/>
          </a:xfrm>
          <a:prstGeom prst="straightConnector1">
            <a:avLst/>
          </a:prstGeom>
          <a:noFill/>
          <a:ln w="6350" cap="flat" cmpd="sng" algn="ctr">
            <a:solidFill>
              <a:srgbClr val="7F7F7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749671" y="2570127"/>
            <a:ext cx="420166" cy="11708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761">
                <a:latin typeface="맑은 고딕" panose="020B0503020000020004" pitchFamily="50" charset="-127"/>
                <a:ea typeface="맑은 고딕" panose="020B0503020000020004" pitchFamily="50" charset="-127"/>
              </a:rPr>
              <a:t>Request</a:t>
            </a:r>
            <a:endParaRPr lang="ko-KR" altLang="en-US" sz="76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 bwMode="auto">
          <a:xfrm>
            <a:off x="6126059" y="2171953"/>
            <a:ext cx="987578" cy="2478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직선 연결선 18"/>
          <p:cNvCxnSpPr/>
          <p:nvPr/>
        </p:nvCxnSpPr>
        <p:spPr bwMode="auto">
          <a:xfrm flipV="1">
            <a:off x="6126059" y="2171953"/>
            <a:ext cx="987578" cy="247895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그룹 34"/>
          <p:cNvGrpSpPr/>
          <p:nvPr/>
        </p:nvGrpSpPr>
        <p:grpSpPr>
          <a:xfrm>
            <a:off x="1918530" y="1624567"/>
            <a:ext cx="5303695" cy="335846"/>
            <a:chOff x="1034040" y="2166088"/>
            <a:chExt cx="7071593" cy="447795"/>
          </a:xfr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0" scaled="1"/>
            <a:tileRect/>
          </a:gradFill>
        </p:grpSpPr>
        <p:sp>
          <p:nvSpPr>
            <p:cNvPr id="20" name="오각형 19"/>
            <p:cNvSpPr/>
            <p:nvPr/>
          </p:nvSpPr>
          <p:spPr bwMode="gray">
            <a:xfrm>
              <a:off x="1034040" y="2166088"/>
              <a:ext cx="1918667" cy="447795"/>
            </a:xfrm>
            <a:prstGeom prst="homePlate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r>
                <a:rPr lang="en-US" altLang="ko-KR" sz="969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Pre-Deploy Stage</a:t>
              </a:r>
              <a:endParaRPr lang="ko-KR" altLang="en-US" sz="969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오각형 20"/>
            <p:cNvSpPr/>
            <p:nvPr/>
          </p:nvSpPr>
          <p:spPr bwMode="gray">
            <a:xfrm>
              <a:off x="3610503" y="2166088"/>
              <a:ext cx="1918667" cy="447795"/>
            </a:xfrm>
            <a:prstGeom prst="homePlate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r>
                <a:rPr lang="en-US" altLang="ko-KR" sz="969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Validation Stage</a:t>
              </a:r>
              <a:endParaRPr lang="ko-KR" altLang="en-US" sz="969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오각형 21"/>
            <p:cNvSpPr/>
            <p:nvPr/>
          </p:nvSpPr>
          <p:spPr bwMode="gray">
            <a:xfrm>
              <a:off x="6186966" y="2166088"/>
              <a:ext cx="1918667" cy="447795"/>
            </a:xfrm>
            <a:prstGeom prst="homePlate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63744" tIns="31873" rIns="63744" bIns="31873" rtlCol="0" anchor="ctr">
              <a:noAutofit/>
            </a:bodyPr>
            <a:lstStyle/>
            <a:p>
              <a:pPr algn="ctr" eaLnBrk="0" hangingPunct="0"/>
              <a:r>
                <a:rPr lang="en-US" altLang="ko-KR" sz="969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Final Stage</a:t>
              </a:r>
              <a:endParaRPr lang="ko-KR" altLang="en-US" sz="969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3" name="모서리가 둥근 직사각형 22"/>
          <p:cNvSpPr/>
          <p:nvPr/>
        </p:nvSpPr>
        <p:spPr bwMode="gray">
          <a:xfrm>
            <a:off x="4282550" y="2536443"/>
            <a:ext cx="863469" cy="20038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C8004"/>
            </a:solidFill>
            <a:prstDash val="dash"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83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신규</a:t>
            </a:r>
            <a:r>
              <a:rPr lang="ko-KR" altLang="en-US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</a:p>
        </p:txBody>
      </p:sp>
      <p:sp>
        <p:nvSpPr>
          <p:cNvPr id="24" name="모서리가 둥근 직사각형 23"/>
          <p:cNvSpPr/>
          <p:nvPr/>
        </p:nvSpPr>
        <p:spPr bwMode="gray">
          <a:xfrm>
            <a:off x="6169836" y="2536443"/>
            <a:ext cx="863469" cy="20038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C8004"/>
            </a:solidFill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83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신규</a:t>
            </a:r>
            <a:r>
              <a:rPr lang="ko-KR" altLang="en-US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</a:p>
        </p:txBody>
      </p:sp>
      <p:sp>
        <p:nvSpPr>
          <p:cNvPr id="25" name="모서리가 둥근 직사각형 24"/>
          <p:cNvSpPr/>
          <p:nvPr/>
        </p:nvSpPr>
        <p:spPr bwMode="gray">
          <a:xfrm>
            <a:off x="2337797" y="2536443"/>
            <a:ext cx="863469" cy="200389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FC8004"/>
            </a:solidFill>
            <a:prstDash val="dash"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r>
              <a:rPr lang="ko-KR" altLang="en-US" sz="83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신규</a:t>
            </a:r>
            <a:r>
              <a:rPr lang="ko-KR" altLang="en-US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83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31499" y="3185430"/>
            <a:ext cx="1681477" cy="501869"/>
          </a:xfrm>
          <a:prstGeom prst="rect">
            <a:avLst/>
          </a:prstGeom>
        </p:spPr>
        <p:txBody>
          <a:bodyPr wrap="square" lIns="24923" tIns="0" rIns="24923" bIns="0" rtlCol="0">
            <a:spAutoFit/>
          </a:bodyPr>
          <a:lstStyle/>
          <a:p>
            <a:pPr marL="118699" indent="-118699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요청은 기존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Appl.</a:t>
            </a: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처리</a:t>
            </a:r>
            <a:endParaRPr lang="en-US" altLang="ko-KR" sz="75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검증용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들어온 서비스 요청은 신규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Appl.</a:t>
            </a: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처리</a:t>
            </a:r>
            <a:endParaRPr lang="en-US" altLang="ko-KR" sz="75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검증 후 최종 적용 여부를 결정</a:t>
            </a:r>
            <a:endParaRPr lang="en-US" altLang="ko-KR" sz="75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630292" y="3185430"/>
            <a:ext cx="1681477" cy="758349"/>
          </a:xfrm>
          <a:prstGeom prst="rect">
            <a:avLst/>
          </a:prstGeom>
        </p:spPr>
        <p:txBody>
          <a:bodyPr wrap="square" lIns="24923" tIns="0" rIns="24923" bIns="0" rtlCol="0">
            <a:spAutoFit/>
          </a:bodyPr>
          <a:lstStyle/>
          <a:p>
            <a:pPr marL="118699" indent="-118699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발생시 신규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Appl. </a:t>
            </a: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endParaRPr lang="en-US" altLang="ko-KR" sz="75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별도의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Rollback</a:t>
            </a:r>
            <a:r>
              <a:rPr lang="en-US" altLang="ko-KR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절차 필요 없음</a:t>
            </a:r>
            <a:endParaRPr lang="en-US" altLang="ko-KR" sz="75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확정하면 서비스 요청을 신규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Appl.</a:t>
            </a: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처리</a:t>
            </a:r>
            <a:endParaRPr lang="en-US" altLang="ko-KR" sz="75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Font typeface="Arial" panose="020B0604020202020204" pitchFamily="34" charset="0"/>
              <a:buChar char="•"/>
            </a:pP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Appl.</a:t>
            </a:r>
            <a:r>
              <a:rPr lang="ko-KR" altLang="en-US" sz="75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수행 중인 요청을 완료한 후 삭제됨</a:t>
            </a:r>
            <a:endParaRPr lang="en-US" altLang="ko-KR" sz="75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gray">
          <a:xfrm>
            <a:off x="1903095" y="4064775"/>
            <a:ext cx="2335726" cy="351488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운영 환경에서 검증을 통해 </a:t>
            </a:r>
            <a:r>
              <a:rPr lang="en-US" altLang="ko-KR" sz="9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Application</a:t>
            </a:r>
            <a:r>
              <a:rPr lang="en-US" altLang="ko-KR" sz="90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spc="-113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무결성</a:t>
            </a:r>
            <a:r>
              <a:rPr lang="ko-KR" altLang="en-US" sz="90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보장</a:t>
            </a:r>
          </a:p>
        </p:txBody>
      </p:sp>
      <p:sp>
        <p:nvSpPr>
          <p:cNvPr id="30" name="직사각형 29"/>
          <p:cNvSpPr/>
          <p:nvPr/>
        </p:nvSpPr>
        <p:spPr bwMode="gray">
          <a:xfrm>
            <a:off x="4886499" y="4064775"/>
            <a:ext cx="2335726" cy="351488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90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적용 전에 사전 배포하여</a:t>
            </a:r>
            <a:r>
              <a:rPr lang="en-US" altLang="ko-KR" sz="90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900" spc="-113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배포로 인한 서비스 지연 방지</a:t>
            </a:r>
          </a:p>
        </p:txBody>
      </p:sp>
      <p:sp>
        <p:nvSpPr>
          <p:cNvPr id="31" name="모서리가 둥근 직사각형 30"/>
          <p:cNvSpPr/>
          <p:nvPr/>
        </p:nvSpPr>
        <p:spPr bwMode="gray">
          <a:xfrm>
            <a:off x="4344470" y="4064775"/>
            <a:ext cx="470066" cy="351488"/>
          </a:xfrm>
          <a:prstGeom prst="roundRect">
            <a:avLst>
              <a:gd name="adj" fmla="val 6201"/>
            </a:avLst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49847" tIns="31873" rIns="49847" bIns="31873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1939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endParaRPr lang="ko-KR" altLang="en-US" sz="1939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 bwMode="auto">
          <a:xfrm>
            <a:off x="5484833" y="2014892"/>
            <a:ext cx="0" cy="1963882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3786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직사각형 442">
            <a:extLst>
              <a:ext uri="{FF2B5EF4-FFF2-40B4-BE49-F238E27FC236}">
                <a16:creationId xmlns:a16="http://schemas.microsoft.com/office/drawing/2014/main" id="{972CA2EA-9C0A-4A83-9A3A-F1D4EE3FD9A6}"/>
              </a:ext>
            </a:extLst>
          </p:cNvPr>
          <p:cNvSpPr/>
          <p:nvPr/>
        </p:nvSpPr>
        <p:spPr>
          <a:xfrm>
            <a:off x="6719957" y="1620028"/>
            <a:ext cx="174802" cy="186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5" name="직사각형 494">
            <a:extLst>
              <a:ext uri="{FF2B5EF4-FFF2-40B4-BE49-F238E27FC236}">
                <a16:creationId xmlns:a16="http://schemas.microsoft.com/office/drawing/2014/main" id="{BCCC7A75-6B1B-44D9-8112-F3714415BB10}"/>
              </a:ext>
            </a:extLst>
          </p:cNvPr>
          <p:cNvSpPr/>
          <p:nvPr/>
        </p:nvSpPr>
        <p:spPr>
          <a:xfrm>
            <a:off x="7030507" y="1573090"/>
            <a:ext cx="174802" cy="186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8" name="Content Placeholder 2">
            <a:extLst>
              <a:ext uri="{FF2B5EF4-FFF2-40B4-BE49-F238E27FC236}">
                <a16:creationId xmlns:a16="http://schemas.microsoft.com/office/drawing/2014/main" id="{52E63AFF-6C50-4751-8228-855460E7969C}"/>
              </a:ext>
            </a:extLst>
          </p:cNvPr>
          <p:cNvSpPr txBox="1">
            <a:spLocks/>
          </p:cNvSpPr>
          <p:nvPr/>
        </p:nvSpPr>
        <p:spPr>
          <a:xfrm>
            <a:off x="3672363" y="3725566"/>
            <a:ext cx="2793417" cy="97827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785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BD7BD3E6-ED3B-44F6-9847-94F8DB1094AD}"/>
              </a:ext>
            </a:extLst>
          </p:cNvPr>
          <p:cNvSpPr/>
          <p:nvPr/>
        </p:nvSpPr>
        <p:spPr>
          <a:xfrm>
            <a:off x="4381715" y="1356567"/>
            <a:ext cx="637955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8" name="Content Placeholder 2">
            <a:extLst>
              <a:ext uri="{FF2B5EF4-FFF2-40B4-BE49-F238E27FC236}">
                <a16:creationId xmlns:a16="http://schemas.microsoft.com/office/drawing/2014/main" id="{A9171FCB-E916-46F9-9332-3F45BC9C37F9}"/>
              </a:ext>
            </a:extLst>
          </p:cNvPr>
          <p:cNvSpPr txBox="1">
            <a:spLocks/>
          </p:cNvSpPr>
          <p:nvPr/>
        </p:nvSpPr>
        <p:spPr>
          <a:xfrm>
            <a:off x="1850769" y="942559"/>
            <a:ext cx="4615012" cy="2722202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785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개발 절차 </a:t>
            </a:r>
            <a:r>
              <a:rPr lang="ko-KR" altLang="en-US"/>
              <a:t>관점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아키텍처</a:t>
            </a:r>
          </a:p>
        </p:txBody>
      </p:sp>
      <p:sp>
        <p:nvSpPr>
          <p:cNvPr id="418" name="직사각형 417">
            <a:extLst>
              <a:ext uri="{FF2B5EF4-FFF2-40B4-BE49-F238E27FC236}">
                <a16:creationId xmlns:a16="http://schemas.microsoft.com/office/drawing/2014/main" id="{AEB6131C-DF38-49A5-8557-78CDC7085E73}"/>
              </a:ext>
            </a:extLst>
          </p:cNvPr>
          <p:cNvSpPr/>
          <p:nvPr/>
        </p:nvSpPr>
        <p:spPr>
          <a:xfrm>
            <a:off x="316003" y="858567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9" name="직사각형 418">
            <a:extLst>
              <a:ext uri="{FF2B5EF4-FFF2-40B4-BE49-F238E27FC236}">
                <a16:creationId xmlns:a16="http://schemas.microsoft.com/office/drawing/2014/main" id="{DB841679-4C07-4251-80C6-33BA2CA1C1FE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Content Placeholder 2">
            <a:extLst>
              <a:ext uri="{FF2B5EF4-FFF2-40B4-BE49-F238E27FC236}">
                <a16:creationId xmlns:a16="http://schemas.microsoft.com/office/drawing/2014/main" id="{15FBC4C6-842B-45D5-8E4A-8AFE81BDA6D3}"/>
              </a:ext>
            </a:extLst>
          </p:cNvPr>
          <p:cNvSpPr txBox="1">
            <a:spLocks/>
          </p:cNvSpPr>
          <p:nvPr/>
        </p:nvSpPr>
        <p:spPr>
          <a:xfrm>
            <a:off x="6531287" y="3730766"/>
            <a:ext cx="1896956" cy="97827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785" dirty="0"/>
          </a:p>
        </p:txBody>
      </p: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6E1EC82F-AE88-4021-BAD3-6885B3429C65}"/>
              </a:ext>
            </a:extLst>
          </p:cNvPr>
          <p:cNvSpPr txBox="1">
            <a:spLocks/>
          </p:cNvSpPr>
          <p:nvPr/>
        </p:nvSpPr>
        <p:spPr>
          <a:xfrm>
            <a:off x="727089" y="3725566"/>
            <a:ext cx="2887202" cy="97827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785" dirty="0"/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D8E9BFC0-39C5-46C0-B184-0CD76B2F8AD4}"/>
              </a:ext>
            </a:extLst>
          </p:cNvPr>
          <p:cNvSpPr txBox="1">
            <a:spLocks/>
          </p:cNvSpPr>
          <p:nvPr/>
        </p:nvSpPr>
        <p:spPr>
          <a:xfrm>
            <a:off x="6531287" y="942558"/>
            <a:ext cx="1893906" cy="272220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785" dirty="0"/>
          </a:p>
        </p:txBody>
      </p:sp>
      <p:sp>
        <p:nvSpPr>
          <p:cNvPr id="134" name="Content Placeholder 2">
            <a:extLst>
              <a:ext uri="{FF2B5EF4-FFF2-40B4-BE49-F238E27FC236}">
                <a16:creationId xmlns:a16="http://schemas.microsoft.com/office/drawing/2014/main" id="{B0646A97-1351-4306-8B5F-7D746623F2AE}"/>
              </a:ext>
            </a:extLst>
          </p:cNvPr>
          <p:cNvSpPr txBox="1">
            <a:spLocks/>
          </p:cNvSpPr>
          <p:nvPr/>
        </p:nvSpPr>
        <p:spPr>
          <a:xfrm>
            <a:off x="728557" y="942560"/>
            <a:ext cx="1066292" cy="2722202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785" dirty="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9390B5E-79AF-400F-A1FC-63927AA0C28C}"/>
              </a:ext>
            </a:extLst>
          </p:cNvPr>
          <p:cNvSpPr/>
          <p:nvPr/>
        </p:nvSpPr>
        <p:spPr bwMode="auto">
          <a:xfrm>
            <a:off x="861210" y="1374818"/>
            <a:ext cx="787157" cy="164204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2700000" scaled="1"/>
            <a:tileRect/>
          </a:gradFill>
          <a:ln w="3175" algn="ctr">
            <a:solidFill>
              <a:srgbClr val="7F7F7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692" dirty="0">
                <a:solidFill>
                  <a:schemeClr val="bg1"/>
                </a:solidFill>
                <a:latin typeface="+mn-ea"/>
                <a:cs typeface="Arial" pitchFamily="34" charset="0"/>
              </a:rPr>
              <a:t>BX Studio</a:t>
            </a:r>
            <a:endParaRPr lang="ko-KR" altLang="en-US" sz="692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3BB493AC-493E-4535-8F55-4E38A01F72FC}"/>
              </a:ext>
            </a:extLst>
          </p:cNvPr>
          <p:cNvSpPr/>
          <p:nvPr/>
        </p:nvSpPr>
        <p:spPr bwMode="auto">
          <a:xfrm>
            <a:off x="861211" y="1549658"/>
            <a:ext cx="186002" cy="785153"/>
          </a:xfrm>
          <a:prstGeom prst="rect">
            <a:avLst/>
          </a:prstGeom>
          <a:solidFill>
            <a:srgbClr val="B8B8B8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632903">
              <a:defRPr/>
            </a:pPr>
            <a:r>
              <a:rPr lang="ko-KR" altLang="en-US" sz="700" kern="0" spc="-35" dirty="0">
                <a:solidFill>
                  <a:srgbClr val="FFFF00"/>
                </a:solidFill>
                <a:latin typeface="+mn-ea"/>
              </a:rPr>
              <a:t>업</a:t>
            </a:r>
            <a:endParaRPr lang="en-US" altLang="ko-KR" sz="700" kern="0" spc="-35" dirty="0">
              <a:solidFill>
                <a:srgbClr val="FFFF00"/>
              </a:solidFill>
              <a:latin typeface="+mn-ea"/>
            </a:endParaRPr>
          </a:p>
          <a:p>
            <a:pPr algn="ctr" defTabSz="632903">
              <a:defRPr/>
            </a:pPr>
            <a:r>
              <a:rPr lang="ko-KR" altLang="en-US" sz="700" kern="0" spc="-35" dirty="0">
                <a:solidFill>
                  <a:srgbClr val="FFFF00"/>
                </a:solidFill>
                <a:latin typeface="+mn-ea"/>
              </a:rPr>
              <a:t>무</a:t>
            </a:r>
            <a:endParaRPr lang="en-US" altLang="ko-KR" sz="700" kern="0" spc="-35" dirty="0">
              <a:solidFill>
                <a:srgbClr val="FFFF00"/>
              </a:solidFill>
              <a:latin typeface="+mn-ea"/>
            </a:endParaRPr>
          </a:p>
          <a:p>
            <a:pPr algn="ctr" defTabSz="632903">
              <a:defRPr/>
            </a:pPr>
            <a:r>
              <a:rPr lang="ko-KR" altLang="en-US" sz="700" kern="0" spc="-35" dirty="0">
                <a:solidFill>
                  <a:srgbClr val="FFFF00"/>
                </a:solidFill>
                <a:latin typeface="+mn-ea"/>
              </a:rPr>
              <a:t>개</a:t>
            </a:r>
            <a:endParaRPr lang="en-US" altLang="ko-KR" sz="700" kern="0" spc="-35" dirty="0">
              <a:solidFill>
                <a:srgbClr val="FFFF00"/>
              </a:solidFill>
              <a:latin typeface="+mn-ea"/>
            </a:endParaRPr>
          </a:p>
          <a:p>
            <a:pPr algn="ctr" defTabSz="632903">
              <a:defRPr/>
            </a:pPr>
            <a:r>
              <a:rPr lang="ko-KR" altLang="en-US" sz="700" kern="0" spc="-35" dirty="0">
                <a:solidFill>
                  <a:srgbClr val="FFFF00"/>
                </a:solidFill>
                <a:latin typeface="+mn-ea"/>
              </a:rPr>
              <a:t>발</a:t>
            </a: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3669430-1206-4F87-B7C3-36B7CCC6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301" y="1555688"/>
            <a:ext cx="583067" cy="281747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633062">
              <a:defRPr/>
            </a:pP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I/O</a:t>
            </a: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정의 </a:t>
            </a:r>
            <a:endParaRPr lang="en-US" altLang="ko-KR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633062">
              <a:defRPr/>
            </a:pP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(OMM Editor)</a:t>
            </a:r>
            <a:endParaRPr lang="ko-KR" altLang="en-US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4E34A904-7D91-43A7-A84E-2807F0A3D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301" y="1804579"/>
            <a:ext cx="583067" cy="281747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633062">
              <a:defRPr/>
            </a:pP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</a:t>
            </a: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모듈생성 </a:t>
            </a:r>
            <a:endParaRPr lang="en-US" altLang="ko-KR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633062">
              <a:defRPr/>
            </a:pP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(App Builder)</a:t>
            </a:r>
            <a:endParaRPr lang="ko-KR" altLang="en-US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193317F-255A-48C2-9288-1E5C12277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301" y="2053064"/>
            <a:ext cx="583067" cy="281747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633062">
              <a:defRPr/>
            </a:pP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DAO</a:t>
            </a: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</a:t>
            </a: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/SQL Test</a:t>
            </a:r>
          </a:p>
          <a:p>
            <a:pPr algn="ctr" defTabSz="633062">
              <a:defRPr/>
            </a:pP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(DBIO Builder)</a:t>
            </a:r>
            <a:endParaRPr lang="ko-KR" altLang="en-US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557EE9F4-F35A-418F-9489-3AA16A0587F3}"/>
              </a:ext>
            </a:extLst>
          </p:cNvPr>
          <p:cNvSpPr/>
          <p:nvPr/>
        </p:nvSpPr>
        <p:spPr bwMode="auto">
          <a:xfrm>
            <a:off x="861211" y="2805234"/>
            <a:ext cx="186002" cy="383862"/>
          </a:xfrm>
          <a:prstGeom prst="rect">
            <a:avLst/>
          </a:prstGeom>
          <a:solidFill>
            <a:srgbClr val="B8B8B8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632903">
              <a:defRPr/>
            </a:pPr>
            <a:r>
              <a:rPr lang="ko-KR" altLang="en-US" sz="700" kern="0" spc="-35" dirty="0">
                <a:solidFill>
                  <a:srgbClr val="FFFF00"/>
                </a:solidFill>
                <a:latin typeface="+mn-ea"/>
              </a:rPr>
              <a:t>테</a:t>
            </a:r>
            <a:endParaRPr lang="en-US" altLang="ko-KR" sz="700" kern="0" spc="-35" dirty="0">
              <a:solidFill>
                <a:srgbClr val="FFFF00"/>
              </a:solidFill>
              <a:latin typeface="+mn-ea"/>
            </a:endParaRPr>
          </a:p>
          <a:p>
            <a:pPr algn="ctr" defTabSz="632903">
              <a:defRPr/>
            </a:pPr>
            <a:r>
              <a:rPr lang="ko-KR" altLang="en-US" sz="700" kern="0" spc="-35" dirty="0">
                <a:solidFill>
                  <a:srgbClr val="FFFF00"/>
                </a:solidFill>
                <a:latin typeface="+mn-ea"/>
              </a:rPr>
              <a:t>스</a:t>
            </a:r>
            <a:endParaRPr lang="en-US" altLang="ko-KR" sz="700" kern="0" spc="-35" dirty="0">
              <a:solidFill>
                <a:srgbClr val="FFFF00"/>
              </a:solidFill>
              <a:latin typeface="+mn-ea"/>
            </a:endParaRPr>
          </a:p>
          <a:p>
            <a:pPr algn="ctr" defTabSz="632903">
              <a:defRPr/>
            </a:pPr>
            <a:r>
              <a:rPr lang="ko-KR" altLang="en-US" sz="700" kern="0" spc="-35" dirty="0">
                <a:solidFill>
                  <a:srgbClr val="FFFF00"/>
                </a:solidFill>
                <a:latin typeface="+mn-ea"/>
              </a:rPr>
              <a:t>트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B2215E4F-AFB0-4778-ABB3-7ED9264E2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273" y="2817586"/>
            <a:ext cx="583067" cy="360014"/>
          </a:xfrm>
          <a:prstGeom prst="rect">
            <a:avLst/>
          </a:prstGeom>
          <a:solidFill>
            <a:schemeClr val="bg1"/>
          </a:solidFill>
          <a:ln w="3175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square" lIns="0" rIns="0" anchor="ctr"/>
          <a:lstStyle/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전문 테스트</a:t>
            </a:r>
            <a:endParaRPr lang="en-US" altLang="ko-KR" sz="623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633062">
              <a:defRPr/>
            </a:pPr>
            <a:r>
              <a:rPr lang="en-US" altLang="ko-KR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(Service</a:t>
            </a: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Tester)</a:t>
            </a:r>
            <a:endParaRPr lang="ko-KR" altLang="en-US" sz="623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3" name="AutoShape 182">
            <a:extLst>
              <a:ext uri="{FF2B5EF4-FFF2-40B4-BE49-F238E27FC236}">
                <a16:creationId xmlns:a16="http://schemas.microsoft.com/office/drawing/2014/main" id="{FC3D8DB1-115A-444F-980D-61D607212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32" y="2746674"/>
            <a:ext cx="1399682" cy="807260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 wrap="none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F26C5F1-BC89-4E90-BB16-3EF9A11B2826}"/>
              </a:ext>
            </a:extLst>
          </p:cNvPr>
          <p:cNvSpPr/>
          <p:nvPr/>
        </p:nvSpPr>
        <p:spPr>
          <a:xfrm>
            <a:off x="3547362" y="1977557"/>
            <a:ext cx="563691" cy="207900"/>
          </a:xfrm>
          <a:prstGeom prst="rect">
            <a:avLst/>
          </a:prstGeom>
          <a:solidFill>
            <a:srgbClr val="262626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ko-KR" altLang="en-US" sz="623" dirty="0">
                <a:solidFill>
                  <a:prstClr val="white"/>
                </a:solidFill>
                <a:latin typeface="+mn-ea"/>
                <a:cs typeface="Arial" pitchFamily="34" charset="0"/>
              </a:rPr>
              <a:t>빌드 엔진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655C4F5-8ACB-4CCD-85E6-7388748D2671}"/>
              </a:ext>
            </a:extLst>
          </p:cNvPr>
          <p:cNvSpPr/>
          <p:nvPr/>
        </p:nvSpPr>
        <p:spPr>
          <a:xfrm>
            <a:off x="3547362" y="2301279"/>
            <a:ext cx="1467521" cy="206861"/>
          </a:xfrm>
          <a:prstGeom prst="rect">
            <a:avLst/>
          </a:prstGeom>
          <a:solidFill>
            <a:srgbClr val="262626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/>
            <a:r>
              <a:rPr lang="ko-KR" altLang="en-US" sz="623" dirty="0">
                <a:solidFill>
                  <a:prstClr val="white"/>
                </a:solidFill>
                <a:latin typeface="+mn-ea"/>
                <a:cs typeface="Arial" pitchFamily="34" charset="0"/>
              </a:rPr>
              <a:t>핫디플로이 엔진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FFA7C7FB-2BE9-4001-955A-7119B26E45E8}"/>
              </a:ext>
            </a:extLst>
          </p:cNvPr>
          <p:cNvCxnSpPr>
            <a:cxnSpLocks/>
            <a:stCxn id="145" idx="2"/>
            <a:endCxn id="182" idx="0"/>
          </p:cNvCxnSpPr>
          <p:nvPr/>
        </p:nvCxnSpPr>
        <p:spPr>
          <a:xfrm flipH="1">
            <a:off x="3963001" y="2508140"/>
            <a:ext cx="318122" cy="326203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57" name="직선 화살표 연결선 156">
            <a:extLst>
              <a:ext uri="{FF2B5EF4-FFF2-40B4-BE49-F238E27FC236}">
                <a16:creationId xmlns:a16="http://schemas.microsoft.com/office/drawing/2014/main" id="{0C0DE03A-9547-4546-9BA4-358B6B370383}"/>
              </a:ext>
            </a:extLst>
          </p:cNvPr>
          <p:cNvCxnSpPr>
            <a:cxnSpLocks/>
            <a:stCxn id="145" idx="2"/>
            <a:endCxn id="178" idx="0"/>
          </p:cNvCxnSpPr>
          <p:nvPr/>
        </p:nvCxnSpPr>
        <p:spPr>
          <a:xfrm flipH="1">
            <a:off x="4280348" y="2508140"/>
            <a:ext cx="775" cy="326202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89A9D824-5AF8-430D-947B-74A2AE317C9B}"/>
              </a:ext>
            </a:extLst>
          </p:cNvPr>
          <p:cNvCxnSpPr>
            <a:cxnSpLocks/>
            <a:stCxn id="145" idx="2"/>
            <a:endCxn id="180" idx="0"/>
          </p:cNvCxnSpPr>
          <p:nvPr/>
        </p:nvCxnSpPr>
        <p:spPr>
          <a:xfrm>
            <a:off x="4281123" y="2508140"/>
            <a:ext cx="314089" cy="326203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2CE0D6F4-4CE7-48B6-9635-1F75DFC609A0}"/>
              </a:ext>
            </a:extLst>
          </p:cNvPr>
          <p:cNvGrpSpPr/>
          <p:nvPr/>
        </p:nvGrpSpPr>
        <p:grpSpPr>
          <a:xfrm>
            <a:off x="3819464" y="2827207"/>
            <a:ext cx="907355" cy="207083"/>
            <a:chOff x="3619323" y="4406066"/>
            <a:chExt cx="1666881" cy="390102"/>
          </a:xfrm>
        </p:grpSpPr>
        <p:sp>
          <p:nvSpPr>
            <p:cNvPr id="177" name="Freeform 281">
              <a:extLst>
                <a:ext uri="{FF2B5EF4-FFF2-40B4-BE49-F238E27FC236}">
                  <a16:creationId xmlns:a16="http://schemas.microsoft.com/office/drawing/2014/main" id="{75302E0B-3B78-45DE-9DC3-3A6BB71C9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316" y="4406066"/>
              <a:ext cx="505461" cy="390102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chemeClr val="bg1"/>
            </a:solidFill>
            <a:ln w="6350" algn="ctr">
              <a:solidFill>
                <a:srgbClr val="F93145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554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78" name="Text Box 291">
              <a:extLst>
                <a:ext uri="{FF2B5EF4-FFF2-40B4-BE49-F238E27FC236}">
                  <a16:creationId xmlns:a16="http://schemas.microsoft.com/office/drawing/2014/main" id="{745E4C40-C8F9-4D70-B0C3-46851DE26C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8761" y="4419507"/>
              <a:ext cx="294483" cy="32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lang="en-US" altLang="ko-KR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Class</a:t>
              </a:r>
              <a:endParaRPr lang="ko-KR" altLang="en-US" sz="554" b="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79" name="Freeform 281">
              <a:extLst>
                <a:ext uri="{FF2B5EF4-FFF2-40B4-BE49-F238E27FC236}">
                  <a16:creationId xmlns:a16="http://schemas.microsoft.com/office/drawing/2014/main" id="{1E25058C-2CB3-480C-ABDD-D25BEA08C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743" y="4406066"/>
              <a:ext cx="505461" cy="390102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chemeClr val="bg1"/>
            </a:solidFill>
            <a:ln w="6350" algn="ctr">
              <a:solidFill>
                <a:srgbClr val="F93145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554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80" name="Text Box 291">
              <a:extLst>
                <a:ext uri="{FF2B5EF4-FFF2-40B4-BE49-F238E27FC236}">
                  <a16:creationId xmlns:a16="http://schemas.microsoft.com/office/drawing/2014/main" id="{07F2C764-BA9B-42D8-8976-65C78308CC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7190" y="4419509"/>
              <a:ext cx="294483" cy="32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lang="en-US" altLang="ko-KR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Class</a:t>
              </a:r>
              <a:endParaRPr lang="ko-KR" altLang="en-US" sz="554" b="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181" name="Freeform 281">
              <a:extLst>
                <a:ext uri="{FF2B5EF4-FFF2-40B4-BE49-F238E27FC236}">
                  <a16:creationId xmlns:a16="http://schemas.microsoft.com/office/drawing/2014/main" id="{00F383A0-0F92-46E9-9C6F-681D75C95A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323" y="4406066"/>
              <a:ext cx="505461" cy="390102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chemeClr val="bg1"/>
            </a:solidFill>
            <a:ln w="6350" algn="ctr">
              <a:solidFill>
                <a:srgbClr val="F93145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554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82" name="Text Box 291">
              <a:extLst>
                <a:ext uri="{FF2B5EF4-FFF2-40B4-BE49-F238E27FC236}">
                  <a16:creationId xmlns:a16="http://schemas.microsoft.com/office/drawing/2014/main" id="{51A5D9EB-837F-47C6-8671-8467C61779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5770" y="4419509"/>
              <a:ext cx="294483" cy="321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lang="en-US" altLang="ko-KR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Class</a:t>
              </a:r>
              <a:endParaRPr lang="ko-KR" altLang="en-US" sz="554" b="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83" name="Rectangle 54">
            <a:extLst>
              <a:ext uri="{FF2B5EF4-FFF2-40B4-BE49-F238E27FC236}">
                <a16:creationId xmlns:a16="http://schemas.microsoft.com/office/drawing/2014/main" id="{0F2328FC-AC3F-44D0-A935-3E354D55F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673" y="3281611"/>
            <a:ext cx="641031" cy="207900"/>
          </a:xfrm>
          <a:prstGeom prst="rect">
            <a:avLst/>
          </a:prstGeom>
          <a:solidFill>
            <a:srgbClr val="D9D9D9"/>
          </a:solidFill>
          <a:ln w="3175" algn="ctr">
            <a:solidFill>
              <a:srgbClr val="7F7F7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633062">
              <a:defRPr/>
            </a:pP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거래 내역</a:t>
            </a:r>
            <a:endParaRPr lang="en-US" altLang="ko-KR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  <a:p>
            <a:pPr algn="ctr" defTabSz="633062">
              <a:defRPr/>
            </a:pP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수집 </a:t>
            </a: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Agent</a:t>
            </a:r>
            <a:endParaRPr lang="ko-KR" altLang="ko-KR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9B32570B-DF3D-4750-9940-805043656DB5}"/>
              </a:ext>
            </a:extLst>
          </p:cNvPr>
          <p:cNvSpPr/>
          <p:nvPr/>
        </p:nvSpPr>
        <p:spPr>
          <a:xfrm>
            <a:off x="3614291" y="2551844"/>
            <a:ext cx="1400592" cy="17056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무중단 반영</a:t>
            </a:r>
            <a:endParaRPr lang="en-US" altLang="ko-KR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633062">
              <a:defRPr/>
            </a:pP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Annotation </a:t>
            </a: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파싱</a:t>
            </a: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 </a:t>
            </a: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FW </a:t>
            </a: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로직 삽입</a:t>
            </a: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DFAD0933-83C1-4440-B3BD-8128A419287B}"/>
              </a:ext>
            </a:extLst>
          </p:cNvPr>
          <p:cNvCxnSpPr>
            <a:cxnSpLocks/>
            <a:stCxn id="306" idx="2"/>
            <a:endCxn id="135" idx="3"/>
          </p:cNvCxnSpPr>
          <p:nvPr/>
        </p:nvCxnSpPr>
        <p:spPr>
          <a:xfrm flipH="1">
            <a:off x="1648367" y="1455148"/>
            <a:ext cx="1900317" cy="1772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B38FBC6-A3E0-42FF-B5D7-C0EBC59B842D}"/>
              </a:ext>
            </a:extLst>
          </p:cNvPr>
          <p:cNvSpPr/>
          <p:nvPr/>
        </p:nvSpPr>
        <p:spPr>
          <a:xfrm>
            <a:off x="2653085" y="1350078"/>
            <a:ext cx="503627" cy="10650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en-US" altLang="ko-KR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Meta </a:t>
            </a: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조회</a:t>
            </a: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id="{C0709D78-0227-4CBE-9DC6-E6323FC39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02" y="4147164"/>
            <a:ext cx="1050233" cy="486121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915A2074-B280-4DDA-874D-5ECBB67ABC1A}"/>
              </a:ext>
            </a:extLst>
          </p:cNvPr>
          <p:cNvSpPr/>
          <p:nvPr/>
        </p:nvSpPr>
        <p:spPr>
          <a:xfrm>
            <a:off x="6879302" y="4001522"/>
            <a:ext cx="1050233" cy="124616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2700000" scaled="1"/>
            <a:tileRect/>
          </a:gradFill>
          <a:ln w="3175" algn="ctr">
            <a:solidFill>
              <a:srgbClr val="7F7F7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692" dirty="0">
                <a:solidFill>
                  <a:schemeClr val="bg1"/>
                </a:solidFill>
                <a:latin typeface="+mn-ea"/>
                <a:cs typeface="Arial" pitchFamily="34" charset="0"/>
              </a:rPr>
              <a:t>FW Web</a:t>
            </a:r>
            <a:r>
              <a:rPr lang="ko-KR" altLang="en-US" sz="692" dirty="0">
                <a:solidFill>
                  <a:schemeClr val="bg1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692" dirty="0">
                <a:solidFill>
                  <a:schemeClr val="bg1"/>
                </a:solidFill>
                <a:latin typeface="+mn-ea"/>
                <a:cs typeface="Arial" pitchFamily="34" charset="0"/>
              </a:rPr>
              <a:t>Admin</a:t>
            </a:r>
            <a:endParaRPr lang="ko-KR" altLang="en-US" sz="692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AD0A43F7-A7CF-4A9C-820A-5578E24A88CD}"/>
              </a:ext>
            </a:extLst>
          </p:cNvPr>
          <p:cNvSpPr/>
          <p:nvPr/>
        </p:nvSpPr>
        <p:spPr>
          <a:xfrm>
            <a:off x="2076995" y="3419722"/>
            <a:ext cx="1142284" cy="21300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defTabSz="633062">
              <a:defRPr/>
            </a:pP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테스트 내역</a:t>
            </a:r>
            <a:r>
              <a:rPr lang="en-US" altLang="ko-KR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영향도 정보</a:t>
            </a:r>
            <a:r>
              <a:rPr lang="en-US" altLang="ko-KR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</a:p>
          <a:p>
            <a:pPr defTabSz="633062">
              <a:defRPr/>
            </a:pP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품질 정보</a:t>
            </a:r>
            <a:r>
              <a:rPr lang="en-US" altLang="ko-KR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실행 정보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E861172-80C8-494C-A78E-B90725905B48}"/>
              </a:ext>
            </a:extLst>
          </p:cNvPr>
          <p:cNvSpPr txBox="1"/>
          <p:nvPr/>
        </p:nvSpPr>
        <p:spPr>
          <a:xfrm>
            <a:off x="4492197" y="2100393"/>
            <a:ext cx="774571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변경 감지</a:t>
            </a:r>
          </a:p>
        </p:txBody>
      </p:sp>
      <p:cxnSp>
        <p:nvCxnSpPr>
          <p:cNvPr id="193" name="꺾인 연결선 216">
            <a:extLst>
              <a:ext uri="{FF2B5EF4-FFF2-40B4-BE49-F238E27FC236}">
                <a16:creationId xmlns:a16="http://schemas.microsoft.com/office/drawing/2014/main" id="{37274E7F-79C1-4C1A-9867-C234C700ED0A}"/>
              </a:ext>
            </a:extLst>
          </p:cNvPr>
          <p:cNvCxnSpPr>
            <a:cxnSpLocks/>
            <a:stCxn id="138" idx="3"/>
            <a:endCxn id="144" idx="1"/>
          </p:cNvCxnSpPr>
          <p:nvPr/>
        </p:nvCxnSpPr>
        <p:spPr>
          <a:xfrm>
            <a:off x="1648368" y="1945453"/>
            <a:ext cx="1898994" cy="13605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504C247-38A1-4F73-A6CD-7B484350C09F}"/>
              </a:ext>
            </a:extLst>
          </p:cNvPr>
          <p:cNvSpPr/>
          <p:nvPr/>
        </p:nvSpPr>
        <p:spPr>
          <a:xfrm>
            <a:off x="2612093" y="1675694"/>
            <a:ext cx="789147" cy="958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en-US" altLang="ko-KR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Commit / Update</a:t>
            </a:r>
            <a:endParaRPr lang="ko-KR" altLang="en-US" sz="623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A8DDF22A-7636-4E44-9F9C-F540B49ED031}"/>
              </a:ext>
            </a:extLst>
          </p:cNvPr>
          <p:cNvSpPr/>
          <p:nvPr/>
        </p:nvSpPr>
        <p:spPr>
          <a:xfrm>
            <a:off x="2608926" y="1968585"/>
            <a:ext cx="795483" cy="958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en-US" altLang="ko-KR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Build / Deploy</a:t>
            </a:r>
            <a:endParaRPr lang="ko-KR" altLang="en-US" sz="623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196" name="꺾인 연결선 220">
            <a:extLst>
              <a:ext uri="{FF2B5EF4-FFF2-40B4-BE49-F238E27FC236}">
                <a16:creationId xmlns:a16="http://schemas.microsoft.com/office/drawing/2014/main" id="{E641A73C-5875-42AF-8881-2087A955F8A6}"/>
              </a:ext>
            </a:extLst>
          </p:cNvPr>
          <p:cNvCxnSpPr>
            <a:cxnSpLocks/>
            <a:stCxn id="139" idx="2"/>
            <a:endCxn id="310" idx="1"/>
          </p:cNvCxnSpPr>
          <p:nvPr/>
        </p:nvCxnSpPr>
        <p:spPr>
          <a:xfrm rot="16200000" flipH="1">
            <a:off x="2140037" y="1551609"/>
            <a:ext cx="240928" cy="180733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890CEAE-3F2C-461E-BE92-16CD90E78647}"/>
              </a:ext>
            </a:extLst>
          </p:cNvPr>
          <p:cNvSpPr/>
          <p:nvPr/>
        </p:nvSpPr>
        <p:spPr>
          <a:xfrm>
            <a:off x="2154426" y="2344261"/>
            <a:ext cx="503792" cy="958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en-US" altLang="ko-KR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SQL Test</a:t>
            </a:r>
          </a:p>
        </p:txBody>
      </p:sp>
      <p:cxnSp>
        <p:nvCxnSpPr>
          <p:cNvPr id="201" name="꺾인 연결선 224">
            <a:extLst>
              <a:ext uri="{FF2B5EF4-FFF2-40B4-BE49-F238E27FC236}">
                <a16:creationId xmlns:a16="http://schemas.microsoft.com/office/drawing/2014/main" id="{DFA59884-D787-4209-8682-19820C924E5B}"/>
              </a:ext>
            </a:extLst>
          </p:cNvPr>
          <p:cNvCxnSpPr>
            <a:cxnSpLocks/>
            <a:stCxn id="310" idx="3"/>
            <a:endCxn id="199" idx="1"/>
          </p:cNvCxnSpPr>
          <p:nvPr/>
        </p:nvCxnSpPr>
        <p:spPr>
          <a:xfrm rot="16200000" flipH="1">
            <a:off x="3257528" y="2736012"/>
            <a:ext cx="254052" cy="440774"/>
          </a:xfrm>
          <a:prstGeom prst="bentConnector2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02" name="꺾인 연결선 225">
            <a:extLst>
              <a:ext uri="{FF2B5EF4-FFF2-40B4-BE49-F238E27FC236}">
                <a16:creationId xmlns:a16="http://schemas.microsoft.com/office/drawing/2014/main" id="{6A1D40E8-CD83-4537-A469-02B99CA8E83A}"/>
              </a:ext>
            </a:extLst>
          </p:cNvPr>
          <p:cNvCxnSpPr>
            <a:cxnSpLocks/>
            <a:stCxn id="144" idx="3"/>
            <a:endCxn id="145" idx="0"/>
          </p:cNvCxnSpPr>
          <p:nvPr/>
        </p:nvCxnSpPr>
        <p:spPr>
          <a:xfrm>
            <a:off x="4111053" y="2081507"/>
            <a:ext cx="170070" cy="219772"/>
          </a:xfrm>
          <a:prstGeom prst="bentConnector2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EE37DEC-6248-4B30-8D52-1934A1E0949F}"/>
              </a:ext>
            </a:extLst>
          </p:cNvPr>
          <p:cNvGrpSpPr/>
          <p:nvPr/>
        </p:nvGrpSpPr>
        <p:grpSpPr>
          <a:xfrm>
            <a:off x="4206465" y="1940962"/>
            <a:ext cx="476231" cy="259656"/>
            <a:chOff x="4047909" y="1919860"/>
            <a:chExt cx="476231" cy="259656"/>
          </a:xfrm>
        </p:grpSpPr>
        <p:grpSp>
          <p:nvGrpSpPr>
            <p:cNvPr id="204" name="Group 213">
              <a:extLst>
                <a:ext uri="{FF2B5EF4-FFF2-40B4-BE49-F238E27FC236}">
                  <a16:creationId xmlns:a16="http://schemas.microsoft.com/office/drawing/2014/main" id="{E0673BAA-4CEC-4A5A-98F8-776D9D6000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7909" y="1965059"/>
              <a:ext cx="329117" cy="214457"/>
              <a:chOff x="3811" y="2357"/>
              <a:chExt cx="381" cy="349"/>
            </a:xfrm>
          </p:grpSpPr>
          <p:sp>
            <p:nvSpPr>
              <p:cNvPr id="205" name="Freeform 281">
                <a:extLst>
                  <a:ext uri="{FF2B5EF4-FFF2-40B4-BE49-F238E27FC236}">
                    <a16:creationId xmlns:a16="http://schemas.microsoft.com/office/drawing/2014/main" id="{459283B1-1ADC-41F6-8D50-048602CA6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369"/>
                <a:ext cx="381" cy="337"/>
              </a:xfrm>
              <a:custGeom>
                <a:avLst/>
                <a:gdLst>
                  <a:gd name="T0" fmla="*/ 724180 w 340"/>
                  <a:gd name="T1" fmla="*/ 3 h 397"/>
                  <a:gd name="T2" fmla="*/ 3598531 w 340"/>
                  <a:gd name="T3" fmla="*/ 3 h 397"/>
                  <a:gd name="T4" fmla="*/ 3598531 w 340"/>
                  <a:gd name="T5" fmla="*/ 3 h 397"/>
                  <a:gd name="T6" fmla="*/ 4317552 w 340"/>
                  <a:gd name="T7" fmla="*/ 3 h 397"/>
                  <a:gd name="T8" fmla="*/ 4317552 w 340"/>
                  <a:gd name="T9" fmla="*/ 0 h 397"/>
                  <a:gd name="T10" fmla="*/ 0 w 340"/>
                  <a:gd name="T11" fmla="*/ 0 h 397"/>
                  <a:gd name="T12" fmla="*/ 0 w 340"/>
                  <a:gd name="T13" fmla="*/ 3 h 397"/>
                  <a:gd name="T14" fmla="*/ 724180 w 340"/>
                  <a:gd name="T15" fmla="*/ 3 h 397"/>
                  <a:gd name="T16" fmla="*/ 724180 w 340"/>
                  <a:gd name="T17" fmla="*/ 3 h 3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40"/>
                  <a:gd name="T28" fmla="*/ 0 h 397"/>
                  <a:gd name="T29" fmla="*/ 340 w 340"/>
                  <a:gd name="T30" fmla="*/ 397 h 3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40" h="397">
                    <a:moveTo>
                      <a:pt x="56" y="397"/>
                    </a:moveTo>
                    <a:lnTo>
                      <a:pt x="283" y="397"/>
                    </a:lnTo>
                    <a:lnTo>
                      <a:pt x="283" y="284"/>
                    </a:lnTo>
                    <a:lnTo>
                      <a:pt x="340" y="284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284"/>
                    </a:lnTo>
                    <a:lnTo>
                      <a:pt x="56" y="284"/>
                    </a:lnTo>
                    <a:lnTo>
                      <a:pt x="56" y="397"/>
                    </a:ln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6350" algn="ctr">
                <a:solidFill>
                  <a:srgbClr val="1299C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33062">
                  <a:defRPr/>
                </a:pPr>
                <a:endParaRPr lang="ko-KR" altLang="en-US" sz="554" kern="0" dirty="0">
                  <a:solidFill>
                    <a:prstClr val="black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206" name="Text Box 291">
                <a:extLst>
                  <a:ext uri="{FF2B5EF4-FFF2-40B4-BE49-F238E27FC236}">
                    <a16:creationId xmlns:a16="http://schemas.microsoft.com/office/drawing/2014/main" id="{22910EF0-935B-4CE0-8A53-BBB96F96C1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6" y="2357"/>
                <a:ext cx="186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2pPr>
                <a:lvl3pPr marL="1143000" indent="-22860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3pPr>
                <a:lvl4pPr marL="1600200" indent="-22860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4pPr>
                <a:lvl5pPr marL="2057400" indent="-22860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9pPr>
              </a:lstStyle>
              <a:p>
                <a:pPr algn="ctr" defTabSz="633062" eaLnBrk="1" hangingPunct="1">
                  <a:spcBef>
                    <a:spcPct val="20000"/>
                  </a:spcBef>
                  <a:defRPr/>
                </a:pPr>
                <a:r>
                  <a:rPr lang="ko-KR" altLang="en-US" sz="554" b="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업무</a:t>
                </a:r>
                <a:br>
                  <a:rPr lang="ko-KR" altLang="en-US" sz="554" b="0" kern="0" dirty="0">
                    <a:solidFill>
                      <a:prstClr val="black"/>
                    </a:solidFill>
                    <a:latin typeface="+mn-ea"/>
                    <a:ea typeface="+mn-ea"/>
                  </a:rPr>
                </a:br>
                <a:r>
                  <a:rPr lang="en-US" altLang="ko-KR" sz="554" b="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Class</a:t>
                </a:r>
                <a:endPara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08" name="Group 213">
              <a:extLst>
                <a:ext uri="{FF2B5EF4-FFF2-40B4-BE49-F238E27FC236}">
                  <a16:creationId xmlns:a16="http://schemas.microsoft.com/office/drawing/2014/main" id="{F67F26B5-D8D0-4CE4-B6AF-F17E819CC7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19148" y="1939865"/>
              <a:ext cx="329117" cy="214457"/>
              <a:chOff x="3811" y="2357"/>
              <a:chExt cx="381" cy="349"/>
            </a:xfrm>
          </p:grpSpPr>
          <p:sp>
            <p:nvSpPr>
              <p:cNvPr id="209" name="Freeform 281">
                <a:extLst>
                  <a:ext uri="{FF2B5EF4-FFF2-40B4-BE49-F238E27FC236}">
                    <a16:creationId xmlns:a16="http://schemas.microsoft.com/office/drawing/2014/main" id="{8C6166ED-BEE8-45C5-8317-A3784F059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369"/>
                <a:ext cx="381" cy="337"/>
              </a:xfrm>
              <a:custGeom>
                <a:avLst/>
                <a:gdLst>
                  <a:gd name="T0" fmla="*/ 724180 w 340"/>
                  <a:gd name="T1" fmla="*/ 3 h 397"/>
                  <a:gd name="T2" fmla="*/ 3598531 w 340"/>
                  <a:gd name="T3" fmla="*/ 3 h 397"/>
                  <a:gd name="T4" fmla="*/ 3598531 w 340"/>
                  <a:gd name="T5" fmla="*/ 3 h 397"/>
                  <a:gd name="T6" fmla="*/ 4317552 w 340"/>
                  <a:gd name="T7" fmla="*/ 3 h 397"/>
                  <a:gd name="T8" fmla="*/ 4317552 w 340"/>
                  <a:gd name="T9" fmla="*/ 0 h 397"/>
                  <a:gd name="T10" fmla="*/ 0 w 340"/>
                  <a:gd name="T11" fmla="*/ 0 h 397"/>
                  <a:gd name="T12" fmla="*/ 0 w 340"/>
                  <a:gd name="T13" fmla="*/ 3 h 397"/>
                  <a:gd name="T14" fmla="*/ 724180 w 340"/>
                  <a:gd name="T15" fmla="*/ 3 h 397"/>
                  <a:gd name="T16" fmla="*/ 724180 w 340"/>
                  <a:gd name="T17" fmla="*/ 3 h 3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40"/>
                  <a:gd name="T28" fmla="*/ 0 h 397"/>
                  <a:gd name="T29" fmla="*/ 340 w 340"/>
                  <a:gd name="T30" fmla="*/ 397 h 3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40" h="397">
                    <a:moveTo>
                      <a:pt x="56" y="397"/>
                    </a:moveTo>
                    <a:lnTo>
                      <a:pt x="283" y="397"/>
                    </a:lnTo>
                    <a:lnTo>
                      <a:pt x="283" y="284"/>
                    </a:lnTo>
                    <a:lnTo>
                      <a:pt x="340" y="284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284"/>
                    </a:lnTo>
                    <a:lnTo>
                      <a:pt x="56" y="284"/>
                    </a:lnTo>
                    <a:lnTo>
                      <a:pt x="56" y="397"/>
                    </a:ln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6350" algn="ctr">
                <a:solidFill>
                  <a:srgbClr val="1299C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33062">
                  <a:defRPr/>
                </a:pPr>
                <a:endParaRPr lang="ko-KR" altLang="en-US" sz="554" kern="0" dirty="0">
                  <a:solidFill>
                    <a:prstClr val="black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210" name="Text Box 291">
                <a:extLst>
                  <a:ext uri="{FF2B5EF4-FFF2-40B4-BE49-F238E27FC236}">
                    <a16:creationId xmlns:a16="http://schemas.microsoft.com/office/drawing/2014/main" id="{AE30F401-D07C-4559-A5FD-46AEA8EEF3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26" y="2357"/>
                <a:ext cx="186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2pPr>
                <a:lvl3pPr marL="1143000" indent="-22860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3pPr>
                <a:lvl4pPr marL="1600200" indent="-22860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4pPr>
                <a:lvl5pPr marL="2057400" indent="-22860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9pPr>
              </a:lstStyle>
              <a:p>
                <a:pPr algn="ctr" defTabSz="633062" eaLnBrk="1" hangingPunct="1">
                  <a:spcBef>
                    <a:spcPct val="20000"/>
                  </a:spcBef>
                  <a:defRPr/>
                </a:pPr>
                <a:r>
                  <a:rPr lang="ko-KR" altLang="en-US" sz="554" b="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업무</a:t>
                </a:r>
                <a:br>
                  <a:rPr lang="ko-KR" altLang="en-US" sz="554" b="0" kern="0" dirty="0">
                    <a:solidFill>
                      <a:prstClr val="black"/>
                    </a:solidFill>
                    <a:latin typeface="+mn-ea"/>
                    <a:ea typeface="+mn-ea"/>
                  </a:rPr>
                </a:br>
                <a:r>
                  <a:rPr lang="en-US" altLang="ko-KR" sz="554" b="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Class</a:t>
                </a:r>
                <a:endPara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11" name="Group 213">
              <a:extLst>
                <a:ext uri="{FF2B5EF4-FFF2-40B4-BE49-F238E27FC236}">
                  <a16:creationId xmlns:a16="http://schemas.microsoft.com/office/drawing/2014/main" id="{E03E2DC0-D207-4D6C-9A79-B45B1F32F0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5023" y="1919860"/>
              <a:ext cx="329117" cy="207083"/>
              <a:chOff x="3811" y="2369"/>
              <a:chExt cx="381" cy="337"/>
            </a:xfrm>
          </p:grpSpPr>
          <p:sp>
            <p:nvSpPr>
              <p:cNvPr id="212" name="Freeform 281">
                <a:extLst>
                  <a:ext uri="{FF2B5EF4-FFF2-40B4-BE49-F238E27FC236}">
                    <a16:creationId xmlns:a16="http://schemas.microsoft.com/office/drawing/2014/main" id="{7D54BC81-1D4F-4BDC-B54B-5658E963D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1" y="2369"/>
                <a:ext cx="381" cy="337"/>
              </a:xfrm>
              <a:custGeom>
                <a:avLst/>
                <a:gdLst>
                  <a:gd name="T0" fmla="*/ 724180 w 340"/>
                  <a:gd name="T1" fmla="*/ 3 h 397"/>
                  <a:gd name="T2" fmla="*/ 3598531 w 340"/>
                  <a:gd name="T3" fmla="*/ 3 h 397"/>
                  <a:gd name="T4" fmla="*/ 3598531 w 340"/>
                  <a:gd name="T5" fmla="*/ 3 h 397"/>
                  <a:gd name="T6" fmla="*/ 4317552 w 340"/>
                  <a:gd name="T7" fmla="*/ 3 h 397"/>
                  <a:gd name="T8" fmla="*/ 4317552 w 340"/>
                  <a:gd name="T9" fmla="*/ 0 h 397"/>
                  <a:gd name="T10" fmla="*/ 0 w 340"/>
                  <a:gd name="T11" fmla="*/ 0 h 397"/>
                  <a:gd name="T12" fmla="*/ 0 w 340"/>
                  <a:gd name="T13" fmla="*/ 3 h 397"/>
                  <a:gd name="T14" fmla="*/ 724180 w 340"/>
                  <a:gd name="T15" fmla="*/ 3 h 397"/>
                  <a:gd name="T16" fmla="*/ 724180 w 340"/>
                  <a:gd name="T17" fmla="*/ 3 h 3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40"/>
                  <a:gd name="T28" fmla="*/ 0 h 397"/>
                  <a:gd name="T29" fmla="*/ 340 w 340"/>
                  <a:gd name="T30" fmla="*/ 397 h 3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40" h="397">
                    <a:moveTo>
                      <a:pt x="56" y="397"/>
                    </a:moveTo>
                    <a:lnTo>
                      <a:pt x="283" y="397"/>
                    </a:lnTo>
                    <a:lnTo>
                      <a:pt x="283" y="284"/>
                    </a:lnTo>
                    <a:lnTo>
                      <a:pt x="340" y="284"/>
                    </a:lnTo>
                    <a:lnTo>
                      <a:pt x="340" y="0"/>
                    </a:lnTo>
                    <a:lnTo>
                      <a:pt x="0" y="0"/>
                    </a:lnTo>
                    <a:lnTo>
                      <a:pt x="0" y="284"/>
                    </a:lnTo>
                    <a:lnTo>
                      <a:pt x="56" y="284"/>
                    </a:lnTo>
                    <a:lnTo>
                      <a:pt x="56" y="397"/>
                    </a:lnTo>
                    <a:close/>
                  </a:path>
                </a:pathLst>
              </a:custGeom>
              <a:solidFill>
                <a:srgbClr val="4F81BD">
                  <a:lumMod val="20000"/>
                  <a:lumOff val="80000"/>
                </a:srgbClr>
              </a:solidFill>
              <a:ln w="6350" algn="ctr">
                <a:solidFill>
                  <a:srgbClr val="1299C5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defTabSz="633062">
                  <a:defRPr/>
                </a:pPr>
                <a:endParaRPr lang="ko-KR" altLang="en-US" sz="554" kern="0" dirty="0">
                  <a:solidFill>
                    <a:prstClr val="black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213" name="Text Box 291">
                <a:extLst>
                  <a:ext uri="{FF2B5EF4-FFF2-40B4-BE49-F238E27FC236}">
                    <a16:creationId xmlns:a16="http://schemas.microsoft.com/office/drawing/2014/main" id="{430A9CE3-488F-43BF-BE73-A672DF2DC4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9" y="2387"/>
                <a:ext cx="186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1pPr>
                <a:lvl2pPr marL="742950" indent="-28575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2pPr>
                <a:lvl3pPr marL="1143000" indent="-22860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3pPr>
                <a:lvl4pPr marL="1600200" indent="-22860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4pPr>
                <a:lvl5pPr marL="2057400" indent="-228600" eaLnBrk="0" hangingPunct="0"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300" b="1">
                    <a:solidFill>
                      <a:schemeClr val="tx1"/>
                    </a:solidFill>
                    <a:latin typeface="Arial" pitchFamily="34" charset="0"/>
                    <a:ea typeface="맑은 고딕" pitchFamily="50" charset="-127"/>
                  </a:defRPr>
                </a:lvl9pPr>
              </a:lstStyle>
              <a:p>
                <a:pPr algn="ctr" defTabSz="633062" eaLnBrk="1" hangingPunct="1">
                  <a:spcBef>
                    <a:spcPct val="20000"/>
                  </a:spcBef>
                  <a:defRPr/>
                </a:pPr>
                <a:r>
                  <a:rPr lang="ko-KR" altLang="en-US" sz="554" b="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업무</a:t>
                </a:r>
                <a:br>
                  <a:rPr lang="ko-KR" altLang="en-US" sz="554" b="0" kern="0" dirty="0">
                    <a:solidFill>
                      <a:prstClr val="black"/>
                    </a:solidFill>
                    <a:latin typeface="+mn-ea"/>
                    <a:ea typeface="+mn-ea"/>
                  </a:rPr>
                </a:br>
                <a:r>
                  <a:rPr lang="en-US" altLang="ko-KR" sz="554" b="0" kern="0" dirty="0">
                    <a:solidFill>
                      <a:prstClr val="black"/>
                    </a:solidFill>
                    <a:latin typeface="+mn-ea"/>
                    <a:ea typeface="+mn-ea"/>
                  </a:rPr>
                  <a:t>Class</a:t>
                </a:r>
                <a:endPara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</p:grpSp>
      </p:grp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A0858BF9-5F2B-40FB-BAE5-25E5ACB84F59}"/>
              </a:ext>
            </a:extLst>
          </p:cNvPr>
          <p:cNvCxnSpPr>
            <a:stCxn id="139" idx="3"/>
            <a:endCxn id="309" idx="1"/>
          </p:cNvCxnSpPr>
          <p:nvPr/>
        </p:nvCxnSpPr>
        <p:spPr>
          <a:xfrm flipV="1">
            <a:off x="1648368" y="1943464"/>
            <a:ext cx="506058" cy="250474"/>
          </a:xfrm>
          <a:prstGeom prst="line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F4637662-ADDF-413D-AC84-61A737934180}"/>
              </a:ext>
            </a:extLst>
          </p:cNvPr>
          <p:cNvCxnSpPr>
            <a:stCxn id="137" idx="3"/>
            <a:endCxn id="309" idx="1"/>
          </p:cNvCxnSpPr>
          <p:nvPr/>
        </p:nvCxnSpPr>
        <p:spPr>
          <a:xfrm>
            <a:off x="1648368" y="1696562"/>
            <a:ext cx="506058" cy="246902"/>
          </a:xfrm>
          <a:prstGeom prst="line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9E159A5A-6B88-433B-93FA-85652700FE5C}"/>
              </a:ext>
            </a:extLst>
          </p:cNvPr>
          <p:cNvSpPr/>
          <p:nvPr/>
        </p:nvSpPr>
        <p:spPr>
          <a:xfrm>
            <a:off x="2572673" y="2621681"/>
            <a:ext cx="305381" cy="17056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Table</a:t>
            </a:r>
          </a:p>
          <a:p>
            <a:pPr algn="ctr" defTabSz="633062">
              <a:defRPr/>
            </a:pP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Schema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462C112-8D64-46D9-9460-D45065164E45}"/>
              </a:ext>
            </a:extLst>
          </p:cNvPr>
          <p:cNvSpPr/>
          <p:nvPr/>
        </p:nvSpPr>
        <p:spPr>
          <a:xfrm rot="16200000" flipH="1">
            <a:off x="7802974" y="4283088"/>
            <a:ext cx="511180" cy="186300"/>
          </a:xfrm>
          <a:prstGeom prst="rect">
            <a:avLst/>
          </a:prstGeom>
          <a:solidFill>
            <a:srgbClr val="B8B8B8"/>
          </a:solidFill>
          <a:ln w="25400" cap="flat" cmpd="sng" algn="ctr">
            <a:noFill/>
            <a:prstDash val="solid"/>
          </a:ln>
          <a:effectLst/>
        </p:spPr>
        <p:txBody>
          <a:bodyPr vert="eaVert" lIns="0" rIns="0" rtlCol="0" anchor="ctr"/>
          <a:lstStyle/>
          <a:p>
            <a:pPr algn="ctr" defTabSz="633062">
              <a:defRPr/>
            </a:pPr>
            <a:r>
              <a:rPr lang="ko-KR" altLang="en-US" sz="700" kern="0" dirty="0">
                <a:solidFill>
                  <a:srgbClr val="FFFF00"/>
                </a:solidFill>
                <a:latin typeface="+mn-ea"/>
              </a:rPr>
              <a:t>운영관리</a:t>
            </a:r>
          </a:p>
        </p:txBody>
      </p:sp>
      <p:sp>
        <p:nvSpPr>
          <p:cNvPr id="219" name="AutoShape 182">
            <a:extLst>
              <a:ext uri="{FF2B5EF4-FFF2-40B4-BE49-F238E27FC236}">
                <a16:creationId xmlns:a16="http://schemas.microsoft.com/office/drawing/2014/main" id="{71A3F422-1858-491B-9B92-BD367555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680" y="2784741"/>
            <a:ext cx="1403582" cy="752388"/>
          </a:xfrm>
          <a:prstGeom prst="rect">
            <a:avLst/>
          </a:prstGeom>
          <a:solidFill>
            <a:srgbClr val="F2F2F2"/>
          </a:solidFill>
          <a:ln w="38100">
            <a:noFill/>
          </a:ln>
        </p:spPr>
        <p:txBody>
          <a:bodyPr wrap="none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20" name="Group 200">
            <a:extLst>
              <a:ext uri="{FF2B5EF4-FFF2-40B4-BE49-F238E27FC236}">
                <a16:creationId xmlns:a16="http://schemas.microsoft.com/office/drawing/2014/main" id="{54669D4F-4E3D-4D0C-8824-09756CD9B5F5}"/>
              </a:ext>
            </a:extLst>
          </p:cNvPr>
          <p:cNvGrpSpPr>
            <a:grpSpLocks/>
          </p:cNvGrpSpPr>
          <p:nvPr/>
        </p:nvGrpSpPr>
        <p:grpSpPr bwMode="auto">
          <a:xfrm>
            <a:off x="3636672" y="3011549"/>
            <a:ext cx="1277321" cy="267917"/>
            <a:chOff x="3293" y="2669"/>
            <a:chExt cx="1853" cy="337"/>
          </a:xfr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2700000" scaled="1"/>
            <a:tileRect/>
          </a:gradFill>
        </p:grpSpPr>
        <p:sp>
          <p:nvSpPr>
            <p:cNvPr id="221" name="Freeform 274">
              <a:hlinkClick r:id="" action="ppaction://noaction"/>
              <a:extLst>
                <a:ext uri="{FF2B5EF4-FFF2-40B4-BE49-F238E27FC236}">
                  <a16:creationId xmlns:a16="http://schemas.microsoft.com/office/drawing/2014/main" id="{A6A77BFD-6DF4-4F61-81D1-5C2CBFC09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2669"/>
              <a:ext cx="1853" cy="337"/>
            </a:xfrm>
            <a:custGeom>
              <a:avLst/>
              <a:gdLst>
                <a:gd name="T0" fmla="*/ 0 w 1928"/>
                <a:gd name="T1" fmla="*/ 1 h 454"/>
                <a:gd name="T2" fmla="*/ 0 w 1928"/>
                <a:gd name="T3" fmla="*/ 0 h 454"/>
                <a:gd name="T4" fmla="*/ 12 w 1928"/>
                <a:gd name="T5" fmla="*/ 0 h 454"/>
                <a:gd name="T6" fmla="*/ 12 w 1928"/>
                <a:gd name="T7" fmla="*/ 1 h 454"/>
                <a:gd name="T8" fmla="*/ 17 w 1928"/>
                <a:gd name="T9" fmla="*/ 1 h 454"/>
                <a:gd name="T10" fmla="*/ 17 w 1928"/>
                <a:gd name="T11" fmla="*/ 0 h 454"/>
                <a:gd name="T12" fmla="*/ 22 w 1928"/>
                <a:gd name="T13" fmla="*/ 0 h 454"/>
                <a:gd name="T14" fmla="*/ 22 w 1928"/>
                <a:gd name="T15" fmla="*/ 1 h 454"/>
                <a:gd name="T16" fmla="*/ 34 w 1928"/>
                <a:gd name="T17" fmla="*/ 1 h 454"/>
                <a:gd name="T18" fmla="*/ 34 w 1928"/>
                <a:gd name="T19" fmla="*/ 0 h 454"/>
                <a:gd name="T20" fmla="*/ 37 w 1928"/>
                <a:gd name="T21" fmla="*/ 0 h 454"/>
                <a:gd name="T22" fmla="*/ 37 w 1928"/>
                <a:gd name="T23" fmla="*/ 1 h 454"/>
                <a:gd name="T24" fmla="*/ 51 w 1928"/>
                <a:gd name="T25" fmla="*/ 1 h 454"/>
                <a:gd name="T26" fmla="*/ 51 w 1928"/>
                <a:gd name="T27" fmla="*/ 0 h 454"/>
                <a:gd name="T28" fmla="*/ 55 w 1928"/>
                <a:gd name="T29" fmla="*/ 0 h 454"/>
                <a:gd name="T30" fmla="*/ 55 w 1928"/>
                <a:gd name="T31" fmla="*/ 1 h 454"/>
                <a:gd name="T32" fmla="*/ 68 w 1928"/>
                <a:gd name="T33" fmla="*/ 1 h 454"/>
                <a:gd name="T34" fmla="*/ 68 w 1928"/>
                <a:gd name="T35" fmla="*/ 0 h 454"/>
                <a:gd name="T36" fmla="*/ 72 w 1928"/>
                <a:gd name="T37" fmla="*/ 0 h 454"/>
                <a:gd name="T38" fmla="*/ 72 w 1928"/>
                <a:gd name="T39" fmla="*/ 1 h 454"/>
                <a:gd name="T40" fmla="*/ 0 w 1928"/>
                <a:gd name="T41" fmla="*/ 1 h 45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28"/>
                <a:gd name="T64" fmla="*/ 0 h 454"/>
                <a:gd name="T65" fmla="*/ 1928 w 1928"/>
                <a:gd name="T66" fmla="*/ 454 h 45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28" h="454">
                  <a:moveTo>
                    <a:pt x="0" y="454"/>
                  </a:moveTo>
                  <a:lnTo>
                    <a:pt x="0" y="0"/>
                  </a:lnTo>
                  <a:lnTo>
                    <a:pt x="114" y="0"/>
                  </a:lnTo>
                  <a:lnTo>
                    <a:pt x="114" y="114"/>
                  </a:lnTo>
                  <a:lnTo>
                    <a:pt x="454" y="114"/>
                  </a:lnTo>
                  <a:lnTo>
                    <a:pt x="454" y="0"/>
                  </a:lnTo>
                  <a:lnTo>
                    <a:pt x="567" y="0"/>
                  </a:lnTo>
                  <a:lnTo>
                    <a:pt x="567" y="114"/>
                  </a:lnTo>
                  <a:lnTo>
                    <a:pt x="907" y="114"/>
                  </a:lnTo>
                  <a:lnTo>
                    <a:pt x="907" y="0"/>
                  </a:lnTo>
                  <a:lnTo>
                    <a:pt x="1021" y="0"/>
                  </a:lnTo>
                  <a:lnTo>
                    <a:pt x="1021" y="114"/>
                  </a:lnTo>
                  <a:lnTo>
                    <a:pt x="1361" y="114"/>
                  </a:lnTo>
                  <a:lnTo>
                    <a:pt x="1361" y="0"/>
                  </a:lnTo>
                  <a:lnTo>
                    <a:pt x="1474" y="0"/>
                  </a:lnTo>
                  <a:lnTo>
                    <a:pt x="1474" y="114"/>
                  </a:lnTo>
                  <a:lnTo>
                    <a:pt x="1815" y="114"/>
                  </a:lnTo>
                  <a:lnTo>
                    <a:pt x="1815" y="0"/>
                  </a:lnTo>
                  <a:lnTo>
                    <a:pt x="1928" y="0"/>
                  </a:lnTo>
                  <a:lnTo>
                    <a:pt x="1928" y="454"/>
                  </a:lnTo>
                  <a:lnTo>
                    <a:pt x="0" y="454"/>
                  </a:lnTo>
                  <a:close/>
                </a:path>
              </a:pathLst>
            </a:custGeom>
            <a:grpFill/>
            <a:ln w="3175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0"/>
              <a:endParaRPr lang="ko-KR" altLang="en-US" sz="692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22" name="Text Box 276">
              <a:extLst>
                <a:ext uri="{FF2B5EF4-FFF2-40B4-BE49-F238E27FC236}">
                  <a16:creationId xmlns:a16="http://schemas.microsoft.com/office/drawing/2014/main" id="{5321C14A-99F1-4A52-99DD-BF79D48344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8" y="2816"/>
              <a:ext cx="1367" cy="13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20000"/>
                </a:spcBef>
              </a:pPr>
              <a:r>
                <a:rPr lang="ko-KR" altLang="en-US" sz="692" b="0" dirty="0">
                  <a:solidFill>
                    <a:prstClr val="white"/>
                  </a:solidFill>
                  <a:latin typeface="+mn-ea"/>
                  <a:ea typeface="+mn-ea"/>
                </a:rPr>
                <a:t>프레임워크 런타임 엔진</a:t>
              </a:r>
              <a:endParaRPr lang="en-US" altLang="ko-KR" sz="692" b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23" name="Group 200">
            <a:extLst>
              <a:ext uri="{FF2B5EF4-FFF2-40B4-BE49-F238E27FC236}">
                <a16:creationId xmlns:a16="http://schemas.microsoft.com/office/drawing/2014/main" id="{A10B8417-1477-4E52-B74F-FDB0FDF375FA}"/>
              </a:ext>
            </a:extLst>
          </p:cNvPr>
          <p:cNvGrpSpPr>
            <a:grpSpLocks/>
          </p:cNvGrpSpPr>
          <p:nvPr/>
        </p:nvGrpSpPr>
        <p:grpSpPr bwMode="auto">
          <a:xfrm>
            <a:off x="6823494" y="3011550"/>
            <a:ext cx="1277321" cy="458717"/>
            <a:chOff x="3293" y="2669"/>
            <a:chExt cx="1853" cy="577"/>
          </a:xfr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2700000" scaled="1"/>
            <a:tileRect/>
          </a:gradFill>
        </p:grpSpPr>
        <p:sp>
          <p:nvSpPr>
            <p:cNvPr id="224" name="Freeform 274">
              <a:hlinkClick r:id="" action="ppaction://noaction"/>
              <a:extLst>
                <a:ext uri="{FF2B5EF4-FFF2-40B4-BE49-F238E27FC236}">
                  <a16:creationId xmlns:a16="http://schemas.microsoft.com/office/drawing/2014/main" id="{8A5CA190-4C4B-43D3-8961-C37B612C5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" y="2669"/>
              <a:ext cx="1853" cy="577"/>
            </a:xfrm>
            <a:custGeom>
              <a:avLst/>
              <a:gdLst>
                <a:gd name="T0" fmla="*/ 0 w 1928"/>
                <a:gd name="T1" fmla="*/ 1 h 454"/>
                <a:gd name="T2" fmla="*/ 0 w 1928"/>
                <a:gd name="T3" fmla="*/ 0 h 454"/>
                <a:gd name="T4" fmla="*/ 12 w 1928"/>
                <a:gd name="T5" fmla="*/ 0 h 454"/>
                <a:gd name="T6" fmla="*/ 12 w 1928"/>
                <a:gd name="T7" fmla="*/ 1 h 454"/>
                <a:gd name="T8" fmla="*/ 17 w 1928"/>
                <a:gd name="T9" fmla="*/ 1 h 454"/>
                <a:gd name="T10" fmla="*/ 17 w 1928"/>
                <a:gd name="T11" fmla="*/ 0 h 454"/>
                <a:gd name="T12" fmla="*/ 22 w 1928"/>
                <a:gd name="T13" fmla="*/ 0 h 454"/>
                <a:gd name="T14" fmla="*/ 22 w 1928"/>
                <a:gd name="T15" fmla="*/ 1 h 454"/>
                <a:gd name="T16" fmla="*/ 34 w 1928"/>
                <a:gd name="T17" fmla="*/ 1 h 454"/>
                <a:gd name="T18" fmla="*/ 34 w 1928"/>
                <a:gd name="T19" fmla="*/ 0 h 454"/>
                <a:gd name="T20" fmla="*/ 37 w 1928"/>
                <a:gd name="T21" fmla="*/ 0 h 454"/>
                <a:gd name="T22" fmla="*/ 37 w 1928"/>
                <a:gd name="T23" fmla="*/ 1 h 454"/>
                <a:gd name="T24" fmla="*/ 51 w 1928"/>
                <a:gd name="T25" fmla="*/ 1 h 454"/>
                <a:gd name="T26" fmla="*/ 51 w 1928"/>
                <a:gd name="T27" fmla="*/ 0 h 454"/>
                <a:gd name="T28" fmla="*/ 55 w 1928"/>
                <a:gd name="T29" fmla="*/ 0 h 454"/>
                <a:gd name="T30" fmla="*/ 55 w 1928"/>
                <a:gd name="T31" fmla="*/ 1 h 454"/>
                <a:gd name="T32" fmla="*/ 68 w 1928"/>
                <a:gd name="T33" fmla="*/ 1 h 454"/>
                <a:gd name="T34" fmla="*/ 68 w 1928"/>
                <a:gd name="T35" fmla="*/ 0 h 454"/>
                <a:gd name="T36" fmla="*/ 72 w 1928"/>
                <a:gd name="T37" fmla="*/ 0 h 454"/>
                <a:gd name="T38" fmla="*/ 72 w 1928"/>
                <a:gd name="T39" fmla="*/ 1 h 454"/>
                <a:gd name="T40" fmla="*/ 0 w 1928"/>
                <a:gd name="T41" fmla="*/ 1 h 45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28"/>
                <a:gd name="T64" fmla="*/ 0 h 454"/>
                <a:gd name="T65" fmla="*/ 1928 w 1928"/>
                <a:gd name="T66" fmla="*/ 454 h 45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28" h="454">
                  <a:moveTo>
                    <a:pt x="0" y="454"/>
                  </a:moveTo>
                  <a:lnTo>
                    <a:pt x="0" y="0"/>
                  </a:lnTo>
                  <a:lnTo>
                    <a:pt x="114" y="0"/>
                  </a:lnTo>
                  <a:lnTo>
                    <a:pt x="114" y="114"/>
                  </a:lnTo>
                  <a:lnTo>
                    <a:pt x="454" y="114"/>
                  </a:lnTo>
                  <a:lnTo>
                    <a:pt x="454" y="0"/>
                  </a:lnTo>
                  <a:lnTo>
                    <a:pt x="567" y="0"/>
                  </a:lnTo>
                  <a:lnTo>
                    <a:pt x="567" y="114"/>
                  </a:lnTo>
                  <a:lnTo>
                    <a:pt x="907" y="114"/>
                  </a:lnTo>
                  <a:lnTo>
                    <a:pt x="907" y="0"/>
                  </a:lnTo>
                  <a:lnTo>
                    <a:pt x="1021" y="0"/>
                  </a:lnTo>
                  <a:lnTo>
                    <a:pt x="1021" y="114"/>
                  </a:lnTo>
                  <a:lnTo>
                    <a:pt x="1361" y="114"/>
                  </a:lnTo>
                  <a:lnTo>
                    <a:pt x="1361" y="0"/>
                  </a:lnTo>
                  <a:lnTo>
                    <a:pt x="1474" y="0"/>
                  </a:lnTo>
                  <a:lnTo>
                    <a:pt x="1474" y="114"/>
                  </a:lnTo>
                  <a:lnTo>
                    <a:pt x="1815" y="114"/>
                  </a:lnTo>
                  <a:lnTo>
                    <a:pt x="1815" y="0"/>
                  </a:lnTo>
                  <a:lnTo>
                    <a:pt x="1928" y="0"/>
                  </a:lnTo>
                  <a:lnTo>
                    <a:pt x="1928" y="454"/>
                  </a:lnTo>
                  <a:lnTo>
                    <a:pt x="0" y="454"/>
                  </a:lnTo>
                  <a:close/>
                </a:path>
              </a:pathLst>
            </a:custGeom>
            <a:grpFill/>
            <a:ln w="3175" algn="ctr">
              <a:solidFill>
                <a:srgbClr val="7F7F7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latinLnBrk="0"/>
              <a:endParaRPr lang="ko-KR" altLang="en-US" sz="554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25" name="Text Box 276">
              <a:extLst>
                <a:ext uri="{FF2B5EF4-FFF2-40B4-BE49-F238E27FC236}">
                  <a16:creationId xmlns:a16="http://schemas.microsoft.com/office/drawing/2014/main" id="{2F4838CD-5976-4616-AD4C-D1B2D20AD3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8" y="2902"/>
              <a:ext cx="1367" cy="2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20000"/>
                </a:spcBef>
              </a:pPr>
              <a:r>
                <a:rPr lang="ko-KR" altLang="en-US" sz="692" b="0" dirty="0">
                  <a:solidFill>
                    <a:prstClr val="white"/>
                  </a:solidFill>
                  <a:latin typeface="+mn-ea"/>
                  <a:ea typeface="+mn-ea"/>
                </a:rPr>
                <a:t>프레임워크 런타임 엔진</a:t>
              </a:r>
              <a:endParaRPr lang="en-US" altLang="ko-KR" sz="692" b="0" dirty="0">
                <a:solidFill>
                  <a:prstClr val="white"/>
                </a:solidFill>
                <a:latin typeface="+mn-ea"/>
                <a:ea typeface="+mn-ea"/>
              </a:endParaRPr>
            </a:p>
            <a:p>
              <a:pPr algn="ctr" eaLnBrk="1" latinLnBrk="0" hangingPunct="1">
                <a:spcBef>
                  <a:spcPct val="20000"/>
                </a:spcBef>
              </a:pPr>
              <a:r>
                <a:rPr lang="en-US" altLang="ko-KR" sz="692" b="0" dirty="0">
                  <a:solidFill>
                    <a:prstClr val="white"/>
                  </a:solidFill>
                  <a:latin typeface="+mn-ea"/>
                  <a:ea typeface="+mn-ea"/>
                </a:rPr>
                <a:t>(</a:t>
              </a:r>
              <a:r>
                <a:rPr lang="ko-KR" altLang="en-US" sz="692" b="0" dirty="0">
                  <a:solidFill>
                    <a:prstClr val="white"/>
                  </a:solidFill>
                  <a:latin typeface="+mn-ea"/>
                  <a:ea typeface="+mn-ea"/>
                </a:rPr>
                <a:t>온라인</a:t>
              </a:r>
              <a:r>
                <a:rPr lang="en-US" altLang="ko-KR" sz="692" b="0" dirty="0">
                  <a:solidFill>
                    <a:prstClr val="white"/>
                  </a:solidFill>
                  <a:latin typeface="+mn-ea"/>
                  <a:ea typeface="+mn-ea"/>
                </a:rPr>
                <a:t>/</a:t>
              </a:r>
              <a:r>
                <a:rPr lang="ko-KR" altLang="en-US" sz="692" b="0" dirty="0">
                  <a:solidFill>
                    <a:prstClr val="white"/>
                  </a:solidFill>
                  <a:latin typeface="+mn-ea"/>
                  <a:ea typeface="+mn-ea"/>
                </a:rPr>
                <a:t>배치</a:t>
              </a:r>
              <a:r>
                <a:rPr lang="en-US" altLang="ko-KR" sz="692" b="0" dirty="0">
                  <a:solidFill>
                    <a:prstClr val="white"/>
                  </a:solidFill>
                  <a:latin typeface="+mn-ea"/>
                  <a:ea typeface="+mn-ea"/>
                </a:rPr>
                <a:t>/</a:t>
              </a:r>
              <a:r>
                <a:rPr lang="ko-KR" altLang="en-US" sz="692" b="0" dirty="0">
                  <a:solidFill>
                    <a:prstClr val="white"/>
                  </a:solidFill>
                  <a:latin typeface="+mn-ea"/>
                  <a:ea typeface="+mn-ea"/>
                </a:rPr>
                <a:t>센터컷</a:t>
              </a:r>
              <a:r>
                <a:rPr lang="en-US" altLang="ko-KR" sz="692" b="0" dirty="0">
                  <a:solidFill>
                    <a:prstClr val="white"/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226" name="Freeform 281">
            <a:extLst>
              <a:ext uri="{FF2B5EF4-FFF2-40B4-BE49-F238E27FC236}">
                <a16:creationId xmlns:a16="http://schemas.microsoft.com/office/drawing/2014/main" id="{3D8885D0-602F-4485-9B41-24D72B374BAC}"/>
              </a:ext>
            </a:extLst>
          </p:cNvPr>
          <p:cNvSpPr>
            <a:spLocks/>
          </p:cNvSpPr>
          <p:nvPr/>
        </p:nvSpPr>
        <p:spPr bwMode="auto">
          <a:xfrm>
            <a:off x="7168935" y="2881798"/>
            <a:ext cx="263579" cy="207083"/>
          </a:xfrm>
          <a:custGeom>
            <a:avLst/>
            <a:gdLst>
              <a:gd name="T0" fmla="*/ 724180 w 340"/>
              <a:gd name="T1" fmla="*/ 3 h 397"/>
              <a:gd name="T2" fmla="*/ 3598531 w 340"/>
              <a:gd name="T3" fmla="*/ 3 h 397"/>
              <a:gd name="T4" fmla="*/ 3598531 w 340"/>
              <a:gd name="T5" fmla="*/ 3 h 397"/>
              <a:gd name="T6" fmla="*/ 4317552 w 340"/>
              <a:gd name="T7" fmla="*/ 3 h 397"/>
              <a:gd name="T8" fmla="*/ 4317552 w 340"/>
              <a:gd name="T9" fmla="*/ 0 h 397"/>
              <a:gd name="T10" fmla="*/ 0 w 340"/>
              <a:gd name="T11" fmla="*/ 0 h 397"/>
              <a:gd name="T12" fmla="*/ 0 w 340"/>
              <a:gd name="T13" fmla="*/ 3 h 397"/>
              <a:gd name="T14" fmla="*/ 724180 w 340"/>
              <a:gd name="T15" fmla="*/ 3 h 397"/>
              <a:gd name="T16" fmla="*/ 724180 w 340"/>
              <a:gd name="T17" fmla="*/ 3 h 3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40"/>
              <a:gd name="T28" fmla="*/ 0 h 397"/>
              <a:gd name="T29" fmla="*/ 340 w 340"/>
              <a:gd name="T30" fmla="*/ 397 h 3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40" h="397">
                <a:moveTo>
                  <a:pt x="56" y="397"/>
                </a:moveTo>
                <a:lnTo>
                  <a:pt x="283" y="397"/>
                </a:lnTo>
                <a:lnTo>
                  <a:pt x="283" y="284"/>
                </a:lnTo>
                <a:lnTo>
                  <a:pt x="340" y="284"/>
                </a:lnTo>
                <a:lnTo>
                  <a:pt x="340" y="0"/>
                </a:lnTo>
                <a:lnTo>
                  <a:pt x="0" y="0"/>
                </a:lnTo>
                <a:lnTo>
                  <a:pt x="0" y="284"/>
                </a:lnTo>
                <a:lnTo>
                  <a:pt x="56" y="284"/>
                </a:lnTo>
                <a:lnTo>
                  <a:pt x="56" y="397"/>
                </a:lnTo>
                <a:close/>
              </a:path>
            </a:pathLst>
          </a:custGeom>
          <a:solidFill>
            <a:schemeClr val="bg1"/>
          </a:solidFill>
          <a:ln w="6350" algn="ctr">
            <a:solidFill>
              <a:srgbClr val="F9314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227" name="Text Box 291">
            <a:extLst>
              <a:ext uri="{FF2B5EF4-FFF2-40B4-BE49-F238E27FC236}">
                <a16:creationId xmlns:a16="http://schemas.microsoft.com/office/drawing/2014/main" id="{A4D57AFE-8542-4AC8-9BAD-393DF8600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647" y="2874866"/>
            <a:ext cx="141065" cy="17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defTabSz="633062" eaLnBrk="1" hangingPunct="1">
              <a:spcBef>
                <a:spcPct val="20000"/>
              </a:spcBef>
              <a:defRPr/>
            </a:pPr>
            <a:r>
              <a:rPr lang="ko-KR" altLang="en-US" sz="554" b="0" kern="0" dirty="0">
                <a:solidFill>
                  <a:prstClr val="black"/>
                </a:solidFill>
                <a:latin typeface="+mn-ea"/>
                <a:ea typeface="+mn-ea"/>
              </a:rPr>
              <a:t>업무</a:t>
            </a:r>
            <a:br>
              <a:rPr lang="ko-KR" altLang="en-US" sz="554" b="0" kern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sz="554" b="0" kern="0" dirty="0">
                <a:solidFill>
                  <a:prstClr val="black"/>
                </a:solidFill>
                <a:latin typeface="+mn-ea"/>
                <a:ea typeface="+mn-ea"/>
              </a:rPr>
              <a:t>PAR</a:t>
            </a:r>
            <a:endParaRPr lang="ko-KR" altLang="en-US" sz="554" b="0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228" name="Freeform 281">
            <a:extLst>
              <a:ext uri="{FF2B5EF4-FFF2-40B4-BE49-F238E27FC236}">
                <a16:creationId xmlns:a16="http://schemas.microsoft.com/office/drawing/2014/main" id="{749BDDA1-F002-482D-B0CD-71A2B8F526A8}"/>
              </a:ext>
            </a:extLst>
          </p:cNvPr>
          <p:cNvSpPr>
            <a:spLocks/>
          </p:cNvSpPr>
          <p:nvPr/>
        </p:nvSpPr>
        <p:spPr bwMode="auto">
          <a:xfrm>
            <a:off x="7470563" y="2881798"/>
            <a:ext cx="263579" cy="207083"/>
          </a:xfrm>
          <a:custGeom>
            <a:avLst/>
            <a:gdLst>
              <a:gd name="T0" fmla="*/ 724180 w 340"/>
              <a:gd name="T1" fmla="*/ 3 h 397"/>
              <a:gd name="T2" fmla="*/ 3598531 w 340"/>
              <a:gd name="T3" fmla="*/ 3 h 397"/>
              <a:gd name="T4" fmla="*/ 3598531 w 340"/>
              <a:gd name="T5" fmla="*/ 3 h 397"/>
              <a:gd name="T6" fmla="*/ 4317552 w 340"/>
              <a:gd name="T7" fmla="*/ 3 h 397"/>
              <a:gd name="T8" fmla="*/ 4317552 w 340"/>
              <a:gd name="T9" fmla="*/ 0 h 397"/>
              <a:gd name="T10" fmla="*/ 0 w 340"/>
              <a:gd name="T11" fmla="*/ 0 h 397"/>
              <a:gd name="T12" fmla="*/ 0 w 340"/>
              <a:gd name="T13" fmla="*/ 3 h 397"/>
              <a:gd name="T14" fmla="*/ 724180 w 340"/>
              <a:gd name="T15" fmla="*/ 3 h 397"/>
              <a:gd name="T16" fmla="*/ 724180 w 340"/>
              <a:gd name="T17" fmla="*/ 3 h 3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40"/>
              <a:gd name="T28" fmla="*/ 0 h 397"/>
              <a:gd name="T29" fmla="*/ 340 w 340"/>
              <a:gd name="T30" fmla="*/ 397 h 3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40" h="397">
                <a:moveTo>
                  <a:pt x="56" y="397"/>
                </a:moveTo>
                <a:lnTo>
                  <a:pt x="283" y="397"/>
                </a:lnTo>
                <a:lnTo>
                  <a:pt x="283" y="284"/>
                </a:lnTo>
                <a:lnTo>
                  <a:pt x="340" y="284"/>
                </a:lnTo>
                <a:lnTo>
                  <a:pt x="340" y="0"/>
                </a:lnTo>
                <a:lnTo>
                  <a:pt x="0" y="0"/>
                </a:lnTo>
                <a:lnTo>
                  <a:pt x="0" y="284"/>
                </a:lnTo>
                <a:lnTo>
                  <a:pt x="56" y="284"/>
                </a:lnTo>
                <a:lnTo>
                  <a:pt x="56" y="397"/>
                </a:lnTo>
                <a:close/>
              </a:path>
            </a:pathLst>
          </a:custGeom>
          <a:solidFill>
            <a:schemeClr val="bg1"/>
          </a:solidFill>
          <a:ln w="6350" algn="ctr">
            <a:solidFill>
              <a:srgbClr val="F9314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230" name="Text Box 291">
            <a:extLst>
              <a:ext uri="{FF2B5EF4-FFF2-40B4-BE49-F238E27FC236}">
                <a16:creationId xmlns:a16="http://schemas.microsoft.com/office/drawing/2014/main" id="{4DC9EE1C-909C-41BB-84E8-2BB848ED1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4273" y="2874866"/>
            <a:ext cx="141065" cy="17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defTabSz="633062" eaLnBrk="1" hangingPunct="1">
              <a:spcBef>
                <a:spcPct val="20000"/>
              </a:spcBef>
              <a:defRPr/>
            </a:pPr>
            <a:r>
              <a:rPr lang="ko-KR" altLang="en-US" sz="554" b="0" kern="0" dirty="0">
                <a:solidFill>
                  <a:prstClr val="black"/>
                </a:solidFill>
                <a:latin typeface="+mn-ea"/>
                <a:ea typeface="+mn-ea"/>
              </a:rPr>
              <a:t>업무</a:t>
            </a:r>
            <a:br>
              <a:rPr lang="ko-KR" altLang="en-US" sz="554" b="0" kern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sz="554" b="0" kern="0" dirty="0">
                <a:solidFill>
                  <a:prstClr val="black"/>
                </a:solidFill>
                <a:latin typeface="+mn-ea"/>
                <a:ea typeface="+mn-ea"/>
              </a:rPr>
              <a:t>PAR</a:t>
            </a:r>
            <a:endParaRPr lang="ko-KR" altLang="en-US" sz="554" b="0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231" name="Freeform 281">
            <a:extLst>
              <a:ext uri="{FF2B5EF4-FFF2-40B4-BE49-F238E27FC236}">
                <a16:creationId xmlns:a16="http://schemas.microsoft.com/office/drawing/2014/main" id="{702D42CB-B341-42F1-BA61-6CF16D67D790}"/>
              </a:ext>
            </a:extLst>
          </p:cNvPr>
          <p:cNvSpPr>
            <a:spLocks/>
          </p:cNvSpPr>
          <p:nvPr/>
        </p:nvSpPr>
        <p:spPr bwMode="auto">
          <a:xfrm>
            <a:off x="6864927" y="2881798"/>
            <a:ext cx="263579" cy="207083"/>
          </a:xfrm>
          <a:custGeom>
            <a:avLst/>
            <a:gdLst>
              <a:gd name="T0" fmla="*/ 724180 w 340"/>
              <a:gd name="T1" fmla="*/ 3 h 397"/>
              <a:gd name="T2" fmla="*/ 3598531 w 340"/>
              <a:gd name="T3" fmla="*/ 3 h 397"/>
              <a:gd name="T4" fmla="*/ 3598531 w 340"/>
              <a:gd name="T5" fmla="*/ 3 h 397"/>
              <a:gd name="T6" fmla="*/ 4317552 w 340"/>
              <a:gd name="T7" fmla="*/ 3 h 397"/>
              <a:gd name="T8" fmla="*/ 4317552 w 340"/>
              <a:gd name="T9" fmla="*/ 0 h 397"/>
              <a:gd name="T10" fmla="*/ 0 w 340"/>
              <a:gd name="T11" fmla="*/ 0 h 397"/>
              <a:gd name="T12" fmla="*/ 0 w 340"/>
              <a:gd name="T13" fmla="*/ 3 h 397"/>
              <a:gd name="T14" fmla="*/ 724180 w 340"/>
              <a:gd name="T15" fmla="*/ 3 h 397"/>
              <a:gd name="T16" fmla="*/ 724180 w 340"/>
              <a:gd name="T17" fmla="*/ 3 h 3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40"/>
              <a:gd name="T28" fmla="*/ 0 h 397"/>
              <a:gd name="T29" fmla="*/ 340 w 340"/>
              <a:gd name="T30" fmla="*/ 397 h 3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40" h="397">
                <a:moveTo>
                  <a:pt x="56" y="397"/>
                </a:moveTo>
                <a:lnTo>
                  <a:pt x="283" y="397"/>
                </a:lnTo>
                <a:lnTo>
                  <a:pt x="283" y="284"/>
                </a:lnTo>
                <a:lnTo>
                  <a:pt x="340" y="284"/>
                </a:lnTo>
                <a:lnTo>
                  <a:pt x="340" y="0"/>
                </a:lnTo>
                <a:lnTo>
                  <a:pt x="0" y="0"/>
                </a:lnTo>
                <a:lnTo>
                  <a:pt x="0" y="284"/>
                </a:lnTo>
                <a:lnTo>
                  <a:pt x="56" y="284"/>
                </a:lnTo>
                <a:lnTo>
                  <a:pt x="56" y="397"/>
                </a:lnTo>
                <a:close/>
              </a:path>
            </a:pathLst>
          </a:custGeom>
          <a:solidFill>
            <a:schemeClr val="bg1"/>
          </a:solidFill>
          <a:ln w="6350" algn="ctr">
            <a:solidFill>
              <a:srgbClr val="F9314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232" name="Text Box 291">
            <a:extLst>
              <a:ext uri="{FF2B5EF4-FFF2-40B4-BE49-F238E27FC236}">
                <a16:creationId xmlns:a16="http://schemas.microsoft.com/office/drawing/2014/main" id="{A4F9D2E7-A114-4276-B16F-95FAB2347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636" y="2874866"/>
            <a:ext cx="141065" cy="17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defTabSz="633062" eaLnBrk="1" hangingPunct="1">
              <a:spcBef>
                <a:spcPct val="20000"/>
              </a:spcBef>
              <a:defRPr/>
            </a:pPr>
            <a:r>
              <a:rPr lang="ko-KR" altLang="en-US" sz="554" b="0" kern="0" dirty="0">
                <a:solidFill>
                  <a:prstClr val="black"/>
                </a:solidFill>
                <a:latin typeface="+mn-ea"/>
                <a:ea typeface="+mn-ea"/>
              </a:rPr>
              <a:t>업무</a:t>
            </a:r>
            <a:br>
              <a:rPr lang="ko-KR" altLang="en-US" sz="554" b="0" kern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sz="554" b="0" kern="0" dirty="0">
                <a:solidFill>
                  <a:prstClr val="black"/>
                </a:solidFill>
                <a:latin typeface="+mn-ea"/>
                <a:ea typeface="+mn-ea"/>
              </a:rPr>
              <a:t>PAR</a:t>
            </a:r>
            <a:endParaRPr lang="ko-KR" altLang="en-US" sz="554" b="0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234" name="Freeform 281">
            <a:extLst>
              <a:ext uri="{FF2B5EF4-FFF2-40B4-BE49-F238E27FC236}">
                <a16:creationId xmlns:a16="http://schemas.microsoft.com/office/drawing/2014/main" id="{833DFAEF-EA81-45E9-8940-0DC2F33F0C65}"/>
              </a:ext>
            </a:extLst>
          </p:cNvPr>
          <p:cNvSpPr>
            <a:spLocks/>
          </p:cNvSpPr>
          <p:nvPr/>
        </p:nvSpPr>
        <p:spPr bwMode="auto">
          <a:xfrm>
            <a:off x="7780008" y="2881798"/>
            <a:ext cx="263578" cy="207083"/>
          </a:xfrm>
          <a:custGeom>
            <a:avLst/>
            <a:gdLst>
              <a:gd name="T0" fmla="*/ 724180 w 340"/>
              <a:gd name="T1" fmla="*/ 3 h 397"/>
              <a:gd name="T2" fmla="*/ 3598531 w 340"/>
              <a:gd name="T3" fmla="*/ 3 h 397"/>
              <a:gd name="T4" fmla="*/ 3598531 w 340"/>
              <a:gd name="T5" fmla="*/ 3 h 397"/>
              <a:gd name="T6" fmla="*/ 4317552 w 340"/>
              <a:gd name="T7" fmla="*/ 3 h 397"/>
              <a:gd name="T8" fmla="*/ 4317552 w 340"/>
              <a:gd name="T9" fmla="*/ 0 h 397"/>
              <a:gd name="T10" fmla="*/ 0 w 340"/>
              <a:gd name="T11" fmla="*/ 0 h 397"/>
              <a:gd name="T12" fmla="*/ 0 w 340"/>
              <a:gd name="T13" fmla="*/ 3 h 397"/>
              <a:gd name="T14" fmla="*/ 724180 w 340"/>
              <a:gd name="T15" fmla="*/ 3 h 397"/>
              <a:gd name="T16" fmla="*/ 724180 w 340"/>
              <a:gd name="T17" fmla="*/ 3 h 3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40"/>
              <a:gd name="T28" fmla="*/ 0 h 397"/>
              <a:gd name="T29" fmla="*/ 340 w 340"/>
              <a:gd name="T30" fmla="*/ 397 h 3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40" h="397">
                <a:moveTo>
                  <a:pt x="56" y="397"/>
                </a:moveTo>
                <a:lnTo>
                  <a:pt x="283" y="397"/>
                </a:lnTo>
                <a:lnTo>
                  <a:pt x="283" y="284"/>
                </a:lnTo>
                <a:lnTo>
                  <a:pt x="340" y="284"/>
                </a:lnTo>
                <a:lnTo>
                  <a:pt x="340" y="0"/>
                </a:lnTo>
                <a:lnTo>
                  <a:pt x="0" y="0"/>
                </a:lnTo>
                <a:lnTo>
                  <a:pt x="0" y="284"/>
                </a:lnTo>
                <a:lnTo>
                  <a:pt x="56" y="284"/>
                </a:lnTo>
                <a:lnTo>
                  <a:pt x="56" y="397"/>
                </a:lnTo>
                <a:close/>
              </a:path>
            </a:pathLst>
          </a:custGeom>
          <a:solidFill>
            <a:schemeClr val="bg1"/>
          </a:solidFill>
          <a:ln w="6350" algn="ctr">
            <a:solidFill>
              <a:srgbClr val="F93145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235" name="Text Box 291">
            <a:extLst>
              <a:ext uri="{FF2B5EF4-FFF2-40B4-BE49-F238E27FC236}">
                <a16:creationId xmlns:a16="http://schemas.microsoft.com/office/drawing/2014/main" id="{DC7E6D77-0FB1-412D-83CF-3ADF19D9D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3717" y="2874866"/>
            <a:ext cx="141065" cy="17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1pPr>
            <a:lvl2pPr marL="742950" indent="-28575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2pPr>
            <a:lvl3pPr marL="11430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3pPr>
            <a:lvl4pPr marL="16002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4pPr>
            <a:lvl5pPr marL="2057400" indent="-228600" eaLnBrk="0" hangingPunct="0"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300" b="1">
                <a:solidFill>
                  <a:schemeClr val="tx1"/>
                </a:solidFill>
                <a:latin typeface="Arial" pitchFamily="34" charset="0"/>
                <a:ea typeface="맑은 고딕" pitchFamily="50" charset="-127"/>
              </a:defRPr>
            </a:lvl9pPr>
          </a:lstStyle>
          <a:p>
            <a:pPr algn="ctr" defTabSz="633062" eaLnBrk="1" hangingPunct="1">
              <a:spcBef>
                <a:spcPct val="20000"/>
              </a:spcBef>
              <a:defRPr/>
            </a:pPr>
            <a:r>
              <a:rPr lang="ko-KR" altLang="en-US" sz="554" b="0" kern="0" dirty="0">
                <a:solidFill>
                  <a:prstClr val="black"/>
                </a:solidFill>
                <a:latin typeface="+mn-ea"/>
                <a:ea typeface="+mn-ea"/>
              </a:rPr>
              <a:t>업무</a:t>
            </a:r>
            <a:br>
              <a:rPr lang="ko-KR" altLang="en-US" sz="554" b="0" kern="0" dirty="0">
                <a:solidFill>
                  <a:prstClr val="black"/>
                </a:solidFill>
                <a:latin typeface="+mn-ea"/>
                <a:ea typeface="+mn-ea"/>
              </a:rPr>
            </a:br>
            <a:r>
              <a:rPr lang="en-US" altLang="ko-KR" sz="554" b="0" kern="0" dirty="0">
                <a:solidFill>
                  <a:prstClr val="black"/>
                </a:solidFill>
                <a:latin typeface="+mn-ea"/>
                <a:ea typeface="+mn-ea"/>
              </a:rPr>
              <a:t>PAR</a:t>
            </a:r>
            <a:endParaRPr lang="ko-KR" altLang="en-US" sz="554" b="0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ACE75F9-71D2-4A09-8F1F-18C10D9860CC}"/>
              </a:ext>
            </a:extLst>
          </p:cNvPr>
          <p:cNvSpPr/>
          <p:nvPr/>
        </p:nvSpPr>
        <p:spPr>
          <a:xfrm>
            <a:off x="6785847" y="3169310"/>
            <a:ext cx="72000" cy="72000"/>
          </a:xfrm>
          <a:prstGeom prst="rect">
            <a:avLst/>
          </a:pr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00F548B5-4C69-4EA1-8CA1-49DC34C53A28}"/>
              </a:ext>
            </a:extLst>
          </p:cNvPr>
          <p:cNvSpPr/>
          <p:nvPr/>
        </p:nvSpPr>
        <p:spPr>
          <a:xfrm>
            <a:off x="5265185" y="1632492"/>
            <a:ext cx="473171" cy="301320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운영</a:t>
            </a:r>
            <a:endParaRPr lang="en-US" altLang="ko-KR" sz="623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형상</a:t>
            </a:r>
            <a:endParaRPr lang="en-US" altLang="ko-KR" sz="623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시스템</a:t>
            </a:r>
          </a:p>
        </p:txBody>
      </p: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10DFB998-23AE-4EB9-BF4D-2C2504EC3EFD}"/>
              </a:ext>
            </a:extLst>
          </p:cNvPr>
          <p:cNvCxnSpPr>
            <a:cxnSpLocks/>
            <a:stCxn id="307" idx="4"/>
            <a:endCxn id="238" idx="1"/>
          </p:cNvCxnSpPr>
          <p:nvPr/>
        </p:nvCxnSpPr>
        <p:spPr>
          <a:xfrm>
            <a:off x="4109546" y="1781371"/>
            <a:ext cx="1155639" cy="1781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AD9DBC93-285D-40A1-BF37-140E1554FEEF}"/>
              </a:ext>
            </a:extLst>
          </p:cNvPr>
          <p:cNvSpPr/>
          <p:nvPr/>
        </p:nvSpPr>
        <p:spPr>
          <a:xfrm>
            <a:off x="6764580" y="2301046"/>
            <a:ext cx="1399682" cy="207900"/>
          </a:xfrm>
          <a:prstGeom prst="rect">
            <a:avLst/>
          </a:prstGeom>
          <a:solidFill>
            <a:srgbClr val="262626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633062">
              <a:defRPr/>
            </a:pPr>
            <a:r>
              <a:rPr lang="ko-KR" altLang="en-US" sz="623" kern="0" dirty="0">
                <a:solidFill>
                  <a:prstClr val="white"/>
                </a:solidFill>
                <a:latin typeface="+mn-ea"/>
                <a:cs typeface="Arial" pitchFamily="34" charset="0"/>
              </a:rPr>
              <a:t>핫디플로이 엔진</a:t>
            </a:r>
          </a:p>
        </p:txBody>
      </p:sp>
      <p:cxnSp>
        <p:nvCxnSpPr>
          <p:cNvPr id="253" name="직선 화살표 연결선 252">
            <a:extLst>
              <a:ext uri="{FF2B5EF4-FFF2-40B4-BE49-F238E27FC236}">
                <a16:creationId xmlns:a16="http://schemas.microsoft.com/office/drawing/2014/main" id="{0BAAE604-58D5-424F-AB48-5D36EA7FAE41}"/>
              </a:ext>
            </a:extLst>
          </p:cNvPr>
          <p:cNvCxnSpPr>
            <a:cxnSpLocks/>
            <a:stCxn id="251" idx="2"/>
            <a:endCxn id="232" idx="0"/>
          </p:cNvCxnSpPr>
          <p:nvPr/>
        </p:nvCxnSpPr>
        <p:spPr>
          <a:xfrm flipH="1">
            <a:off x="7009169" y="2508946"/>
            <a:ext cx="455252" cy="365920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54" name="직선 화살표 연결선 253">
            <a:extLst>
              <a:ext uri="{FF2B5EF4-FFF2-40B4-BE49-F238E27FC236}">
                <a16:creationId xmlns:a16="http://schemas.microsoft.com/office/drawing/2014/main" id="{447E5C73-9EF4-4DA6-BFCB-EF752DCD1F2D}"/>
              </a:ext>
            </a:extLst>
          </p:cNvPr>
          <p:cNvCxnSpPr>
            <a:cxnSpLocks/>
            <a:stCxn id="251" idx="2"/>
            <a:endCxn id="227" idx="0"/>
          </p:cNvCxnSpPr>
          <p:nvPr/>
        </p:nvCxnSpPr>
        <p:spPr>
          <a:xfrm flipH="1">
            <a:off x="7313180" y="2508946"/>
            <a:ext cx="151241" cy="365920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56" name="직선 화살표 연결선 255">
            <a:extLst>
              <a:ext uri="{FF2B5EF4-FFF2-40B4-BE49-F238E27FC236}">
                <a16:creationId xmlns:a16="http://schemas.microsoft.com/office/drawing/2014/main" id="{08C6FCA6-9E8B-4115-AB04-51CC8F453C38}"/>
              </a:ext>
            </a:extLst>
          </p:cNvPr>
          <p:cNvCxnSpPr>
            <a:cxnSpLocks/>
            <a:endCxn id="230" idx="0"/>
          </p:cNvCxnSpPr>
          <p:nvPr/>
        </p:nvCxnSpPr>
        <p:spPr>
          <a:xfrm>
            <a:off x="7473741" y="2508946"/>
            <a:ext cx="141065" cy="365920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2B7AB995-B633-4ED4-9945-DA3673AAEFBE}"/>
              </a:ext>
            </a:extLst>
          </p:cNvPr>
          <p:cNvCxnSpPr>
            <a:cxnSpLocks/>
            <a:stCxn id="251" idx="2"/>
            <a:endCxn id="235" idx="0"/>
          </p:cNvCxnSpPr>
          <p:nvPr/>
        </p:nvCxnSpPr>
        <p:spPr>
          <a:xfrm>
            <a:off x="7464421" y="2508946"/>
            <a:ext cx="459829" cy="365920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58" name="직사각형 257">
            <a:extLst>
              <a:ext uri="{FF2B5EF4-FFF2-40B4-BE49-F238E27FC236}">
                <a16:creationId xmlns:a16="http://schemas.microsoft.com/office/drawing/2014/main" id="{4161E14C-A42B-4D39-9922-E9F0B1CA20D7}"/>
              </a:ext>
            </a:extLst>
          </p:cNvPr>
          <p:cNvSpPr/>
          <p:nvPr/>
        </p:nvSpPr>
        <p:spPr>
          <a:xfrm>
            <a:off x="5265185" y="1341253"/>
            <a:ext cx="473171" cy="248914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메타</a:t>
            </a:r>
            <a:endParaRPr lang="en-US" altLang="ko-KR" sz="623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시스템</a:t>
            </a:r>
          </a:p>
        </p:txBody>
      </p:sp>
      <p:cxnSp>
        <p:nvCxnSpPr>
          <p:cNvPr id="259" name="꺾인 연결선 279">
            <a:extLst>
              <a:ext uri="{FF2B5EF4-FFF2-40B4-BE49-F238E27FC236}">
                <a16:creationId xmlns:a16="http://schemas.microsoft.com/office/drawing/2014/main" id="{9DE30BAA-1140-4EBB-B39F-5EC28FD01117}"/>
              </a:ext>
            </a:extLst>
          </p:cNvPr>
          <p:cNvCxnSpPr>
            <a:cxnSpLocks/>
            <a:stCxn id="258" idx="1"/>
          </p:cNvCxnSpPr>
          <p:nvPr/>
        </p:nvCxnSpPr>
        <p:spPr>
          <a:xfrm rot="10800000" flipV="1">
            <a:off x="4107839" y="1465710"/>
            <a:ext cx="1157347" cy="266"/>
          </a:xfrm>
          <a:prstGeom prst="bentConnector3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60" name="직사각형 259">
            <a:extLst>
              <a:ext uri="{FF2B5EF4-FFF2-40B4-BE49-F238E27FC236}">
                <a16:creationId xmlns:a16="http://schemas.microsoft.com/office/drawing/2014/main" id="{2A2B9503-68D7-4AAA-BCC8-6DEBFA2BC032}"/>
              </a:ext>
            </a:extLst>
          </p:cNvPr>
          <p:cNvSpPr/>
          <p:nvPr/>
        </p:nvSpPr>
        <p:spPr>
          <a:xfrm>
            <a:off x="7388377" y="1562801"/>
            <a:ext cx="501053" cy="207900"/>
          </a:xfrm>
          <a:prstGeom prst="rect">
            <a:avLst/>
          </a:prstGeom>
          <a:solidFill>
            <a:srgbClr val="262626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633062">
              <a:defRPr/>
            </a:pPr>
            <a:r>
              <a:rPr lang="ko-KR" altLang="en-US" sz="623" kern="0" dirty="0">
                <a:solidFill>
                  <a:prstClr val="white"/>
                </a:solidFill>
                <a:latin typeface="+mn-ea"/>
                <a:cs typeface="Arial" pitchFamily="34" charset="0"/>
              </a:rPr>
              <a:t>패키징 엔진</a:t>
            </a:r>
          </a:p>
        </p:txBody>
      </p:sp>
      <p:cxnSp>
        <p:nvCxnSpPr>
          <p:cNvPr id="261" name="꺾인 연결선 281">
            <a:extLst>
              <a:ext uri="{FF2B5EF4-FFF2-40B4-BE49-F238E27FC236}">
                <a16:creationId xmlns:a16="http://schemas.microsoft.com/office/drawing/2014/main" id="{75AAB549-265A-4CE3-A50A-E03D764D93B5}"/>
              </a:ext>
            </a:extLst>
          </p:cNvPr>
          <p:cNvCxnSpPr>
            <a:cxnSpLocks/>
            <a:stCxn id="236" idx="1"/>
            <a:endCxn id="188" idx="1"/>
          </p:cNvCxnSpPr>
          <p:nvPr/>
        </p:nvCxnSpPr>
        <p:spPr>
          <a:xfrm rot="10800000" flipH="1" flipV="1">
            <a:off x="6785846" y="3205309"/>
            <a:ext cx="93455" cy="1184915"/>
          </a:xfrm>
          <a:prstGeom prst="bentConnector3">
            <a:avLst>
              <a:gd name="adj1" fmla="val -156278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62" name="꺾인 연결선 282">
            <a:extLst>
              <a:ext uri="{FF2B5EF4-FFF2-40B4-BE49-F238E27FC236}">
                <a16:creationId xmlns:a16="http://schemas.microsoft.com/office/drawing/2014/main" id="{B86C065B-46C9-496E-8CCF-B6A341D6D653}"/>
              </a:ext>
            </a:extLst>
          </p:cNvPr>
          <p:cNvCxnSpPr>
            <a:cxnSpLocks/>
            <a:stCxn id="495" idx="3"/>
            <a:endCxn id="260" idx="1"/>
          </p:cNvCxnSpPr>
          <p:nvPr/>
        </p:nvCxnSpPr>
        <p:spPr>
          <a:xfrm>
            <a:off x="7205309" y="1666493"/>
            <a:ext cx="183068" cy="258"/>
          </a:xfrm>
          <a:prstGeom prst="bentConnector3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75" name="꺾인 연결선 295">
            <a:extLst>
              <a:ext uri="{FF2B5EF4-FFF2-40B4-BE49-F238E27FC236}">
                <a16:creationId xmlns:a16="http://schemas.microsoft.com/office/drawing/2014/main" id="{59108244-E945-4139-9470-99EF29DDC15F}"/>
              </a:ext>
            </a:extLst>
          </p:cNvPr>
          <p:cNvCxnSpPr>
            <a:cxnSpLocks/>
            <a:stCxn id="260" idx="2"/>
            <a:endCxn id="251" idx="0"/>
          </p:cNvCxnSpPr>
          <p:nvPr/>
        </p:nvCxnSpPr>
        <p:spPr>
          <a:xfrm rot="5400000">
            <a:off x="7286491" y="1948632"/>
            <a:ext cx="530345" cy="17448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6DC3EFC3-A2EC-4D38-8BD8-1BAEB9E74D37}"/>
              </a:ext>
            </a:extLst>
          </p:cNvPr>
          <p:cNvSpPr/>
          <p:nvPr/>
        </p:nvSpPr>
        <p:spPr>
          <a:xfrm>
            <a:off x="4367777" y="1668970"/>
            <a:ext cx="719816" cy="10650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 형상 연계</a:t>
            </a:r>
          </a:p>
        </p:txBody>
      </p:sp>
      <p:grpSp>
        <p:nvGrpSpPr>
          <p:cNvPr id="278" name="그룹 157">
            <a:extLst>
              <a:ext uri="{FF2B5EF4-FFF2-40B4-BE49-F238E27FC236}">
                <a16:creationId xmlns:a16="http://schemas.microsoft.com/office/drawing/2014/main" id="{05155FA1-4B45-4EF9-89A1-5D2F5ECB0B84}"/>
              </a:ext>
            </a:extLst>
          </p:cNvPr>
          <p:cNvGrpSpPr/>
          <p:nvPr/>
        </p:nvGrpSpPr>
        <p:grpSpPr>
          <a:xfrm>
            <a:off x="2490867" y="4172899"/>
            <a:ext cx="902149" cy="440053"/>
            <a:chOff x="3620852" y="5243055"/>
            <a:chExt cx="1328872" cy="1013725"/>
          </a:xfrm>
          <a:solidFill>
            <a:srgbClr val="1175B5"/>
          </a:solidFill>
        </p:grpSpPr>
        <p:sp>
          <p:nvSpPr>
            <p:cNvPr id="279" name="모서리가 둥근 직사각형 299">
              <a:extLst>
                <a:ext uri="{FF2B5EF4-FFF2-40B4-BE49-F238E27FC236}">
                  <a16:creationId xmlns:a16="http://schemas.microsoft.com/office/drawing/2014/main" id="{EDCEE1FE-3A02-4E7E-9E3C-D19D94B1B046}"/>
                </a:ext>
              </a:extLst>
            </p:cNvPr>
            <p:cNvSpPr/>
            <p:nvPr/>
          </p:nvSpPr>
          <p:spPr>
            <a:xfrm>
              <a:off x="3620852" y="5243055"/>
              <a:ext cx="1328872" cy="3120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633062">
                <a:defRPr/>
              </a:pPr>
              <a:r>
                <a:rPr lang="ko-KR" altLang="en-US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테스트 커버리지 산출</a:t>
              </a:r>
            </a:p>
          </p:txBody>
        </p:sp>
        <p:sp>
          <p:nvSpPr>
            <p:cNvPr id="280" name="모서리가 둥근 직사각형 300">
              <a:extLst>
                <a:ext uri="{FF2B5EF4-FFF2-40B4-BE49-F238E27FC236}">
                  <a16:creationId xmlns:a16="http://schemas.microsoft.com/office/drawing/2014/main" id="{656B3E35-3E1D-499D-AB10-0A889A81B13B}"/>
                </a:ext>
              </a:extLst>
            </p:cNvPr>
            <p:cNvSpPr/>
            <p:nvPr/>
          </p:nvSpPr>
          <p:spPr>
            <a:xfrm>
              <a:off x="3620852" y="5589774"/>
              <a:ext cx="1328872" cy="3120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633062">
                <a:defRPr/>
              </a:pPr>
              <a:r>
                <a:rPr lang="ko-KR" altLang="en-US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소스 코드 품질 분석</a:t>
              </a:r>
            </a:p>
          </p:txBody>
        </p:sp>
        <p:sp>
          <p:nvSpPr>
            <p:cNvPr id="281" name="모서리가 둥근 직사각형 301">
              <a:extLst>
                <a:ext uri="{FF2B5EF4-FFF2-40B4-BE49-F238E27FC236}">
                  <a16:creationId xmlns:a16="http://schemas.microsoft.com/office/drawing/2014/main" id="{7A20B71C-F484-4EB2-A8DA-D8825C604B20}"/>
                </a:ext>
              </a:extLst>
            </p:cNvPr>
            <p:cNvSpPr/>
            <p:nvPr/>
          </p:nvSpPr>
          <p:spPr>
            <a:xfrm>
              <a:off x="3620852" y="5944729"/>
              <a:ext cx="1328872" cy="3120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633062">
                <a:defRPr/>
              </a:pPr>
              <a:r>
                <a:rPr lang="en-US" altLang="ko-KR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Exception </a:t>
              </a:r>
              <a:r>
                <a:rPr lang="ko-KR" altLang="en-US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모니터링</a:t>
              </a:r>
            </a:p>
          </p:txBody>
        </p:sp>
      </p:grpSp>
      <p:cxnSp>
        <p:nvCxnSpPr>
          <p:cNvPr id="282" name="꺾인 연결선 302">
            <a:extLst>
              <a:ext uri="{FF2B5EF4-FFF2-40B4-BE49-F238E27FC236}">
                <a16:creationId xmlns:a16="http://schemas.microsoft.com/office/drawing/2014/main" id="{7C1C7158-F2F8-4836-866E-E95695610DCE}"/>
              </a:ext>
            </a:extLst>
          </p:cNvPr>
          <p:cNvCxnSpPr>
            <a:cxnSpLocks/>
            <a:stCxn id="183" idx="2"/>
            <a:endCxn id="312" idx="1"/>
          </p:cNvCxnSpPr>
          <p:nvPr/>
        </p:nvCxnSpPr>
        <p:spPr>
          <a:xfrm rot="5400000">
            <a:off x="3255311" y="3179957"/>
            <a:ext cx="392325" cy="1011433"/>
          </a:xfrm>
          <a:prstGeom prst="bentConnector3">
            <a:avLst>
              <a:gd name="adj1" fmla="val 28486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83" name="직사각형 282">
            <a:extLst>
              <a:ext uri="{FF2B5EF4-FFF2-40B4-BE49-F238E27FC236}">
                <a16:creationId xmlns:a16="http://schemas.microsoft.com/office/drawing/2014/main" id="{4591BB0F-E3AE-4461-BD5B-A45D6B9AD868}"/>
              </a:ext>
            </a:extLst>
          </p:cNvPr>
          <p:cNvSpPr/>
          <p:nvPr/>
        </p:nvSpPr>
        <p:spPr>
          <a:xfrm>
            <a:off x="6764580" y="2544330"/>
            <a:ext cx="1399682" cy="17056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무중단 반영</a:t>
            </a:r>
            <a:endParaRPr lang="en-US" altLang="ko-KR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defTabSz="633062">
              <a:defRPr/>
            </a:pP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Annotation </a:t>
            </a: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파싱</a:t>
            </a: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 </a:t>
            </a: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FW </a:t>
            </a: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로직 삽입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0D354398-A34B-45B2-B986-A001166BE658}"/>
              </a:ext>
            </a:extLst>
          </p:cNvPr>
          <p:cNvSpPr txBox="1"/>
          <p:nvPr/>
        </p:nvSpPr>
        <p:spPr>
          <a:xfrm>
            <a:off x="7525789" y="2113872"/>
            <a:ext cx="723275" cy="188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자동 변경 감지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0065E35-355D-4994-8AEE-9C190193DDA2}"/>
              </a:ext>
            </a:extLst>
          </p:cNvPr>
          <p:cNvSpPr txBox="1"/>
          <p:nvPr/>
        </p:nvSpPr>
        <p:spPr>
          <a:xfrm>
            <a:off x="7146458" y="1355620"/>
            <a:ext cx="1210588" cy="204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7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운영 배포 단위로 패키징</a:t>
            </a:r>
          </a:p>
        </p:txBody>
      </p:sp>
      <p:cxnSp>
        <p:nvCxnSpPr>
          <p:cNvPr id="289" name="직선 연결선 288">
            <a:extLst>
              <a:ext uri="{FF2B5EF4-FFF2-40B4-BE49-F238E27FC236}">
                <a16:creationId xmlns:a16="http://schemas.microsoft.com/office/drawing/2014/main" id="{CBFDBA2A-FDC6-4BC3-BACC-DFE47E088EE6}"/>
              </a:ext>
            </a:extLst>
          </p:cNvPr>
          <p:cNvCxnSpPr>
            <a:cxnSpLocks/>
            <a:stCxn id="389" idx="3"/>
            <a:endCxn id="236" idx="1"/>
          </p:cNvCxnSpPr>
          <p:nvPr/>
        </p:nvCxnSpPr>
        <p:spPr>
          <a:xfrm flipV="1">
            <a:off x="4951189" y="3205310"/>
            <a:ext cx="1834658" cy="2219"/>
          </a:xfrm>
          <a:prstGeom prst="line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none" w="med" len="med"/>
          </a:ln>
          <a:effectLst/>
        </p:spPr>
      </p:cxnSp>
      <p:sp>
        <p:nvSpPr>
          <p:cNvPr id="291" name="직사각형 290">
            <a:extLst>
              <a:ext uri="{FF2B5EF4-FFF2-40B4-BE49-F238E27FC236}">
                <a16:creationId xmlns:a16="http://schemas.microsoft.com/office/drawing/2014/main" id="{5235FB8B-DE8D-4191-86AC-0DB515047DC6}"/>
              </a:ext>
            </a:extLst>
          </p:cNvPr>
          <p:cNvSpPr/>
          <p:nvPr/>
        </p:nvSpPr>
        <p:spPr>
          <a:xfrm>
            <a:off x="4443195" y="1353020"/>
            <a:ext cx="497737" cy="10650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메타 연계</a:t>
            </a:r>
          </a:p>
        </p:txBody>
      </p:sp>
      <p:sp>
        <p:nvSpPr>
          <p:cNvPr id="292" name="직사각형 291">
            <a:extLst>
              <a:ext uri="{FF2B5EF4-FFF2-40B4-BE49-F238E27FC236}">
                <a16:creationId xmlns:a16="http://schemas.microsoft.com/office/drawing/2014/main" id="{445E09DF-2DD0-4BAF-B218-9FF402768D1B}"/>
              </a:ext>
            </a:extLst>
          </p:cNvPr>
          <p:cNvSpPr/>
          <p:nvPr/>
        </p:nvSpPr>
        <p:spPr>
          <a:xfrm>
            <a:off x="5265185" y="2444825"/>
            <a:ext cx="473171" cy="417119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운영</a:t>
            </a:r>
            <a:endParaRPr lang="en-US" altLang="ko-KR" sz="623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빌드</a:t>
            </a:r>
            <a:r>
              <a:rPr lang="en-US" altLang="ko-KR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/</a:t>
            </a:r>
          </a:p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배포</a:t>
            </a:r>
            <a:endParaRPr lang="en-US" altLang="ko-KR" sz="623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  <a:p>
            <a:pPr algn="ctr" defTabSz="633062">
              <a:defRPr/>
            </a:pPr>
            <a:r>
              <a:rPr lang="ko-KR" altLang="en-US" sz="623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시스템</a:t>
            </a:r>
          </a:p>
        </p:txBody>
      </p:sp>
      <p:cxnSp>
        <p:nvCxnSpPr>
          <p:cNvPr id="293" name="꺾인 연결선 312">
            <a:extLst>
              <a:ext uri="{FF2B5EF4-FFF2-40B4-BE49-F238E27FC236}">
                <a16:creationId xmlns:a16="http://schemas.microsoft.com/office/drawing/2014/main" id="{1FEFFA17-9FAA-4E59-ADF6-F8C4D69D14B6}"/>
              </a:ext>
            </a:extLst>
          </p:cNvPr>
          <p:cNvCxnSpPr>
            <a:cxnSpLocks/>
            <a:stCxn id="292" idx="3"/>
            <a:endCxn id="443" idx="1"/>
          </p:cNvCxnSpPr>
          <p:nvPr/>
        </p:nvCxnSpPr>
        <p:spPr>
          <a:xfrm flipV="1">
            <a:off x="5738356" y="1713431"/>
            <a:ext cx="981601" cy="939954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295" name="직선 화살표 연결선 294">
            <a:extLst>
              <a:ext uri="{FF2B5EF4-FFF2-40B4-BE49-F238E27FC236}">
                <a16:creationId xmlns:a16="http://schemas.microsoft.com/office/drawing/2014/main" id="{A9D9062F-5837-4EB8-85D2-3172DFAB8404}"/>
              </a:ext>
            </a:extLst>
          </p:cNvPr>
          <p:cNvCxnSpPr>
            <a:cxnSpLocks/>
            <a:stCxn id="238" idx="2"/>
            <a:endCxn id="292" idx="0"/>
          </p:cNvCxnSpPr>
          <p:nvPr/>
        </p:nvCxnSpPr>
        <p:spPr>
          <a:xfrm>
            <a:off x="5501771" y="1933812"/>
            <a:ext cx="0" cy="511013"/>
          </a:xfrm>
          <a:prstGeom prst="straightConnector1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296" name="순서도: 다중 문서 295">
            <a:extLst>
              <a:ext uri="{FF2B5EF4-FFF2-40B4-BE49-F238E27FC236}">
                <a16:creationId xmlns:a16="http://schemas.microsoft.com/office/drawing/2014/main" id="{42A89134-D8CD-4E30-B194-C12C87843617}"/>
              </a:ext>
            </a:extLst>
          </p:cNvPr>
          <p:cNvSpPr/>
          <p:nvPr/>
        </p:nvSpPr>
        <p:spPr>
          <a:xfrm>
            <a:off x="5310745" y="2067840"/>
            <a:ext cx="369122" cy="194325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633062">
              <a:defRPr/>
            </a:pPr>
            <a:r>
              <a:rPr lang="en-US" altLang="ko-KR" sz="692" kern="0" dirty="0">
                <a:solidFill>
                  <a:prstClr val="black"/>
                </a:solidFill>
                <a:latin typeface="+mn-ea"/>
                <a:cs typeface="Arial" pitchFamily="34" charset="0"/>
              </a:rPr>
              <a:t>.Java</a:t>
            </a:r>
            <a:endParaRPr lang="ko-KR" altLang="en-US" sz="692" kern="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:a16="http://schemas.microsoft.com/office/drawing/2014/main" id="{AD05FB8D-3F85-43B8-A122-5CF6E683D120}"/>
              </a:ext>
            </a:extLst>
          </p:cNvPr>
          <p:cNvSpPr/>
          <p:nvPr/>
        </p:nvSpPr>
        <p:spPr>
          <a:xfrm>
            <a:off x="1125204" y="3982001"/>
            <a:ext cx="1093942" cy="124616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2700000" scaled="1"/>
            <a:tileRect/>
          </a:gradFill>
          <a:ln w="3175" algn="ctr">
            <a:solidFill>
              <a:srgbClr val="7F7F7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692" dirty="0">
                <a:solidFill>
                  <a:schemeClr val="bg1"/>
                </a:solidFill>
                <a:latin typeface="+mn-ea"/>
                <a:cs typeface="Arial" pitchFamily="34" charset="0"/>
              </a:rPr>
              <a:t>BX-Q# Web</a:t>
            </a:r>
            <a:endParaRPr lang="ko-KR" altLang="en-US" sz="692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299" name="직사각형 298">
            <a:extLst>
              <a:ext uri="{FF2B5EF4-FFF2-40B4-BE49-F238E27FC236}">
                <a16:creationId xmlns:a16="http://schemas.microsoft.com/office/drawing/2014/main" id="{3688E470-934D-4F6F-BC88-08F26AD8B269}"/>
              </a:ext>
            </a:extLst>
          </p:cNvPr>
          <p:cNvSpPr/>
          <p:nvPr/>
        </p:nvSpPr>
        <p:spPr>
          <a:xfrm rot="16200000" flipH="1">
            <a:off x="757802" y="4292196"/>
            <a:ext cx="492960" cy="186300"/>
          </a:xfrm>
          <a:prstGeom prst="rect">
            <a:avLst/>
          </a:prstGeom>
          <a:solidFill>
            <a:srgbClr val="B8B8B8"/>
          </a:solidFill>
          <a:ln w="25400" cap="flat" cmpd="sng" algn="ctr">
            <a:noFill/>
            <a:prstDash val="solid"/>
          </a:ln>
          <a:effectLst/>
        </p:spPr>
        <p:txBody>
          <a:bodyPr vert="eaVert" lIns="0" rIns="0" rtlCol="0" anchor="ctr"/>
          <a:lstStyle/>
          <a:p>
            <a:pPr algn="ctr" defTabSz="633062">
              <a:defRPr/>
            </a:pPr>
            <a:r>
              <a:rPr lang="ko-KR" altLang="en-US" sz="700" kern="0" dirty="0">
                <a:solidFill>
                  <a:srgbClr val="FFFF00"/>
                </a:solidFill>
                <a:latin typeface="+mn-ea"/>
              </a:rPr>
              <a:t>품질관리</a:t>
            </a:r>
          </a:p>
        </p:txBody>
      </p:sp>
      <p:pic>
        <p:nvPicPr>
          <p:cNvPr id="300" name="Picture 4">
            <a:extLst>
              <a:ext uri="{FF2B5EF4-FFF2-40B4-BE49-F238E27FC236}">
                <a16:creationId xmlns:a16="http://schemas.microsoft.com/office/drawing/2014/main" id="{5E15A052-0E77-42A2-A3A7-B725A39C1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04" y="4140502"/>
            <a:ext cx="1093943" cy="482616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2" name="직사각형 301">
            <a:extLst>
              <a:ext uri="{FF2B5EF4-FFF2-40B4-BE49-F238E27FC236}">
                <a16:creationId xmlns:a16="http://schemas.microsoft.com/office/drawing/2014/main" id="{9BA9E522-13E4-460F-9AA1-D3B0EA665EB2}"/>
              </a:ext>
            </a:extLst>
          </p:cNvPr>
          <p:cNvSpPr/>
          <p:nvPr/>
        </p:nvSpPr>
        <p:spPr>
          <a:xfrm>
            <a:off x="2624227" y="3026003"/>
            <a:ext cx="305381" cy="20239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algn="ctr" defTabSz="633062">
              <a:defRPr/>
            </a:pP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전문</a:t>
            </a:r>
            <a:endParaRPr lang="en-US" altLang="ko-KR" sz="692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304" name="꺾인 연결선 307">
            <a:extLst>
              <a:ext uri="{FF2B5EF4-FFF2-40B4-BE49-F238E27FC236}">
                <a16:creationId xmlns:a16="http://schemas.microsoft.com/office/drawing/2014/main" id="{E5BCBB1B-CA78-4888-8AB6-9CCC9994FB34}"/>
              </a:ext>
            </a:extLst>
          </p:cNvPr>
          <p:cNvCxnSpPr>
            <a:cxnSpLocks/>
            <a:stCxn id="312" idx="2"/>
            <a:endCxn id="300" idx="3"/>
          </p:cNvCxnSpPr>
          <p:nvPr/>
        </p:nvCxnSpPr>
        <p:spPr>
          <a:xfrm rot="10800000" flipV="1">
            <a:off x="2219147" y="4008652"/>
            <a:ext cx="273682" cy="373157"/>
          </a:xfrm>
          <a:prstGeom prst="bentConnector3">
            <a:avLst/>
          </a:prstGeom>
          <a:noFill/>
          <a:ln w="9525" cap="flat" cmpd="sng" algn="ctr">
            <a:solidFill>
              <a:srgbClr val="7F7F7F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05" name="직사각형 304">
            <a:extLst>
              <a:ext uri="{FF2B5EF4-FFF2-40B4-BE49-F238E27FC236}">
                <a16:creationId xmlns:a16="http://schemas.microsoft.com/office/drawing/2014/main" id="{DA85A12C-F798-4C2C-A93C-03F246E85229}"/>
              </a:ext>
            </a:extLst>
          </p:cNvPr>
          <p:cNvSpPr/>
          <p:nvPr/>
        </p:nvSpPr>
        <p:spPr>
          <a:xfrm>
            <a:off x="5222008" y="3074518"/>
            <a:ext cx="1235422" cy="10650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algn="ctr" defTabSz="633062">
              <a:defRPr/>
            </a:pP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거래제어</a:t>
            </a:r>
            <a:r>
              <a:rPr lang="en-US" altLang="ko-KR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로그조회</a:t>
            </a:r>
            <a:r>
              <a:rPr lang="en-US" altLang="ko-KR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실행 통계</a:t>
            </a:r>
          </a:p>
        </p:txBody>
      </p:sp>
      <p:sp>
        <p:nvSpPr>
          <p:cNvPr id="306" name="순서도: 자기 디스크 305">
            <a:extLst>
              <a:ext uri="{FF2B5EF4-FFF2-40B4-BE49-F238E27FC236}">
                <a16:creationId xmlns:a16="http://schemas.microsoft.com/office/drawing/2014/main" id="{2FD8A51E-0401-424E-989D-D36505E710E9}"/>
              </a:ext>
            </a:extLst>
          </p:cNvPr>
          <p:cNvSpPr/>
          <p:nvPr/>
        </p:nvSpPr>
        <p:spPr bwMode="gray">
          <a:xfrm>
            <a:off x="3548684" y="1328331"/>
            <a:ext cx="562184" cy="25363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49847" tIns="0" rIns="49847" bIns="49847" rtlCol="0" anchor="ctr" anchorCtr="1">
            <a:noAutofit/>
          </a:bodyPr>
          <a:lstStyle/>
          <a:p>
            <a:pPr algn="ctr" eaLnBrk="0" hangingPunct="0"/>
            <a:r>
              <a:rPr lang="en-US" altLang="ko-KR" sz="675" dirty="0">
                <a:latin typeface="+mn-ea"/>
              </a:rPr>
              <a:t>Meta DB</a:t>
            </a:r>
          </a:p>
        </p:txBody>
      </p:sp>
      <p:sp>
        <p:nvSpPr>
          <p:cNvPr id="307" name="순서도: 자기 디스크 306">
            <a:extLst>
              <a:ext uri="{FF2B5EF4-FFF2-40B4-BE49-F238E27FC236}">
                <a16:creationId xmlns:a16="http://schemas.microsoft.com/office/drawing/2014/main" id="{E5790A44-65F2-4281-9537-342FA77A824D}"/>
              </a:ext>
            </a:extLst>
          </p:cNvPr>
          <p:cNvSpPr/>
          <p:nvPr/>
        </p:nvSpPr>
        <p:spPr bwMode="gray">
          <a:xfrm>
            <a:off x="3547362" y="1654554"/>
            <a:ext cx="562184" cy="25363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49847" tIns="0" rIns="49847" bIns="49847" rtlCol="0" anchor="ctr" anchorCtr="1">
            <a:noAutofit/>
          </a:bodyPr>
          <a:lstStyle/>
          <a:p>
            <a:pPr algn="ctr" eaLnBrk="0" hangingPunct="0"/>
            <a:r>
              <a:rPr lang="en-US" altLang="ko-KR" sz="675" dirty="0">
                <a:latin typeface="+mn-ea"/>
              </a:rPr>
              <a:t>SVN</a:t>
            </a:r>
          </a:p>
        </p:txBody>
      </p:sp>
      <p:cxnSp>
        <p:nvCxnSpPr>
          <p:cNvPr id="308" name="꺾인 연결선 215">
            <a:extLst>
              <a:ext uri="{FF2B5EF4-FFF2-40B4-BE49-F238E27FC236}">
                <a16:creationId xmlns:a16="http://schemas.microsoft.com/office/drawing/2014/main" id="{AC64667E-E6C1-4CAB-8F98-4E4337CED096}"/>
              </a:ext>
            </a:extLst>
          </p:cNvPr>
          <p:cNvCxnSpPr>
            <a:cxnSpLocks/>
            <a:stCxn id="138" idx="3"/>
            <a:endCxn id="307" idx="2"/>
          </p:cNvCxnSpPr>
          <p:nvPr/>
        </p:nvCxnSpPr>
        <p:spPr>
          <a:xfrm flipV="1">
            <a:off x="1648368" y="1781371"/>
            <a:ext cx="1898994" cy="164082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309" name="순서도: 다중 문서 308">
            <a:extLst>
              <a:ext uri="{FF2B5EF4-FFF2-40B4-BE49-F238E27FC236}">
                <a16:creationId xmlns:a16="http://schemas.microsoft.com/office/drawing/2014/main" id="{F71B913F-9448-47F9-BDF6-AEBAA655CB7F}"/>
              </a:ext>
            </a:extLst>
          </p:cNvPr>
          <p:cNvSpPr/>
          <p:nvPr/>
        </p:nvSpPr>
        <p:spPr>
          <a:xfrm>
            <a:off x="2154426" y="1784902"/>
            <a:ext cx="367390" cy="317123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  <a:ln w="3175" algn="ctr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633062">
              <a:defRPr/>
            </a:pPr>
            <a:r>
              <a:rPr lang="en-US" altLang="ko-KR" sz="554" kern="0" dirty="0">
                <a:solidFill>
                  <a:prstClr val="black"/>
                </a:solidFill>
                <a:latin typeface="+mn-ea"/>
                <a:cs typeface="Arial" pitchFamily="34" charset="0"/>
              </a:rPr>
              <a:t>.Java</a:t>
            </a:r>
            <a:endParaRPr lang="ko-KR" altLang="en-US" sz="554" kern="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310" name="순서도: 자기 디스크 309">
            <a:extLst>
              <a:ext uri="{FF2B5EF4-FFF2-40B4-BE49-F238E27FC236}">
                <a16:creationId xmlns:a16="http://schemas.microsoft.com/office/drawing/2014/main" id="{C4F24F36-2F82-4F56-A283-3A80624C03AE}"/>
              </a:ext>
            </a:extLst>
          </p:cNvPr>
          <p:cNvSpPr/>
          <p:nvPr/>
        </p:nvSpPr>
        <p:spPr bwMode="gray">
          <a:xfrm>
            <a:off x="2883075" y="2575739"/>
            <a:ext cx="562184" cy="25363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49847" tIns="0" rIns="49847" bIns="49847" rtlCol="0" anchor="ctr" anchorCtr="1">
            <a:noAutofit/>
          </a:bodyPr>
          <a:lstStyle/>
          <a:p>
            <a:pPr algn="ctr" eaLnBrk="0" hangingPunct="0"/>
            <a:r>
              <a:rPr lang="ko-KR" altLang="en-US" sz="675" dirty="0">
                <a:latin typeface="+mn-ea"/>
              </a:rPr>
              <a:t>업무 </a:t>
            </a:r>
            <a:r>
              <a:rPr lang="en-US" altLang="ko-KR" sz="675" dirty="0">
                <a:latin typeface="+mn-ea"/>
              </a:rPr>
              <a:t>DB</a:t>
            </a:r>
          </a:p>
        </p:txBody>
      </p:sp>
      <p:sp>
        <p:nvSpPr>
          <p:cNvPr id="311" name="순서도: 자기 디스크 310">
            <a:extLst>
              <a:ext uri="{FF2B5EF4-FFF2-40B4-BE49-F238E27FC236}">
                <a16:creationId xmlns:a16="http://schemas.microsoft.com/office/drawing/2014/main" id="{01DB1777-B851-423C-A6F2-4A68DDCE9ADC}"/>
              </a:ext>
            </a:extLst>
          </p:cNvPr>
          <p:cNvSpPr/>
          <p:nvPr/>
        </p:nvSpPr>
        <p:spPr bwMode="gray">
          <a:xfrm>
            <a:off x="1232924" y="2603064"/>
            <a:ext cx="448416" cy="25363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49847" tIns="0" rIns="49847" bIns="49847" rtlCol="0" anchor="ctr" anchorCtr="1">
            <a:noAutofit/>
          </a:bodyPr>
          <a:lstStyle/>
          <a:p>
            <a:pPr algn="ctr" eaLnBrk="0" hangingPunct="0"/>
            <a:r>
              <a:rPr lang="en-US" altLang="ko-KR" sz="675" dirty="0">
                <a:latin typeface="+mn-ea"/>
              </a:rPr>
              <a:t>Test Case</a:t>
            </a:r>
          </a:p>
        </p:txBody>
      </p:sp>
      <p:sp>
        <p:nvSpPr>
          <p:cNvPr id="312" name="순서도: 자기 디스크 311">
            <a:extLst>
              <a:ext uri="{FF2B5EF4-FFF2-40B4-BE49-F238E27FC236}">
                <a16:creationId xmlns:a16="http://schemas.microsoft.com/office/drawing/2014/main" id="{7B86F3A3-B4D3-40E9-B697-4296089E9CE5}"/>
              </a:ext>
            </a:extLst>
          </p:cNvPr>
          <p:cNvSpPr/>
          <p:nvPr/>
        </p:nvSpPr>
        <p:spPr bwMode="gray">
          <a:xfrm>
            <a:off x="2492829" y="3881836"/>
            <a:ext cx="905853" cy="25363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49847" tIns="0" rIns="49847" bIns="49847" rtlCol="0" anchor="ctr" anchorCtr="1">
            <a:noAutofit/>
          </a:bodyPr>
          <a:lstStyle/>
          <a:p>
            <a:pPr algn="ctr" eaLnBrk="0" hangingPunct="0"/>
            <a:r>
              <a:rPr lang="en-US" altLang="ko-KR" sz="675" dirty="0">
                <a:latin typeface="+mn-ea"/>
              </a:rPr>
              <a:t>AP </a:t>
            </a:r>
            <a:r>
              <a:rPr lang="ko-KR" altLang="en-US" sz="675" dirty="0">
                <a:latin typeface="+mn-ea"/>
              </a:rPr>
              <a:t>품질</a:t>
            </a:r>
            <a:endParaRPr lang="en-US" altLang="ko-KR" sz="675" dirty="0">
              <a:latin typeface="+mn-ea"/>
            </a:endParaRPr>
          </a:p>
          <a:p>
            <a:pPr algn="ctr" eaLnBrk="0" hangingPunct="0"/>
            <a:r>
              <a:rPr lang="en-US" altLang="ko-KR" sz="675" dirty="0">
                <a:latin typeface="+mn-ea"/>
              </a:rPr>
              <a:t>Repository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857A4D14-F7D4-467C-9653-2784BB90C633}"/>
              </a:ext>
            </a:extLst>
          </p:cNvPr>
          <p:cNvSpPr txBox="1"/>
          <p:nvPr/>
        </p:nvSpPr>
        <p:spPr>
          <a:xfrm>
            <a:off x="3749257" y="959245"/>
            <a:ext cx="971741" cy="213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90" b="1" dirty="0">
                <a:latin typeface="+mn-ea"/>
              </a:rPr>
              <a:t>개발</a:t>
            </a:r>
            <a:r>
              <a:rPr lang="en-US" altLang="ko-KR" sz="790" b="1" dirty="0">
                <a:latin typeface="+mn-ea"/>
              </a:rPr>
              <a:t>/</a:t>
            </a:r>
            <a:r>
              <a:rPr lang="ko-KR" altLang="en-US" sz="790" b="1" dirty="0">
                <a:latin typeface="+mn-ea"/>
              </a:rPr>
              <a:t>테스트 서버</a:t>
            </a:r>
          </a:p>
        </p:txBody>
      </p:sp>
      <p:cxnSp>
        <p:nvCxnSpPr>
          <p:cNvPr id="314" name="꺾인 연결선 220">
            <a:extLst>
              <a:ext uri="{FF2B5EF4-FFF2-40B4-BE49-F238E27FC236}">
                <a16:creationId xmlns:a16="http://schemas.microsoft.com/office/drawing/2014/main" id="{EFA794D8-7F8B-4CED-86AB-CFC7D7966B39}"/>
              </a:ext>
            </a:extLst>
          </p:cNvPr>
          <p:cNvCxnSpPr>
            <a:cxnSpLocks/>
            <a:stCxn id="141" idx="3"/>
            <a:endCxn id="191" idx="1"/>
          </p:cNvCxnSpPr>
          <p:nvPr/>
        </p:nvCxnSpPr>
        <p:spPr>
          <a:xfrm>
            <a:off x="1681340" y="2997593"/>
            <a:ext cx="1923601" cy="20889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11B48417-2B13-4D45-B8AB-379FF1AA3EA9}"/>
              </a:ext>
            </a:extLst>
          </p:cNvPr>
          <p:cNvSpPr/>
          <p:nvPr/>
        </p:nvSpPr>
        <p:spPr>
          <a:xfrm>
            <a:off x="3604941" y="3169310"/>
            <a:ext cx="79079" cy="74352"/>
          </a:xfrm>
          <a:prstGeom prst="rect">
            <a:avLst/>
          </a:pr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F281789D-C3E9-4BFB-80C9-8ED78854481B}"/>
              </a:ext>
            </a:extLst>
          </p:cNvPr>
          <p:cNvSpPr/>
          <p:nvPr/>
        </p:nvSpPr>
        <p:spPr>
          <a:xfrm>
            <a:off x="3604941" y="3046249"/>
            <a:ext cx="79079" cy="74352"/>
          </a:xfrm>
          <a:prstGeom prst="rect">
            <a:avLst/>
          </a:pr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387" name="직사각형 386">
            <a:extLst>
              <a:ext uri="{FF2B5EF4-FFF2-40B4-BE49-F238E27FC236}">
                <a16:creationId xmlns:a16="http://schemas.microsoft.com/office/drawing/2014/main" id="{07917D2C-92B0-4308-A370-935AFDAF0787}"/>
              </a:ext>
            </a:extLst>
          </p:cNvPr>
          <p:cNvSpPr/>
          <p:nvPr/>
        </p:nvSpPr>
        <p:spPr>
          <a:xfrm>
            <a:off x="1387461" y="3728804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/>
              <a:t>품질담당</a:t>
            </a:r>
            <a:endParaRPr lang="en-US" altLang="ko-KR" sz="800" b="1" dirty="0"/>
          </a:p>
        </p:txBody>
      </p:sp>
      <p:sp>
        <p:nvSpPr>
          <p:cNvPr id="388" name="직사각형 387">
            <a:extLst>
              <a:ext uri="{FF2B5EF4-FFF2-40B4-BE49-F238E27FC236}">
                <a16:creationId xmlns:a16="http://schemas.microsoft.com/office/drawing/2014/main" id="{44C60082-4D51-4968-B54C-2F472F6A6817}"/>
              </a:ext>
            </a:extLst>
          </p:cNvPr>
          <p:cNvSpPr/>
          <p:nvPr/>
        </p:nvSpPr>
        <p:spPr>
          <a:xfrm>
            <a:off x="7177843" y="3725457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/>
              <a:t>운영자</a:t>
            </a:r>
            <a:endParaRPr lang="en-US" altLang="ko-KR" sz="800" b="1" dirty="0"/>
          </a:p>
        </p:txBody>
      </p:sp>
      <p:sp>
        <p:nvSpPr>
          <p:cNvPr id="389" name="직사각형 388">
            <a:extLst>
              <a:ext uri="{FF2B5EF4-FFF2-40B4-BE49-F238E27FC236}">
                <a16:creationId xmlns:a16="http://schemas.microsoft.com/office/drawing/2014/main" id="{3377CF97-8FA3-4250-9401-9E608957A16D}"/>
              </a:ext>
            </a:extLst>
          </p:cNvPr>
          <p:cNvSpPr/>
          <p:nvPr/>
        </p:nvSpPr>
        <p:spPr>
          <a:xfrm>
            <a:off x="4872110" y="3170353"/>
            <a:ext cx="79079" cy="74352"/>
          </a:xfrm>
          <a:prstGeom prst="rect">
            <a:avLst/>
          </a:pr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404" name="Rectangle 54">
            <a:extLst>
              <a:ext uri="{FF2B5EF4-FFF2-40B4-BE49-F238E27FC236}">
                <a16:creationId xmlns:a16="http://schemas.microsoft.com/office/drawing/2014/main" id="{921217ED-5F8A-4B43-A59E-84B894F9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591" y="3281611"/>
            <a:ext cx="641031" cy="207900"/>
          </a:xfrm>
          <a:prstGeom prst="rect">
            <a:avLst/>
          </a:prstGeom>
          <a:solidFill>
            <a:srgbClr val="D9D9D9"/>
          </a:solidFill>
          <a:ln w="3175" algn="ctr">
            <a:solidFill>
              <a:srgbClr val="7F7F7F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633062">
              <a:defRPr/>
            </a:pP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성능 정보</a:t>
            </a:r>
            <a:endParaRPr lang="en-US" altLang="ko-KR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  <a:p>
            <a:pPr algn="ctr" defTabSz="633062">
              <a:defRPr/>
            </a:pPr>
            <a:r>
              <a:rPr lang="ko-KR" altLang="en-US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수집 </a:t>
            </a:r>
            <a:r>
              <a:rPr lang="en-US" altLang="ko-KR" sz="554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itchFamily="34" charset="0"/>
              </a:rPr>
              <a:t>Agent</a:t>
            </a:r>
            <a:endParaRPr lang="ko-KR" altLang="ko-KR" sz="554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09" name="직사각형 408">
            <a:extLst>
              <a:ext uri="{FF2B5EF4-FFF2-40B4-BE49-F238E27FC236}">
                <a16:creationId xmlns:a16="http://schemas.microsoft.com/office/drawing/2014/main" id="{70FBEE71-20A0-4601-A06D-46B491E27EFB}"/>
              </a:ext>
            </a:extLst>
          </p:cNvPr>
          <p:cNvSpPr/>
          <p:nvPr/>
        </p:nvSpPr>
        <p:spPr>
          <a:xfrm>
            <a:off x="1027076" y="965244"/>
            <a:ext cx="492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/>
              <a:t>개발자</a:t>
            </a:r>
            <a:endParaRPr lang="en-US" altLang="ko-KR" sz="800" b="1" dirty="0"/>
          </a:p>
        </p:txBody>
      </p:sp>
      <p:sp>
        <p:nvSpPr>
          <p:cNvPr id="417" name="직사각형 416">
            <a:extLst>
              <a:ext uri="{FF2B5EF4-FFF2-40B4-BE49-F238E27FC236}">
                <a16:creationId xmlns:a16="http://schemas.microsoft.com/office/drawing/2014/main" id="{0623D615-6289-4920-AEF1-981318A99966}"/>
              </a:ext>
            </a:extLst>
          </p:cNvPr>
          <p:cNvSpPr/>
          <p:nvPr/>
        </p:nvSpPr>
        <p:spPr>
          <a:xfrm>
            <a:off x="7131381" y="965244"/>
            <a:ext cx="5950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/>
              <a:t>운영서버</a:t>
            </a:r>
            <a:endParaRPr lang="en-US" altLang="ko-KR" sz="800" b="1" dirty="0"/>
          </a:p>
        </p:txBody>
      </p:sp>
      <p:grpSp>
        <p:nvGrpSpPr>
          <p:cNvPr id="263" name="Group 213">
            <a:extLst>
              <a:ext uri="{FF2B5EF4-FFF2-40B4-BE49-F238E27FC236}">
                <a16:creationId xmlns:a16="http://schemas.microsoft.com/office/drawing/2014/main" id="{FC1C0E1C-29A6-467C-913E-D6515637A090}"/>
              </a:ext>
            </a:extLst>
          </p:cNvPr>
          <p:cNvGrpSpPr>
            <a:grpSpLocks/>
          </p:cNvGrpSpPr>
          <p:nvPr/>
        </p:nvGrpSpPr>
        <p:grpSpPr bwMode="auto">
          <a:xfrm>
            <a:off x="7321722" y="1915185"/>
            <a:ext cx="329117" cy="214457"/>
            <a:chOff x="3811" y="2357"/>
            <a:chExt cx="381" cy="349"/>
          </a:xfrm>
        </p:grpSpPr>
        <p:sp>
          <p:nvSpPr>
            <p:cNvPr id="265" name="Freeform 281">
              <a:extLst>
                <a:ext uri="{FF2B5EF4-FFF2-40B4-BE49-F238E27FC236}">
                  <a16:creationId xmlns:a16="http://schemas.microsoft.com/office/drawing/2014/main" id="{302767DF-4956-4F3E-98BD-CC385D4C3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DCE6F2"/>
            </a:solidFill>
            <a:ln w="6350" algn="ctr">
              <a:solidFill>
                <a:srgbClr val="1299C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554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66" name="Text Box 291">
              <a:extLst>
                <a:ext uri="{FF2B5EF4-FFF2-40B4-BE49-F238E27FC236}">
                  <a16:creationId xmlns:a16="http://schemas.microsoft.com/office/drawing/2014/main" id="{761C262C-1155-4DA5-9F5C-9E1055798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6" y="2357"/>
              <a:ext cx="18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lang="en-US" altLang="ko-KR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Class</a:t>
              </a:r>
              <a:endParaRPr lang="ko-KR" altLang="en-US" sz="554" b="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7" name="Group 213">
            <a:extLst>
              <a:ext uri="{FF2B5EF4-FFF2-40B4-BE49-F238E27FC236}">
                <a16:creationId xmlns:a16="http://schemas.microsoft.com/office/drawing/2014/main" id="{B68C4CF5-4161-4FF7-AAF6-0E5F5D329B86}"/>
              </a:ext>
            </a:extLst>
          </p:cNvPr>
          <p:cNvGrpSpPr>
            <a:grpSpLocks/>
          </p:cNvGrpSpPr>
          <p:nvPr/>
        </p:nvGrpSpPr>
        <p:grpSpPr bwMode="auto">
          <a:xfrm>
            <a:off x="7392961" y="1889991"/>
            <a:ext cx="329117" cy="214457"/>
            <a:chOff x="3811" y="2357"/>
            <a:chExt cx="381" cy="349"/>
          </a:xfrm>
        </p:grpSpPr>
        <p:sp>
          <p:nvSpPr>
            <p:cNvPr id="269" name="Freeform 281">
              <a:extLst>
                <a:ext uri="{FF2B5EF4-FFF2-40B4-BE49-F238E27FC236}">
                  <a16:creationId xmlns:a16="http://schemas.microsoft.com/office/drawing/2014/main" id="{7A8171AB-AF32-41D4-8845-D03C9FD52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DCE6F2"/>
            </a:solidFill>
            <a:ln w="6350" algn="ctr">
              <a:solidFill>
                <a:srgbClr val="1299C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554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70" name="Text Box 291">
              <a:extLst>
                <a:ext uri="{FF2B5EF4-FFF2-40B4-BE49-F238E27FC236}">
                  <a16:creationId xmlns:a16="http://schemas.microsoft.com/office/drawing/2014/main" id="{214F217F-2B57-446F-BE10-C72D36219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6" y="2357"/>
              <a:ext cx="18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lang="en-US" altLang="ko-KR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Class</a:t>
              </a:r>
              <a:endParaRPr lang="ko-KR" altLang="en-US" sz="554" b="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71" name="Group 213">
            <a:extLst>
              <a:ext uri="{FF2B5EF4-FFF2-40B4-BE49-F238E27FC236}">
                <a16:creationId xmlns:a16="http://schemas.microsoft.com/office/drawing/2014/main" id="{611FB629-E9D9-4465-9E9B-A765469C4BC7}"/>
              </a:ext>
            </a:extLst>
          </p:cNvPr>
          <p:cNvGrpSpPr>
            <a:grpSpLocks/>
          </p:cNvGrpSpPr>
          <p:nvPr/>
        </p:nvGrpSpPr>
        <p:grpSpPr bwMode="auto">
          <a:xfrm>
            <a:off x="7468835" y="1869987"/>
            <a:ext cx="329117" cy="207083"/>
            <a:chOff x="3811" y="2369"/>
            <a:chExt cx="381" cy="337"/>
          </a:xfrm>
        </p:grpSpPr>
        <p:sp>
          <p:nvSpPr>
            <p:cNvPr id="273" name="Freeform 281">
              <a:extLst>
                <a:ext uri="{FF2B5EF4-FFF2-40B4-BE49-F238E27FC236}">
                  <a16:creationId xmlns:a16="http://schemas.microsoft.com/office/drawing/2014/main" id="{29962CE9-45A9-4CED-AD1F-D372A815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DCE6F2"/>
            </a:solidFill>
            <a:ln w="6350" algn="ctr">
              <a:solidFill>
                <a:srgbClr val="1299C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554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74" name="Text Box 291">
              <a:extLst>
                <a:ext uri="{FF2B5EF4-FFF2-40B4-BE49-F238E27FC236}">
                  <a16:creationId xmlns:a16="http://schemas.microsoft.com/office/drawing/2014/main" id="{69B3ED6B-2BFC-470F-8E63-4FF9B7C92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3" y="2402"/>
              <a:ext cx="163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lang="en-US" altLang="ko-KR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PAR</a:t>
              </a:r>
              <a:endParaRPr lang="ko-KR" altLang="en-US" sz="554" b="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0" name="Group 213">
            <a:extLst>
              <a:ext uri="{FF2B5EF4-FFF2-40B4-BE49-F238E27FC236}">
                <a16:creationId xmlns:a16="http://schemas.microsoft.com/office/drawing/2014/main" id="{8C13536A-C7CA-4C2A-A9E0-A43EB415EDDC}"/>
              </a:ext>
            </a:extLst>
          </p:cNvPr>
          <p:cNvGrpSpPr>
            <a:grpSpLocks/>
          </p:cNvGrpSpPr>
          <p:nvPr/>
        </p:nvGrpSpPr>
        <p:grpSpPr bwMode="auto">
          <a:xfrm>
            <a:off x="6726313" y="1630704"/>
            <a:ext cx="329117" cy="214457"/>
            <a:chOff x="3811" y="2357"/>
            <a:chExt cx="381" cy="349"/>
          </a:xfrm>
        </p:grpSpPr>
        <p:sp>
          <p:nvSpPr>
            <p:cNvPr id="241" name="Freeform 281">
              <a:extLst>
                <a:ext uri="{FF2B5EF4-FFF2-40B4-BE49-F238E27FC236}">
                  <a16:creationId xmlns:a16="http://schemas.microsoft.com/office/drawing/2014/main" id="{9B7BFE45-29A4-4142-A56C-A052EDF0D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4F81BD">
                <a:lumMod val="20000"/>
                <a:lumOff val="80000"/>
              </a:srgbClr>
            </a:solidFill>
            <a:ln w="6350" algn="ctr">
              <a:solidFill>
                <a:srgbClr val="1299C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554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42" name="Text Box 291">
              <a:extLst>
                <a:ext uri="{FF2B5EF4-FFF2-40B4-BE49-F238E27FC236}">
                  <a16:creationId xmlns:a16="http://schemas.microsoft.com/office/drawing/2014/main" id="{B91C8B9B-7C69-47E5-A6C7-CC6CFF79BF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6" y="2357"/>
              <a:ext cx="18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lang="en-US" altLang="ko-KR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Class</a:t>
              </a:r>
              <a:endParaRPr lang="ko-KR" altLang="en-US" sz="554" b="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3" name="Group 213">
            <a:extLst>
              <a:ext uri="{FF2B5EF4-FFF2-40B4-BE49-F238E27FC236}">
                <a16:creationId xmlns:a16="http://schemas.microsoft.com/office/drawing/2014/main" id="{08E3433B-2663-4BA4-9748-4578D756B415}"/>
              </a:ext>
            </a:extLst>
          </p:cNvPr>
          <p:cNvGrpSpPr>
            <a:grpSpLocks/>
          </p:cNvGrpSpPr>
          <p:nvPr/>
        </p:nvGrpSpPr>
        <p:grpSpPr bwMode="auto">
          <a:xfrm>
            <a:off x="6797551" y="1605511"/>
            <a:ext cx="329117" cy="214457"/>
            <a:chOff x="3811" y="2357"/>
            <a:chExt cx="381" cy="349"/>
          </a:xfrm>
        </p:grpSpPr>
        <p:sp>
          <p:nvSpPr>
            <p:cNvPr id="244" name="Freeform 281">
              <a:extLst>
                <a:ext uri="{FF2B5EF4-FFF2-40B4-BE49-F238E27FC236}">
                  <a16:creationId xmlns:a16="http://schemas.microsoft.com/office/drawing/2014/main" id="{20A70D8A-AAF7-42B0-9A74-2508E7547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4F81BD">
                <a:lumMod val="20000"/>
                <a:lumOff val="80000"/>
              </a:srgbClr>
            </a:solidFill>
            <a:ln w="6350" algn="ctr">
              <a:solidFill>
                <a:srgbClr val="1299C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554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45" name="Text Box 291">
              <a:extLst>
                <a:ext uri="{FF2B5EF4-FFF2-40B4-BE49-F238E27FC236}">
                  <a16:creationId xmlns:a16="http://schemas.microsoft.com/office/drawing/2014/main" id="{05486F12-5236-40AC-8551-0D5A15F10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6" y="2357"/>
              <a:ext cx="18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lang="en-US" altLang="ko-KR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Class</a:t>
              </a:r>
              <a:endParaRPr lang="ko-KR" altLang="en-US" sz="554" b="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6" name="Group 213">
            <a:extLst>
              <a:ext uri="{FF2B5EF4-FFF2-40B4-BE49-F238E27FC236}">
                <a16:creationId xmlns:a16="http://schemas.microsoft.com/office/drawing/2014/main" id="{B4EF4298-0EA1-411F-937C-FA909A316746}"/>
              </a:ext>
            </a:extLst>
          </p:cNvPr>
          <p:cNvGrpSpPr>
            <a:grpSpLocks/>
          </p:cNvGrpSpPr>
          <p:nvPr/>
        </p:nvGrpSpPr>
        <p:grpSpPr bwMode="auto">
          <a:xfrm>
            <a:off x="6873427" y="1585506"/>
            <a:ext cx="329117" cy="207083"/>
            <a:chOff x="3811" y="2369"/>
            <a:chExt cx="381" cy="337"/>
          </a:xfrm>
        </p:grpSpPr>
        <p:sp>
          <p:nvSpPr>
            <p:cNvPr id="248" name="Freeform 281">
              <a:extLst>
                <a:ext uri="{FF2B5EF4-FFF2-40B4-BE49-F238E27FC236}">
                  <a16:creationId xmlns:a16="http://schemas.microsoft.com/office/drawing/2014/main" id="{272B68B7-1876-4842-8E9E-853C2938A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" y="2369"/>
              <a:ext cx="381" cy="337"/>
            </a:xfrm>
            <a:custGeom>
              <a:avLst/>
              <a:gdLst>
                <a:gd name="T0" fmla="*/ 724180 w 340"/>
                <a:gd name="T1" fmla="*/ 3 h 397"/>
                <a:gd name="T2" fmla="*/ 3598531 w 340"/>
                <a:gd name="T3" fmla="*/ 3 h 397"/>
                <a:gd name="T4" fmla="*/ 3598531 w 340"/>
                <a:gd name="T5" fmla="*/ 3 h 397"/>
                <a:gd name="T6" fmla="*/ 4317552 w 340"/>
                <a:gd name="T7" fmla="*/ 3 h 397"/>
                <a:gd name="T8" fmla="*/ 4317552 w 340"/>
                <a:gd name="T9" fmla="*/ 0 h 397"/>
                <a:gd name="T10" fmla="*/ 0 w 340"/>
                <a:gd name="T11" fmla="*/ 0 h 397"/>
                <a:gd name="T12" fmla="*/ 0 w 340"/>
                <a:gd name="T13" fmla="*/ 3 h 397"/>
                <a:gd name="T14" fmla="*/ 724180 w 340"/>
                <a:gd name="T15" fmla="*/ 3 h 397"/>
                <a:gd name="T16" fmla="*/ 724180 w 340"/>
                <a:gd name="T17" fmla="*/ 3 h 3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40"/>
                <a:gd name="T28" fmla="*/ 0 h 397"/>
                <a:gd name="T29" fmla="*/ 340 w 340"/>
                <a:gd name="T30" fmla="*/ 397 h 3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40" h="397">
                  <a:moveTo>
                    <a:pt x="56" y="397"/>
                  </a:moveTo>
                  <a:lnTo>
                    <a:pt x="283" y="397"/>
                  </a:lnTo>
                  <a:lnTo>
                    <a:pt x="283" y="284"/>
                  </a:lnTo>
                  <a:lnTo>
                    <a:pt x="340" y="284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284"/>
                  </a:lnTo>
                  <a:lnTo>
                    <a:pt x="56" y="284"/>
                  </a:lnTo>
                  <a:lnTo>
                    <a:pt x="56" y="397"/>
                  </a:lnTo>
                  <a:close/>
                </a:path>
              </a:pathLst>
            </a:custGeom>
            <a:solidFill>
              <a:srgbClr val="4F81BD">
                <a:lumMod val="20000"/>
                <a:lumOff val="80000"/>
              </a:srgbClr>
            </a:solidFill>
            <a:ln w="6350" algn="ctr">
              <a:solidFill>
                <a:srgbClr val="1299C5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endParaRPr lang="ko-KR" altLang="en-US" sz="554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250" name="Text Box 291">
              <a:extLst>
                <a:ext uri="{FF2B5EF4-FFF2-40B4-BE49-F238E27FC236}">
                  <a16:creationId xmlns:a16="http://schemas.microsoft.com/office/drawing/2014/main" id="{8E77887F-A498-4043-89B9-6EFB8912C9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6" y="2402"/>
              <a:ext cx="186" cy="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1pPr>
              <a:lvl2pPr marL="742950" indent="-28575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2pPr>
              <a:lvl3pPr marL="11430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3pPr>
              <a:lvl4pPr marL="16002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4pPr>
              <a:lvl5pPr marL="2057400" indent="-228600" eaLnBrk="0" hangingPunct="0"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 b="1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</a:defRPr>
              </a:lvl9pPr>
            </a:lstStyle>
            <a:p>
              <a:pPr algn="ctr" defTabSz="633062" eaLnBrk="1" hangingPunct="1">
                <a:spcBef>
                  <a:spcPct val="20000"/>
                </a:spcBef>
                <a:defRPr/>
              </a:pPr>
              <a: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업무</a:t>
              </a:r>
              <a:br>
                <a:rPr lang="ko-KR" altLang="en-US" sz="554" b="0" kern="0" dirty="0">
                  <a:solidFill>
                    <a:prstClr val="black"/>
                  </a:solidFill>
                  <a:latin typeface="+mn-ea"/>
                  <a:ea typeface="+mn-ea"/>
                </a:rPr>
              </a:br>
              <a:r>
                <a:rPr lang="en-US" altLang="ko-KR" sz="554" b="0" kern="0" dirty="0">
                  <a:solidFill>
                    <a:prstClr val="black"/>
                  </a:solidFill>
                  <a:latin typeface="+mn-ea"/>
                  <a:ea typeface="+mn-ea"/>
                </a:rPr>
                <a:t>Class</a:t>
              </a:r>
              <a:endParaRPr lang="ko-KR" altLang="en-US" sz="554" b="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97" name="타원 296">
            <a:extLst>
              <a:ext uri="{FF2B5EF4-FFF2-40B4-BE49-F238E27FC236}">
                <a16:creationId xmlns:a16="http://schemas.microsoft.com/office/drawing/2014/main" id="{CE2D6BFE-F121-444E-ABEE-B31B9B70C87D}"/>
              </a:ext>
            </a:extLst>
          </p:cNvPr>
          <p:cNvSpPr/>
          <p:nvPr/>
        </p:nvSpPr>
        <p:spPr>
          <a:xfrm>
            <a:off x="6719957" y="1808955"/>
            <a:ext cx="97770" cy="74051"/>
          </a:xfrm>
          <a:prstGeom prst="ellips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33062">
              <a:defRPr/>
            </a:pPr>
            <a:endParaRPr lang="ko-KR" altLang="en-US" sz="554" kern="0" dirty="0">
              <a:solidFill>
                <a:srgbClr val="002060"/>
              </a:solidFill>
              <a:latin typeface="+mn-ea"/>
            </a:endParaRPr>
          </a:p>
        </p:txBody>
      </p:sp>
      <p:grpSp>
        <p:nvGrpSpPr>
          <p:cNvPr id="465" name="그룹 157">
            <a:extLst>
              <a:ext uri="{FF2B5EF4-FFF2-40B4-BE49-F238E27FC236}">
                <a16:creationId xmlns:a16="http://schemas.microsoft.com/office/drawing/2014/main" id="{26917402-F0E9-4083-BCD4-D1A431ED59BD}"/>
              </a:ext>
            </a:extLst>
          </p:cNvPr>
          <p:cNvGrpSpPr/>
          <p:nvPr/>
        </p:nvGrpSpPr>
        <p:grpSpPr>
          <a:xfrm>
            <a:off x="3858754" y="4172899"/>
            <a:ext cx="902149" cy="440053"/>
            <a:chOff x="3620852" y="5243055"/>
            <a:chExt cx="1328872" cy="1013725"/>
          </a:xfrm>
          <a:solidFill>
            <a:srgbClr val="1175B5"/>
          </a:solidFill>
        </p:grpSpPr>
        <p:sp>
          <p:nvSpPr>
            <p:cNvPr id="466" name="모서리가 둥근 직사각형 299">
              <a:extLst>
                <a:ext uri="{FF2B5EF4-FFF2-40B4-BE49-F238E27FC236}">
                  <a16:creationId xmlns:a16="http://schemas.microsoft.com/office/drawing/2014/main" id="{7CC4FB1A-C7B0-4B83-812E-A784405E6B71}"/>
                </a:ext>
              </a:extLst>
            </p:cNvPr>
            <p:cNvSpPr/>
            <p:nvPr/>
          </p:nvSpPr>
          <p:spPr>
            <a:xfrm>
              <a:off x="3620852" y="5243055"/>
              <a:ext cx="1328872" cy="3120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633062">
                <a:defRPr/>
              </a:pPr>
              <a:r>
                <a:rPr lang="en-US" altLang="ko-KR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AP </a:t>
              </a:r>
              <a:r>
                <a:rPr lang="ko-KR" altLang="en-US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성능 통계</a:t>
              </a:r>
              <a:r>
                <a:rPr lang="en-US" altLang="ko-KR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ko-KR" altLang="en-US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분석 정보</a:t>
              </a:r>
            </a:p>
          </p:txBody>
        </p:sp>
        <p:sp>
          <p:nvSpPr>
            <p:cNvPr id="467" name="모서리가 둥근 직사각형 300">
              <a:extLst>
                <a:ext uri="{FF2B5EF4-FFF2-40B4-BE49-F238E27FC236}">
                  <a16:creationId xmlns:a16="http://schemas.microsoft.com/office/drawing/2014/main" id="{696D85F9-3E9B-4064-8DE5-90329447B7B5}"/>
                </a:ext>
              </a:extLst>
            </p:cNvPr>
            <p:cNvSpPr/>
            <p:nvPr/>
          </p:nvSpPr>
          <p:spPr>
            <a:xfrm>
              <a:off x="3620852" y="5589774"/>
              <a:ext cx="1328872" cy="3120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633062">
                <a:defRPr/>
              </a:pPr>
              <a:r>
                <a:rPr lang="ko-KR" altLang="en-US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거래 추적 분석 정보</a:t>
              </a:r>
            </a:p>
          </p:txBody>
        </p:sp>
        <p:sp>
          <p:nvSpPr>
            <p:cNvPr id="468" name="모서리가 둥근 직사각형 301">
              <a:extLst>
                <a:ext uri="{FF2B5EF4-FFF2-40B4-BE49-F238E27FC236}">
                  <a16:creationId xmlns:a16="http://schemas.microsoft.com/office/drawing/2014/main" id="{62328774-415C-4EB5-96BE-69406E4D6157}"/>
                </a:ext>
              </a:extLst>
            </p:cNvPr>
            <p:cNvSpPr/>
            <p:nvPr/>
          </p:nvSpPr>
          <p:spPr>
            <a:xfrm>
              <a:off x="3620852" y="5944729"/>
              <a:ext cx="1328872" cy="3120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square" lIns="0" rIns="0" anchor="ctr"/>
            <a:lstStyle/>
            <a:p>
              <a:pPr algn="ctr" defTabSz="633062">
                <a:defRPr/>
              </a:pPr>
              <a:r>
                <a:rPr lang="ko-KR" altLang="en-US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오류 통계</a:t>
              </a:r>
              <a:r>
                <a:rPr lang="en-US" altLang="ko-KR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ko-KR" altLang="en-US" sz="554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분석 정보</a:t>
              </a:r>
            </a:p>
          </p:txBody>
        </p:sp>
      </p:grpSp>
      <p:sp>
        <p:nvSpPr>
          <p:cNvPr id="469" name="순서도: 자기 디스크 468">
            <a:extLst>
              <a:ext uri="{FF2B5EF4-FFF2-40B4-BE49-F238E27FC236}">
                <a16:creationId xmlns:a16="http://schemas.microsoft.com/office/drawing/2014/main" id="{8A792853-7797-440A-A685-10DC7A26268B}"/>
              </a:ext>
            </a:extLst>
          </p:cNvPr>
          <p:cNvSpPr/>
          <p:nvPr/>
        </p:nvSpPr>
        <p:spPr bwMode="gray">
          <a:xfrm>
            <a:off x="3860716" y="3881836"/>
            <a:ext cx="905853" cy="253634"/>
          </a:xfrm>
          <a:prstGeom prst="flowChartMagneticDisk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 lIns="49847" tIns="0" rIns="49847" bIns="49847" rtlCol="0" anchor="ctr" anchorCtr="1">
            <a:noAutofit/>
          </a:bodyPr>
          <a:lstStyle/>
          <a:p>
            <a:pPr algn="ctr" eaLnBrk="0" hangingPunct="0"/>
            <a:r>
              <a:rPr lang="en-US" altLang="ko-KR" sz="675" dirty="0">
                <a:latin typeface="+mn-ea"/>
              </a:rPr>
              <a:t>AP </a:t>
            </a:r>
            <a:r>
              <a:rPr lang="ko-KR" altLang="en-US" sz="675" dirty="0">
                <a:latin typeface="+mn-ea"/>
              </a:rPr>
              <a:t>성능</a:t>
            </a:r>
            <a:endParaRPr lang="en-US" altLang="ko-KR" sz="675" dirty="0">
              <a:latin typeface="+mn-ea"/>
            </a:endParaRPr>
          </a:p>
          <a:p>
            <a:pPr algn="ctr" eaLnBrk="0" hangingPunct="0"/>
            <a:r>
              <a:rPr lang="en-US" altLang="ko-KR" sz="675" dirty="0">
                <a:latin typeface="+mn-ea"/>
              </a:rPr>
              <a:t>Repository</a:t>
            </a:r>
          </a:p>
        </p:txBody>
      </p:sp>
      <p:cxnSp>
        <p:nvCxnSpPr>
          <p:cNvPr id="470" name="꺾인 연결선 302">
            <a:extLst>
              <a:ext uri="{FF2B5EF4-FFF2-40B4-BE49-F238E27FC236}">
                <a16:creationId xmlns:a16="http://schemas.microsoft.com/office/drawing/2014/main" id="{CF94A2E3-DC01-4D6F-988A-6A352865F85C}"/>
              </a:ext>
            </a:extLst>
          </p:cNvPr>
          <p:cNvCxnSpPr>
            <a:cxnSpLocks/>
            <a:stCxn id="404" idx="2"/>
            <a:endCxn id="469" idx="1"/>
          </p:cNvCxnSpPr>
          <p:nvPr/>
        </p:nvCxnSpPr>
        <p:spPr>
          <a:xfrm rot="5400000">
            <a:off x="4256213" y="3546941"/>
            <a:ext cx="392325" cy="277464"/>
          </a:xfrm>
          <a:prstGeom prst="bentConnector3">
            <a:avLst>
              <a:gd name="adj1" fmla="val 30278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pic>
        <p:nvPicPr>
          <p:cNvPr id="479" name="그림 478">
            <a:extLst>
              <a:ext uri="{FF2B5EF4-FFF2-40B4-BE49-F238E27FC236}">
                <a16:creationId xmlns:a16="http://schemas.microsoft.com/office/drawing/2014/main" id="{6B1B7E6C-AFC9-48C0-8434-267045360A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08" y="4142036"/>
            <a:ext cx="1052198" cy="486620"/>
          </a:xfrm>
          <a:prstGeom prst="rect">
            <a:avLst/>
          </a:prstGeom>
          <a:solidFill>
            <a:sysClr val="window" lastClr="FFFFFF"/>
          </a:solidFill>
          <a:ln w="3175" algn="ctr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480" name="직사각형 479">
            <a:extLst>
              <a:ext uri="{FF2B5EF4-FFF2-40B4-BE49-F238E27FC236}">
                <a16:creationId xmlns:a16="http://schemas.microsoft.com/office/drawing/2014/main" id="{FA2562EE-1D18-48B9-B72B-25C3B9862326}"/>
              </a:ext>
            </a:extLst>
          </p:cNvPr>
          <p:cNvSpPr/>
          <p:nvPr/>
        </p:nvSpPr>
        <p:spPr>
          <a:xfrm>
            <a:off x="5031414" y="4001522"/>
            <a:ext cx="1051817" cy="124616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2700000" scaled="1"/>
            <a:tileRect/>
          </a:gradFill>
          <a:ln w="3175" algn="ctr">
            <a:solidFill>
              <a:srgbClr val="7F7F7F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692" dirty="0">
                <a:solidFill>
                  <a:schemeClr val="bg1"/>
                </a:solidFill>
                <a:latin typeface="+mn-ea"/>
                <a:cs typeface="Arial" pitchFamily="34" charset="0"/>
              </a:rPr>
              <a:t>ENPHAROS Web</a:t>
            </a:r>
            <a:endParaRPr lang="ko-KR" altLang="en-US" sz="692" dirty="0">
              <a:solidFill>
                <a:schemeClr val="bg1"/>
              </a:solidFill>
              <a:latin typeface="+mn-ea"/>
              <a:cs typeface="Arial" pitchFamily="34" charset="0"/>
            </a:endParaRPr>
          </a:p>
        </p:txBody>
      </p:sp>
      <p:sp>
        <p:nvSpPr>
          <p:cNvPr id="481" name="직사각형 480">
            <a:extLst>
              <a:ext uri="{FF2B5EF4-FFF2-40B4-BE49-F238E27FC236}">
                <a16:creationId xmlns:a16="http://schemas.microsoft.com/office/drawing/2014/main" id="{2BD26016-A68A-47A1-B9E0-E812FE6CB52A}"/>
              </a:ext>
            </a:extLst>
          </p:cNvPr>
          <p:cNvSpPr/>
          <p:nvPr/>
        </p:nvSpPr>
        <p:spPr>
          <a:xfrm>
            <a:off x="5150759" y="3728804"/>
            <a:ext cx="8451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/>
              <a:t>운영자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개발자</a:t>
            </a:r>
            <a:endParaRPr lang="en-US" altLang="ko-KR" sz="800" b="1" dirty="0"/>
          </a:p>
        </p:txBody>
      </p:sp>
      <p:cxnSp>
        <p:nvCxnSpPr>
          <p:cNvPr id="482" name="꺾인 연결선 307">
            <a:extLst>
              <a:ext uri="{FF2B5EF4-FFF2-40B4-BE49-F238E27FC236}">
                <a16:creationId xmlns:a16="http://schemas.microsoft.com/office/drawing/2014/main" id="{B03CD271-E79A-4DDB-9774-A0DCB8FF04C5}"/>
              </a:ext>
            </a:extLst>
          </p:cNvPr>
          <p:cNvCxnSpPr>
            <a:cxnSpLocks/>
            <a:stCxn id="469" idx="4"/>
            <a:endCxn id="479" idx="1"/>
          </p:cNvCxnSpPr>
          <p:nvPr/>
        </p:nvCxnSpPr>
        <p:spPr>
          <a:xfrm>
            <a:off x="4766569" y="4008653"/>
            <a:ext cx="267639" cy="37669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7F7F7F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489" name="직사각형 488">
            <a:extLst>
              <a:ext uri="{FF2B5EF4-FFF2-40B4-BE49-F238E27FC236}">
                <a16:creationId xmlns:a16="http://schemas.microsoft.com/office/drawing/2014/main" id="{7FA8565E-81E6-440F-9AD0-94B5DC7A910E}"/>
              </a:ext>
            </a:extLst>
          </p:cNvPr>
          <p:cNvSpPr/>
          <p:nvPr/>
        </p:nvSpPr>
        <p:spPr>
          <a:xfrm rot="16200000" flipH="1">
            <a:off x="5965974" y="4292196"/>
            <a:ext cx="511180" cy="186300"/>
          </a:xfrm>
          <a:prstGeom prst="rect">
            <a:avLst/>
          </a:prstGeom>
          <a:solidFill>
            <a:srgbClr val="B8B8B8"/>
          </a:solidFill>
          <a:ln w="25400" cap="flat" cmpd="sng" algn="ctr">
            <a:noFill/>
            <a:prstDash val="solid"/>
          </a:ln>
          <a:effectLst/>
        </p:spPr>
        <p:txBody>
          <a:bodyPr vert="eaVert" lIns="0" rIns="0" rtlCol="0" anchor="ctr"/>
          <a:lstStyle/>
          <a:p>
            <a:pPr algn="ctr" defTabSz="633062">
              <a:defRPr/>
            </a:pPr>
            <a:r>
              <a:rPr lang="ko-KR" altLang="en-US" sz="700" kern="0" dirty="0">
                <a:solidFill>
                  <a:srgbClr val="FFFF00"/>
                </a:solidFill>
                <a:latin typeface="+mn-ea"/>
              </a:rPr>
              <a:t>성능관리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99D5EA37-DFD1-44A4-91D4-0BB6BFA6A681}"/>
              </a:ext>
            </a:extLst>
          </p:cNvPr>
          <p:cNvSpPr txBox="1"/>
          <p:nvPr/>
        </p:nvSpPr>
        <p:spPr>
          <a:xfrm>
            <a:off x="5869055" y="981495"/>
            <a:ext cx="543739" cy="200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FFFF00"/>
                </a:solidFill>
              </a:rPr>
              <a:t>개발환경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7D7BD85E-8D21-4087-AF52-F0924744F2DF}"/>
              </a:ext>
            </a:extLst>
          </p:cNvPr>
          <p:cNvSpPr txBox="1"/>
          <p:nvPr/>
        </p:nvSpPr>
        <p:spPr>
          <a:xfrm>
            <a:off x="7839636" y="981360"/>
            <a:ext cx="543739" cy="200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rgbClr val="FFFF00"/>
                </a:solidFill>
              </a:rPr>
              <a:t>윤영환경</a:t>
            </a:r>
          </a:p>
        </p:txBody>
      </p:sp>
      <p:sp>
        <p:nvSpPr>
          <p:cNvPr id="492" name="직사각형 491">
            <a:extLst>
              <a:ext uri="{FF2B5EF4-FFF2-40B4-BE49-F238E27FC236}">
                <a16:creationId xmlns:a16="http://schemas.microsoft.com/office/drawing/2014/main" id="{9645DC3D-FC27-4E21-8699-18E6C9D398F2}"/>
              </a:ext>
            </a:extLst>
          </p:cNvPr>
          <p:cNvSpPr/>
          <p:nvPr/>
        </p:nvSpPr>
        <p:spPr>
          <a:xfrm>
            <a:off x="4633562" y="3554329"/>
            <a:ext cx="1674118" cy="10650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defTabSz="633062">
              <a:defRPr/>
            </a:pP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실시간 성능</a:t>
            </a:r>
            <a:r>
              <a:rPr lang="en-US" altLang="ko-KR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거래추적 정보</a:t>
            </a:r>
            <a:r>
              <a:rPr lang="en-US" altLang="ko-KR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692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오류정보</a:t>
            </a:r>
          </a:p>
        </p:txBody>
      </p:sp>
      <p:sp>
        <p:nvSpPr>
          <p:cNvPr id="499" name="자유형: 도형 498">
            <a:extLst>
              <a:ext uri="{FF2B5EF4-FFF2-40B4-BE49-F238E27FC236}">
                <a16:creationId xmlns:a16="http://schemas.microsoft.com/office/drawing/2014/main" id="{AF1679BE-DD7A-46F5-8D01-FA6175A32E0B}"/>
              </a:ext>
            </a:extLst>
          </p:cNvPr>
          <p:cNvSpPr/>
          <p:nvPr/>
        </p:nvSpPr>
        <p:spPr>
          <a:xfrm>
            <a:off x="724487" y="935502"/>
            <a:ext cx="7709095" cy="3784209"/>
          </a:xfrm>
          <a:custGeom>
            <a:avLst/>
            <a:gdLst>
              <a:gd name="connsiteX0" fmla="*/ 0 w 7709095"/>
              <a:gd name="connsiteY0" fmla="*/ 0 h 3784209"/>
              <a:gd name="connsiteX1" fmla="*/ 7709095 w 7709095"/>
              <a:gd name="connsiteY1" fmla="*/ 0 h 3784209"/>
              <a:gd name="connsiteX2" fmla="*/ 7709095 w 7709095"/>
              <a:gd name="connsiteY2" fmla="*/ 3784209 h 3784209"/>
              <a:gd name="connsiteX3" fmla="*/ 5809957 w 7709095"/>
              <a:gd name="connsiteY3" fmla="*/ 3770141 h 3784209"/>
              <a:gd name="connsiteX4" fmla="*/ 5809957 w 7709095"/>
              <a:gd name="connsiteY4" fmla="*/ 2736166 h 3784209"/>
              <a:gd name="connsiteX5" fmla="*/ 7034 w 7709095"/>
              <a:gd name="connsiteY5" fmla="*/ 2736166 h 3784209"/>
              <a:gd name="connsiteX6" fmla="*/ 0 w 7709095"/>
              <a:gd name="connsiteY6" fmla="*/ 0 h 378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09095" h="3784209">
                <a:moveTo>
                  <a:pt x="0" y="0"/>
                </a:moveTo>
                <a:lnTo>
                  <a:pt x="7709095" y="0"/>
                </a:lnTo>
                <a:lnTo>
                  <a:pt x="7709095" y="3784209"/>
                </a:lnTo>
                <a:lnTo>
                  <a:pt x="5809957" y="3770141"/>
                </a:lnTo>
                <a:lnTo>
                  <a:pt x="5809957" y="2736166"/>
                </a:lnTo>
                <a:lnTo>
                  <a:pt x="7034" y="2736166"/>
                </a:lnTo>
                <a:cubicBezTo>
                  <a:pt x="4689" y="1824111"/>
                  <a:pt x="2345" y="912055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직사각형 499">
            <a:extLst>
              <a:ext uri="{FF2B5EF4-FFF2-40B4-BE49-F238E27FC236}">
                <a16:creationId xmlns:a16="http://schemas.microsoft.com/office/drawing/2014/main" id="{A6B57059-671D-4F61-BEB2-1DA9E76D5A72}"/>
              </a:ext>
            </a:extLst>
          </p:cNvPr>
          <p:cNvSpPr/>
          <p:nvPr/>
        </p:nvSpPr>
        <p:spPr>
          <a:xfrm>
            <a:off x="724487" y="3732491"/>
            <a:ext cx="5732943" cy="972795"/>
          </a:xfrm>
          <a:prstGeom prst="rect">
            <a:avLst/>
          </a:prstGeom>
          <a:noFill/>
          <a:ln w="12700">
            <a:solidFill>
              <a:srgbClr val="1414EA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1" name="직사각형 500">
            <a:extLst>
              <a:ext uri="{FF2B5EF4-FFF2-40B4-BE49-F238E27FC236}">
                <a16:creationId xmlns:a16="http://schemas.microsoft.com/office/drawing/2014/main" id="{8FE2A1B6-63C2-496F-A26C-EADACA28725E}"/>
              </a:ext>
            </a:extLst>
          </p:cNvPr>
          <p:cNvSpPr/>
          <p:nvPr/>
        </p:nvSpPr>
        <p:spPr>
          <a:xfrm>
            <a:off x="8388389" y="899756"/>
            <a:ext cx="5581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</a:rPr>
              <a:t>BX F/W</a:t>
            </a:r>
          </a:p>
        </p:txBody>
      </p:sp>
      <p:sp>
        <p:nvSpPr>
          <p:cNvPr id="502" name="직사각형 501">
            <a:extLst>
              <a:ext uri="{FF2B5EF4-FFF2-40B4-BE49-F238E27FC236}">
                <a16:creationId xmlns:a16="http://schemas.microsoft.com/office/drawing/2014/main" id="{0D484081-D13D-4FDC-9F19-0AD1DB90BE26}"/>
              </a:ext>
            </a:extLst>
          </p:cNvPr>
          <p:cNvSpPr/>
          <p:nvPr/>
        </p:nvSpPr>
        <p:spPr>
          <a:xfrm>
            <a:off x="116287" y="3717895"/>
            <a:ext cx="631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1414EA"/>
                </a:solidFill>
                <a:latin typeface="+mn-ea"/>
              </a:rPr>
              <a:t>AP </a:t>
            </a:r>
            <a:r>
              <a:rPr lang="ko-KR" altLang="en-US" sz="800" b="1" dirty="0">
                <a:solidFill>
                  <a:srgbClr val="1414EA"/>
                </a:solidFill>
                <a:latin typeface="+mn-ea"/>
              </a:rPr>
              <a:t>품질</a:t>
            </a:r>
            <a:endParaRPr lang="en-US" altLang="ko-KR" sz="800" b="1" dirty="0">
              <a:solidFill>
                <a:srgbClr val="1414EA"/>
              </a:solidFill>
              <a:latin typeface="+mn-ea"/>
            </a:endParaRPr>
          </a:p>
          <a:p>
            <a:pPr algn="r"/>
            <a:r>
              <a:rPr lang="ko-KR" altLang="en-US" sz="800" b="1" dirty="0">
                <a:solidFill>
                  <a:srgbClr val="1414EA"/>
                </a:solidFill>
                <a:latin typeface="+mn-ea"/>
              </a:rPr>
              <a:t>및</a:t>
            </a:r>
            <a:endParaRPr lang="en-US" altLang="ko-KR" sz="800" b="1" dirty="0">
              <a:solidFill>
                <a:srgbClr val="1414EA"/>
              </a:solidFill>
              <a:latin typeface="+mn-ea"/>
            </a:endParaRPr>
          </a:p>
          <a:p>
            <a:pPr algn="r"/>
            <a:r>
              <a:rPr lang="ko-KR" altLang="en-US" sz="800" b="1" dirty="0">
                <a:solidFill>
                  <a:srgbClr val="1414EA"/>
                </a:solidFill>
                <a:latin typeface="+mn-ea"/>
              </a:rPr>
              <a:t>성능 관리</a:t>
            </a:r>
            <a:endParaRPr lang="en-US" altLang="ko-KR" sz="800" b="1" dirty="0">
              <a:solidFill>
                <a:srgbClr val="1414E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32896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183064-4E61-482E-9DCB-F592C5F3B066}"/>
              </a:ext>
            </a:extLst>
          </p:cNvPr>
          <p:cNvSpPr/>
          <p:nvPr/>
        </p:nvSpPr>
        <p:spPr>
          <a:xfrm>
            <a:off x="1097280" y="1329396"/>
            <a:ext cx="6903720" cy="3376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Web </a:t>
            </a:r>
            <a:r>
              <a:rPr lang="ko-KR" altLang="en-US" dirty="0"/>
              <a:t>기반 </a:t>
            </a:r>
            <a:r>
              <a:rPr lang="ko-KR" altLang="en-US" err="1"/>
              <a:t>어드민</a:t>
            </a:r>
            <a:r>
              <a:rPr lang="ko-KR" altLang="en-US"/>
              <a:t> </a:t>
            </a:r>
            <a:r>
              <a:rPr lang="en-US" altLang="ko-KR" dirty="0"/>
              <a:t>UI</a:t>
            </a:r>
            <a:r>
              <a:rPr lang="ko-KR" altLang="en-US" dirty="0"/>
              <a:t>를 이용한 실시간 제어</a:t>
            </a:r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자동화된 운영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웹 기반의 </a:t>
            </a:r>
            <a:r>
              <a:rPr lang="en-US" altLang="ko-KR" dirty="0"/>
              <a:t>FW </a:t>
            </a:r>
            <a:r>
              <a:rPr lang="ko-KR" altLang="en-US" dirty="0"/>
              <a:t>운영자 </a:t>
            </a:r>
            <a:r>
              <a:rPr lang="en-US" altLang="ko-KR" dirty="0"/>
              <a:t>UI</a:t>
            </a:r>
            <a:r>
              <a:rPr lang="ko-KR" altLang="en-US" dirty="0"/>
              <a:t>인 </a:t>
            </a:r>
            <a:r>
              <a:rPr lang="en-US" altLang="ko-KR" dirty="0"/>
              <a:t>Web Admin</a:t>
            </a:r>
            <a:r>
              <a:rPr lang="ko-KR" altLang="en-US" dirty="0"/>
              <a:t>을 통해 실시간 거래제어</a:t>
            </a:r>
            <a:r>
              <a:rPr lang="en-US" altLang="ko-KR" dirty="0"/>
              <a:t>, </a:t>
            </a:r>
            <a:r>
              <a:rPr lang="ko-KR" altLang="en-US" dirty="0"/>
              <a:t>애플리케이션 실행 현황 파악</a:t>
            </a:r>
            <a:r>
              <a:rPr lang="en-US" altLang="ko-KR" dirty="0"/>
              <a:t>, </a:t>
            </a:r>
            <a:r>
              <a:rPr lang="ko-KR" altLang="en-US" dirty="0"/>
              <a:t>배치 및 센터컷 관리</a:t>
            </a:r>
            <a:r>
              <a:rPr lang="en-US" altLang="ko-KR" dirty="0"/>
              <a:t>, </a:t>
            </a:r>
            <a:r>
              <a:rPr lang="ko-KR" altLang="en-US" dirty="0"/>
              <a:t>배포 관리 등의 업무를 수행할 수 있습니다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155300" y="1721497"/>
            <a:ext cx="1348927" cy="953219"/>
            <a:chOff x="235220" y="1725699"/>
            <a:chExt cx="9398300" cy="4727637"/>
          </a:xfrm>
          <a:effectLst/>
        </p:grpSpPr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11"/>
            <a:stretch/>
          </p:blipFill>
          <p:spPr>
            <a:xfrm>
              <a:off x="235220" y="1725699"/>
              <a:ext cx="9398300" cy="472763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/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97" y="3315098"/>
              <a:ext cx="9205023" cy="286051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/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9" b="13531"/>
          <a:stretch/>
        </p:blipFill>
        <p:spPr>
          <a:xfrm>
            <a:off x="4587673" y="1715786"/>
            <a:ext cx="1352711" cy="95893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88" y="1718948"/>
            <a:ext cx="1352711" cy="962522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0" b="20162"/>
          <a:stretch/>
        </p:blipFill>
        <p:spPr>
          <a:xfrm>
            <a:off x="1732348" y="1718949"/>
            <a:ext cx="1313480" cy="962522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9" name="Rectangle 18"/>
          <p:cNvSpPr>
            <a:spLocks noChangeArrowheads="1"/>
          </p:cNvSpPr>
          <p:nvPr/>
        </p:nvSpPr>
        <p:spPr bwMode="gray">
          <a:xfrm>
            <a:off x="1735841" y="1555262"/>
            <a:ext cx="1309988" cy="2160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서비스 실행 통계 조회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71"/>
          <a:stretch/>
        </p:blipFill>
        <p:spPr>
          <a:xfrm>
            <a:off x="1734496" y="2986969"/>
            <a:ext cx="1311332" cy="54920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17" y="3168943"/>
            <a:ext cx="1097765" cy="302978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43"/>
          <a:stretch/>
        </p:blipFill>
        <p:spPr>
          <a:xfrm>
            <a:off x="1735840" y="3874930"/>
            <a:ext cx="1309988" cy="53952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23" y="4049180"/>
            <a:ext cx="1166170" cy="22150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3" b="40654"/>
          <a:stretch/>
        </p:blipFill>
        <p:spPr>
          <a:xfrm>
            <a:off x="3151517" y="2998423"/>
            <a:ext cx="1349737" cy="599279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7" r="7409" b="33259"/>
          <a:stretch/>
        </p:blipFill>
        <p:spPr>
          <a:xfrm>
            <a:off x="3240735" y="3413971"/>
            <a:ext cx="1162338" cy="49071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57" y="2986969"/>
            <a:ext cx="1348927" cy="69962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11" y="3811090"/>
            <a:ext cx="973456" cy="60336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18" name="Rectangle 18"/>
          <p:cNvSpPr>
            <a:spLocks noChangeArrowheads="1"/>
          </p:cNvSpPr>
          <p:nvPr/>
        </p:nvSpPr>
        <p:spPr bwMode="gray">
          <a:xfrm>
            <a:off x="3151516" y="1555262"/>
            <a:ext cx="1352711" cy="2160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거래 파라미터 관리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gray">
          <a:xfrm>
            <a:off x="4587673" y="1555262"/>
            <a:ext cx="1352711" cy="2160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서비스 로그 상세 조회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gray">
          <a:xfrm>
            <a:off x="6032588" y="1555262"/>
            <a:ext cx="1352711" cy="2160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이미지 로그 상세 조회</a:t>
            </a: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gray">
          <a:xfrm>
            <a:off x="1735841" y="2831053"/>
            <a:ext cx="1309988" cy="2160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배치 파라미터 관리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gray">
          <a:xfrm>
            <a:off x="1735841" y="3703313"/>
            <a:ext cx="1309988" cy="2160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배치 그룹 관리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gray">
          <a:xfrm>
            <a:off x="3155300" y="2831053"/>
            <a:ext cx="1348927" cy="2160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배치 실행 내역</a:t>
            </a:r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gray">
          <a:xfrm>
            <a:off x="4591457" y="2831053"/>
            <a:ext cx="1348927" cy="2160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센터컷 작업 정의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gray">
          <a:xfrm>
            <a:off x="4591457" y="3803737"/>
            <a:ext cx="343613" cy="610718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센터컷</a:t>
            </a:r>
            <a:endParaRPr lang="en-US" altLang="ko-KR" sz="623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작업</a:t>
            </a:r>
            <a:endParaRPr lang="en-US" altLang="ko-KR" sz="623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상황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2" b="16361"/>
          <a:stretch/>
        </p:blipFill>
        <p:spPr>
          <a:xfrm>
            <a:off x="6032588" y="2992752"/>
            <a:ext cx="1346926" cy="64419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2942" r="19288" b="17218"/>
          <a:stretch/>
        </p:blipFill>
        <p:spPr>
          <a:xfrm>
            <a:off x="6028616" y="3545022"/>
            <a:ext cx="1350897" cy="707992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28" name="Rectangle 18"/>
          <p:cNvSpPr>
            <a:spLocks noChangeArrowheads="1"/>
          </p:cNvSpPr>
          <p:nvPr/>
        </p:nvSpPr>
        <p:spPr bwMode="gray">
          <a:xfrm>
            <a:off x="6030587" y="2831053"/>
            <a:ext cx="1348927" cy="216000"/>
          </a:xfrm>
          <a:prstGeom prst="rect">
            <a:avLst/>
          </a:prstGeom>
          <a:solidFill>
            <a:srgbClr val="7F7F7F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623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배포 관리</a:t>
            </a:r>
          </a:p>
        </p:txBody>
      </p:sp>
    </p:spTree>
    <p:extLst>
      <p:ext uri="{BB962C8B-B14F-4D97-AF65-F5344CB8AC3E}">
        <p14:creationId xmlns:p14="http://schemas.microsoft.com/office/powerpoint/2010/main" val="4327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9380E5-EA1C-422A-AE54-DE624D1BFC93}"/>
              </a:ext>
            </a:extLst>
          </p:cNvPr>
          <p:cNvSpPr/>
          <p:nvPr/>
        </p:nvSpPr>
        <p:spPr>
          <a:xfrm>
            <a:off x="1097280" y="1225898"/>
            <a:ext cx="6903720" cy="34943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Web Admin - </a:t>
            </a:r>
            <a:r>
              <a:rPr lang="ko-KR" altLang="en-US" dirty="0"/>
              <a:t>다양한 유형의 거래제어 제공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자동화된 운영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는 거래 </a:t>
            </a:r>
            <a:r>
              <a:rPr lang="ko-KR" altLang="en-US" dirty="0" err="1"/>
              <a:t>파라미터</a:t>
            </a:r>
            <a:r>
              <a:rPr lang="ko-KR" altLang="en-US" dirty="0"/>
              <a:t> 기반으로 다양한 유형의 거래 제어 기능을 제공합니다</a:t>
            </a:r>
            <a:r>
              <a:rPr lang="en-US" altLang="ko-KR" dirty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430379" y="1376131"/>
            <a:ext cx="6279276" cy="3211773"/>
            <a:chOff x="543717" y="1894547"/>
            <a:chExt cx="9115108" cy="4475773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33"/>
            <a:stretch/>
          </p:blipFill>
          <p:spPr bwMode="auto">
            <a:xfrm>
              <a:off x="543717" y="1894547"/>
              <a:ext cx="6874044" cy="33073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2273" y="2664717"/>
              <a:ext cx="5926552" cy="3705603"/>
            </a:xfrm>
            <a:prstGeom prst="rect">
              <a:avLst/>
            </a:prstGeom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0986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B564C3-6D79-45E1-988B-6CB8E3781DE4}"/>
              </a:ext>
            </a:extLst>
          </p:cNvPr>
          <p:cNvSpPr/>
          <p:nvPr/>
        </p:nvSpPr>
        <p:spPr>
          <a:xfrm>
            <a:off x="1097280" y="1222377"/>
            <a:ext cx="6903720" cy="34943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편리한 로그 조회 환경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자동화된 운영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이미지 로그</a:t>
            </a:r>
            <a:r>
              <a:rPr lang="en-US" altLang="ko-KR" dirty="0"/>
              <a:t>, </a:t>
            </a:r>
            <a:r>
              <a:rPr lang="ko-KR" altLang="en-US" dirty="0"/>
              <a:t>서비스 로그</a:t>
            </a:r>
            <a:r>
              <a:rPr lang="en-US" altLang="ko-KR" dirty="0"/>
              <a:t>, </a:t>
            </a:r>
            <a:r>
              <a:rPr lang="ko-KR" altLang="en-US" dirty="0"/>
              <a:t>에러 로그 등을 웹 기반 </a:t>
            </a:r>
            <a:r>
              <a:rPr lang="ko-KR" altLang="en-US" dirty="0" err="1"/>
              <a:t>어드민</a:t>
            </a:r>
            <a:r>
              <a:rPr lang="ko-KR" altLang="en-US" dirty="0"/>
              <a:t> 환경에서 편리하게 조회할 수 있습니다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574098" y="1358629"/>
            <a:ext cx="3281958" cy="1632777"/>
            <a:chOff x="145256" y="2051583"/>
            <a:chExt cx="10264949" cy="5106821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616" y="3305976"/>
              <a:ext cx="7116589" cy="3852428"/>
            </a:xfrm>
            <a:prstGeom prst="rect">
              <a:avLst/>
            </a:prstGeom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56" y="2051583"/>
              <a:ext cx="7101431" cy="2518238"/>
            </a:xfrm>
            <a:prstGeom prst="rect">
              <a:avLst/>
            </a:prstGeom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14" b="12108"/>
          <a:stretch/>
        </p:blipFill>
        <p:spPr bwMode="auto">
          <a:xfrm>
            <a:off x="5413144" y="1402269"/>
            <a:ext cx="2244957" cy="1680577"/>
          </a:xfrm>
          <a:prstGeom prst="rect">
            <a:avLst/>
          </a:prstGeom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7" t="16657" r="12361" b="17500"/>
          <a:stretch/>
        </p:blipFill>
        <p:spPr bwMode="auto">
          <a:xfrm>
            <a:off x="1569720" y="2825847"/>
            <a:ext cx="3078480" cy="1791215"/>
          </a:xfrm>
          <a:prstGeom prst="rect">
            <a:avLst/>
          </a:prstGeom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t="7919" r="12565" b="7468"/>
          <a:stretch/>
        </p:blipFill>
        <p:spPr bwMode="auto">
          <a:xfrm>
            <a:off x="4968240" y="2633781"/>
            <a:ext cx="2633605" cy="1983281"/>
          </a:xfrm>
          <a:prstGeom prst="rect">
            <a:avLst/>
          </a:prstGeom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24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D2964F-8A55-4BAB-ADC7-FAB82223BF9E}"/>
              </a:ext>
            </a:extLst>
          </p:cNvPr>
          <p:cNvSpPr/>
          <p:nvPr/>
        </p:nvSpPr>
        <p:spPr>
          <a:xfrm>
            <a:off x="1097280" y="1222377"/>
            <a:ext cx="6903720" cy="34943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en-US" altLang="ko-KR" dirty="0"/>
              <a:t>Web Admin - </a:t>
            </a:r>
            <a:r>
              <a:rPr lang="ko-KR" altLang="en-US" dirty="0"/>
              <a:t>배치 실행 제어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자동화된 운영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는 배치 프로그램에 대한 </a:t>
            </a:r>
            <a:r>
              <a:rPr lang="ko-KR" altLang="en-US" dirty="0" err="1"/>
              <a:t>파라미터를</a:t>
            </a:r>
            <a:r>
              <a:rPr lang="ko-KR" altLang="en-US" dirty="0"/>
              <a:t> 관리하고 실행 내역을 모니터링하며</a:t>
            </a:r>
            <a:r>
              <a:rPr lang="en-US" altLang="ko-KR" dirty="0"/>
              <a:t>, </a:t>
            </a:r>
            <a:r>
              <a:rPr lang="ko-KR" altLang="en-US" dirty="0"/>
              <a:t>실시간 제어할 수 있습니다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9" t="19264" r="3403" b="61716"/>
          <a:stretch/>
        </p:blipFill>
        <p:spPr>
          <a:xfrm>
            <a:off x="2014488" y="1596077"/>
            <a:ext cx="3375907" cy="488939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9" t="19520" r="3403" b="54825"/>
          <a:stretch/>
        </p:blipFill>
        <p:spPr>
          <a:xfrm>
            <a:off x="2014488" y="2226594"/>
            <a:ext cx="3934204" cy="768593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6" name="직사각형 5"/>
          <p:cNvSpPr/>
          <p:nvPr/>
        </p:nvSpPr>
        <p:spPr bwMode="gray">
          <a:xfrm>
            <a:off x="2014488" y="2065209"/>
            <a:ext cx="1096856" cy="18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8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배치 실행 내역</a:t>
            </a:r>
          </a:p>
        </p:txBody>
      </p:sp>
      <p:sp>
        <p:nvSpPr>
          <p:cNvPr id="16" name="직사각형 15"/>
          <p:cNvSpPr/>
          <p:nvPr/>
        </p:nvSpPr>
        <p:spPr bwMode="gray">
          <a:xfrm>
            <a:off x="2014488" y="1442419"/>
            <a:ext cx="1096856" cy="18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831" b="1" dirty="0">
                <a:solidFill>
                  <a:schemeClr val="bg1"/>
                </a:solidFill>
                <a:latin typeface="맑은 고딕" pitchFamily="50" charset="-127"/>
              </a:rPr>
              <a:t>배치 그룹 정보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30212" r="10417" b="10918"/>
          <a:stretch/>
        </p:blipFill>
        <p:spPr>
          <a:xfrm>
            <a:off x="2014487" y="3149573"/>
            <a:ext cx="2667342" cy="1298918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7" name="직사각형 16"/>
          <p:cNvSpPr/>
          <p:nvPr/>
        </p:nvSpPr>
        <p:spPr bwMode="gray">
          <a:xfrm>
            <a:off x="2014488" y="2960287"/>
            <a:ext cx="1096856" cy="18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831" b="1" dirty="0">
                <a:solidFill>
                  <a:schemeClr val="bg1"/>
                </a:solidFill>
                <a:latin typeface="맑은 고딕" pitchFamily="50" charset="-127"/>
              </a:rPr>
              <a:t>배치 </a:t>
            </a:r>
            <a:r>
              <a:rPr lang="ko-KR" altLang="en-US" sz="831" b="1" dirty="0" err="1">
                <a:solidFill>
                  <a:schemeClr val="bg1"/>
                </a:solidFill>
                <a:latin typeface="맑은 고딕" pitchFamily="50" charset="-127"/>
              </a:rPr>
              <a:t>스탭</a:t>
            </a:r>
            <a:r>
              <a:rPr lang="ko-KR" altLang="en-US" sz="831" b="1" dirty="0">
                <a:solidFill>
                  <a:schemeClr val="bg1"/>
                </a:solidFill>
                <a:latin typeface="맑은 고딕" pitchFamily="50" charset="-127"/>
              </a:rPr>
              <a:t> 상세 조회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0" t="18149" r="3156" b="5209"/>
          <a:stretch/>
        </p:blipFill>
        <p:spPr>
          <a:xfrm>
            <a:off x="5044655" y="3136764"/>
            <a:ext cx="2277350" cy="132510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18" name="직사각형 17"/>
          <p:cNvSpPr/>
          <p:nvPr/>
        </p:nvSpPr>
        <p:spPr bwMode="gray">
          <a:xfrm>
            <a:off x="5044655" y="2960287"/>
            <a:ext cx="1096856" cy="189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831" b="1" dirty="0">
                <a:solidFill>
                  <a:schemeClr val="bg1"/>
                </a:solidFill>
                <a:latin typeface="맑은 고딕" pitchFamily="50" charset="-127"/>
              </a:rPr>
              <a:t>배치 </a:t>
            </a:r>
            <a:r>
              <a:rPr lang="ko-KR" altLang="en-US" sz="831" b="1" dirty="0" err="1">
                <a:solidFill>
                  <a:schemeClr val="bg1"/>
                </a:solidFill>
                <a:latin typeface="맑은 고딕" pitchFamily="50" charset="-127"/>
              </a:rPr>
              <a:t>파라미터</a:t>
            </a:r>
            <a:r>
              <a:rPr lang="ko-KR" altLang="en-US" sz="831" b="1" dirty="0">
                <a:solidFill>
                  <a:schemeClr val="bg1"/>
                </a:solidFill>
                <a:latin typeface="맑은 고딕" pitchFamily="50" charset="-127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1468253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ED921F35-F3AF-4FE0-8302-DFDB6C6EF538}"/>
              </a:ext>
            </a:extLst>
          </p:cNvPr>
          <p:cNvSpPr/>
          <p:nvPr/>
        </p:nvSpPr>
        <p:spPr>
          <a:xfrm>
            <a:off x="1097280" y="1258051"/>
            <a:ext cx="6903720" cy="34094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런타임 장애 대응 </a:t>
            </a:r>
            <a:r>
              <a:rPr lang="en-US" altLang="ko-KR" dirty="0"/>
              <a:t>- </a:t>
            </a:r>
            <a:r>
              <a:rPr lang="ko-KR" altLang="en-US" dirty="0"/>
              <a:t>진보된 방식의 </a:t>
            </a:r>
            <a:r>
              <a:rPr lang="en-US" altLang="ko-KR" dirty="0"/>
              <a:t>Timeout </a:t>
            </a:r>
            <a:r>
              <a:rPr lang="ko-KR" altLang="en-US" dirty="0"/>
              <a:t>처리</a:t>
            </a:r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자동화된 운영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는 타 </a:t>
            </a:r>
            <a:r>
              <a:rPr lang="en-US" altLang="ko-KR" dirty="0"/>
              <a:t>Java </a:t>
            </a:r>
            <a:r>
              <a:rPr lang="ko-KR" altLang="en-US" dirty="0"/>
              <a:t>기반 프레임워크 및 </a:t>
            </a:r>
            <a:r>
              <a:rPr lang="en-US" altLang="ko-KR" dirty="0"/>
              <a:t>J2EE </a:t>
            </a:r>
            <a:r>
              <a:rPr lang="ko-KR" altLang="en-US" dirty="0"/>
              <a:t>서버에서 제공하지 않는</a:t>
            </a:r>
            <a:r>
              <a:rPr lang="en-US" altLang="ko-KR" dirty="0"/>
              <a:t>, </a:t>
            </a:r>
            <a:r>
              <a:rPr lang="ko-KR" altLang="en-US" dirty="0"/>
              <a:t>수행 중인 </a:t>
            </a:r>
            <a:r>
              <a:rPr lang="en-US" altLang="ko-KR" dirty="0"/>
              <a:t>SQL</a:t>
            </a:r>
            <a:r>
              <a:rPr lang="ko-KR" altLang="en-US" dirty="0"/>
              <a:t>을 중단시키는 </a:t>
            </a:r>
            <a:r>
              <a:rPr lang="en-US" altLang="ko-KR" dirty="0"/>
              <a:t>Timeout </a:t>
            </a:r>
            <a:r>
              <a:rPr lang="ko-KR" altLang="en-US" dirty="0"/>
              <a:t>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604513" y="2906166"/>
            <a:ext cx="535884" cy="212329"/>
          </a:xfrm>
          <a:prstGeom prst="rect">
            <a:avLst/>
          </a:prstGeom>
          <a:solidFill>
            <a:srgbClr val="D9D9D9"/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lIns="24923" rIns="24923" anchor="ctr"/>
          <a:lstStyle/>
          <a:p>
            <a:pPr algn="ctr"/>
            <a:r>
              <a:rPr lang="en-US" altLang="ko-KR" sz="727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Client</a:t>
            </a:r>
          </a:p>
          <a:p>
            <a:pPr algn="ctr"/>
            <a:r>
              <a:rPr lang="en-US" altLang="ko-KR" sz="727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Timeout</a:t>
            </a:r>
            <a:endParaRPr lang="ko-KR" altLang="en-US" sz="727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34" descr="Server and XML Web Service sm"/>
          <p:cNvPicPr preferRelativeResize="0"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304136" y="2241120"/>
            <a:ext cx="341685" cy="4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13" y="2241559"/>
            <a:ext cx="454570" cy="4196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17" y="2236282"/>
            <a:ext cx="466003" cy="4301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34" y="2161325"/>
            <a:ext cx="265224" cy="244823"/>
          </a:xfrm>
          <a:prstGeom prst="rect">
            <a:avLst/>
          </a:prstGeom>
        </p:spPr>
      </p:pic>
      <p:sp>
        <p:nvSpPr>
          <p:cNvPr id="11" name="왼쪽/오른쪽 화살표 10"/>
          <p:cNvSpPr/>
          <p:nvPr/>
        </p:nvSpPr>
        <p:spPr bwMode="gray">
          <a:xfrm>
            <a:off x="2038373" y="2363489"/>
            <a:ext cx="255557" cy="175745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왼쪽/오른쪽 화살표 11"/>
          <p:cNvSpPr/>
          <p:nvPr/>
        </p:nvSpPr>
        <p:spPr bwMode="gray">
          <a:xfrm>
            <a:off x="2663527" y="2363489"/>
            <a:ext cx="255557" cy="175745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왼쪽/오른쪽 화살표 12"/>
          <p:cNvSpPr/>
          <p:nvPr/>
        </p:nvSpPr>
        <p:spPr bwMode="gray">
          <a:xfrm>
            <a:off x="3348153" y="2363489"/>
            <a:ext cx="255557" cy="175745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45"/>
          <p:cNvSpPr>
            <a:spLocks noChangeArrowheads="1"/>
          </p:cNvSpPr>
          <p:nvPr/>
        </p:nvSpPr>
        <p:spPr bwMode="auto">
          <a:xfrm>
            <a:off x="1637220" y="2709565"/>
            <a:ext cx="339468" cy="9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4ECF0">
                        <a:gamma/>
                        <a:tint val="30196"/>
                        <a:invGamma/>
                      </a:srgbClr>
                    </a:gs>
                    <a:gs pos="100000">
                      <a:srgbClr val="E4ECF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006" tIns="28003" rIns="56006" bIns="28003" anchor="ctr"/>
          <a:lstStyle/>
          <a:p>
            <a:pPr algn="ctr" defTabSz="560524">
              <a:lnSpc>
                <a:spcPct val="90000"/>
              </a:lnSpc>
            </a:pPr>
            <a:r>
              <a:rPr lang="ko-KR" altLang="en-US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통합단말</a:t>
            </a:r>
            <a:endParaRPr lang="en-US" altLang="ko-KR" sz="727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45"/>
          <p:cNvSpPr>
            <a:spLocks noChangeArrowheads="1"/>
          </p:cNvSpPr>
          <p:nvPr/>
        </p:nvSpPr>
        <p:spPr bwMode="auto">
          <a:xfrm>
            <a:off x="2296209" y="2709565"/>
            <a:ext cx="339468" cy="9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4ECF0">
                        <a:gamma/>
                        <a:tint val="30196"/>
                        <a:invGamma/>
                      </a:srgbClr>
                    </a:gs>
                    <a:gs pos="100000">
                      <a:srgbClr val="E4ECF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006" tIns="28003" rIns="56006" bIns="28003" anchor="ctr"/>
          <a:lstStyle/>
          <a:p>
            <a:pPr algn="ctr" defTabSz="560524">
              <a:lnSpc>
                <a:spcPct val="90000"/>
              </a:lnSpc>
            </a:pPr>
            <a:r>
              <a:rPr lang="ko-KR" altLang="en-US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대내 </a:t>
            </a:r>
            <a:r>
              <a:rPr lang="en-US" altLang="ko-KR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MCI</a:t>
            </a:r>
          </a:p>
        </p:txBody>
      </p:sp>
      <p:sp>
        <p:nvSpPr>
          <p:cNvPr id="16" name="Rectangle 45"/>
          <p:cNvSpPr>
            <a:spLocks noChangeArrowheads="1"/>
          </p:cNvSpPr>
          <p:nvPr/>
        </p:nvSpPr>
        <p:spPr bwMode="auto">
          <a:xfrm>
            <a:off x="2961282" y="2742474"/>
            <a:ext cx="339468" cy="9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4ECF0">
                        <a:gamma/>
                        <a:tint val="30196"/>
                        <a:invGamma/>
                      </a:srgbClr>
                    </a:gs>
                    <a:gs pos="100000">
                      <a:srgbClr val="E4ECF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006" tIns="28003" rIns="56006" bIns="28003" anchor="ctr"/>
          <a:lstStyle/>
          <a:p>
            <a:pPr algn="ctr" defTabSz="560524">
              <a:lnSpc>
                <a:spcPct val="90000"/>
              </a:lnSpc>
            </a:pPr>
            <a:r>
              <a:rPr lang="en-US" altLang="ko-KR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J2EE</a:t>
            </a:r>
            <a:br>
              <a:rPr lang="en-US" altLang="ko-KR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Working Thread</a:t>
            </a:r>
          </a:p>
        </p:txBody>
      </p:sp>
      <p:sp>
        <p:nvSpPr>
          <p:cNvPr id="17" name="Rectangle 45"/>
          <p:cNvSpPr>
            <a:spLocks noChangeArrowheads="1"/>
          </p:cNvSpPr>
          <p:nvPr/>
        </p:nvSpPr>
        <p:spPr bwMode="auto">
          <a:xfrm>
            <a:off x="3692932" y="2709565"/>
            <a:ext cx="339468" cy="9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4ECF0">
                        <a:gamma/>
                        <a:tint val="30196"/>
                        <a:invGamma/>
                      </a:srgbClr>
                    </a:gs>
                    <a:gs pos="100000">
                      <a:srgbClr val="E4ECF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006" tIns="28003" rIns="56006" bIns="28003" anchor="ctr"/>
          <a:lstStyle/>
          <a:p>
            <a:pPr algn="ctr" defTabSz="560524">
              <a:lnSpc>
                <a:spcPct val="90000"/>
              </a:lnSpc>
            </a:pPr>
            <a:r>
              <a:rPr lang="en-US" altLang="ko-KR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2264470" y="2906166"/>
            <a:ext cx="535884" cy="212329"/>
          </a:xfrm>
          <a:prstGeom prst="rect">
            <a:avLst/>
          </a:prstGeom>
          <a:solidFill>
            <a:srgbClr val="D9D9D9"/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lIns="24923" rIns="24923" anchor="ctr"/>
          <a:lstStyle/>
          <a:p>
            <a:pPr algn="ctr"/>
            <a:r>
              <a:rPr lang="en-US" altLang="ko-KR" sz="727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Session</a:t>
            </a:r>
          </a:p>
          <a:p>
            <a:pPr algn="ctr"/>
            <a:r>
              <a:rPr lang="en-US" altLang="ko-KR" sz="727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Timeout</a:t>
            </a:r>
            <a:endParaRPr lang="ko-KR" altLang="en-US" sz="727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2908034" y="2906166"/>
            <a:ext cx="535884" cy="212329"/>
          </a:xfrm>
          <a:prstGeom prst="rect">
            <a:avLst/>
          </a:prstGeom>
          <a:solidFill>
            <a:srgbClr val="D9D9D9"/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lIns="24923" rIns="24923" anchor="ctr"/>
          <a:lstStyle/>
          <a:p>
            <a:pPr algn="ctr"/>
            <a:r>
              <a:rPr lang="en-US" altLang="ko-KR" sz="727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Transaction</a:t>
            </a:r>
          </a:p>
          <a:p>
            <a:pPr algn="ctr"/>
            <a:r>
              <a:rPr lang="en-US" altLang="ko-KR" sz="727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Timeout</a:t>
            </a:r>
            <a:endParaRPr lang="ko-KR" altLang="en-US" sz="727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폭발 1 64"/>
          <p:cNvSpPr/>
          <p:nvPr/>
        </p:nvSpPr>
        <p:spPr bwMode="gray">
          <a:xfrm>
            <a:off x="3434847" y="2714617"/>
            <a:ext cx="850499" cy="651317"/>
          </a:xfrm>
          <a:custGeom>
            <a:avLst/>
            <a:gdLst>
              <a:gd name="connsiteX0" fmla="*/ 10800 w 21600"/>
              <a:gd name="connsiteY0" fmla="*/ 5800 h 21600"/>
              <a:gd name="connsiteX1" fmla="*/ 14522 w 21600"/>
              <a:gd name="connsiteY1" fmla="*/ 0 h 21600"/>
              <a:gd name="connsiteX2" fmla="*/ 14155 w 21600"/>
              <a:gd name="connsiteY2" fmla="*/ 5325 h 21600"/>
              <a:gd name="connsiteX3" fmla="*/ 18380 w 21600"/>
              <a:gd name="connsiteY3" fmla="*/ 4457 h 21600"/>
              <a:gd name="connsiteX4" fmla="*/ 16702 w 21600"/>
              <a:gd name="connsiteY4" fmla="*/ 7315 h 21600"/>
              <a:gd name="connsiteX5" fmla="*/ 21097 w 21600"/>
              <a:gd name="connsiteY5" fmla="*/ 8137 h 21600"/>
              <a:gd name="connsiteX6" fmla="*/ 17607 w 21600"/>
              <a:gd name="connsiteY6" fmla="*/ 10475 h 21600"/>
              <a:gd name="connsiteX7" fmla="*/ 21600 w 21600"/>
              <a:gd name="connsiteY7" fmla="*/ 13290 h 21600"/>
              <a:gd name="connsiteX8" fmla="*/ 16837 w 21600"/>
              <a:gd name="connsiteY8" fmla="*/ 12942 h 21600"/>
              <a:gd name="connsiteX9" fmla="*/ 18145 w 21600"/>
              <a:gd name="connsiteY9" fmla="*/ 18095 h 21600"/>
              <a:gd name="connsiteX10" fmla="*/ 14020 w 21600"/>
              <a:gd name="connsiteY10" fmla="*/ 14457 h 21600"/>
              <a:gd name="connsiteX11" fmla="*/ 13247 w 21600"/>
              <a:gd name="connsiteY11" fmla="*/ 19737 h 21600"/>
              <a:gd name="connsiteX12" fmla="*/ 10532 w 21600"/>
              <a:gd name="connsiteY12" fmla="*/ 14935 h 21600"/>
              <a:gd name="connsiteX13" fmla="*/ 8485 w 21600"/>
              <a:gd name="connsiteY13" fmla="*/ 21600 h 21600"/>
              <a:gd name="connsiteX14" fmla="*/ 7715 w 21600"/>
              <a:gd name="connsiteY14" fmla="*/ 15627 h 21600"/>
              <a:gd name="connsiteX15" fmla="*/ 4762 w 21600"/>
              <a:gd name="connsiteY15" fmla="*/ 17617 h 21600"/>
              <a:gd name="connsiteX16" fmla="*/ 5667 w 21600"/>
              <a:gd name="connsiteY16" fmla="*/ 13937 h 21600"/>
              <a:gd name="connsiteX17" fmla="*/ 135 w 21600"/>
              <a:gd name="connsiteY17" fmla="*/ 14587 h 21600"/>
              <a:gd name="connsiteX18" fmla="*/ 3722 w 21600"/>
              <a:gd name="connsiteY18" fmla="*/ 11775 h 21600"/>
              <a:gd name="connsiteX19" fmla="*/ 0 w 21600"/>
              <a:gd name="connsiteY19" fmla="*/ 8615 h 21600"/>
              <a:gd name="connsiteX20" fmla="*/ 4627 w 21600"/>
              <a:gd name="connsiteY20" fmla="*/ 7617 h 21600"/>
              <a:gd name="connsiteX21" fmla="*/ 370 w 21600"/>
              <a:gd name="connsiteY21" fmla="*/ 2295 h 21600"/>
              <a:gd name="connsiteX22" fmla="*/ 7312 w 21600"/>
              <a:gd name="connsiteY22" fmla="*/ 6320 h 21600"/>
              <a:gd name="connsiteX23" fmla="*/ 8352 w 21600"/>
              <a:gd name="connsiteY23" fmla="*/ 2295 h 21600"/>
              <a:gd name="connsiteX24" fmla="*/ 10800 w 21600"/>
              <a:gd name="connsiteY24" fmla="*/ 5800 h 21600"/>
              <a:gd name="connsiteX0" fmla="*/ 10800 w 21097"/>
              <a:gd name="connsiteY0" fmla="*/ 5800 h 21600"/>
              <a:gd name="connsiteX1" fmla="*/ 14522 w 21097"/>
              <a:gd name="connsiteY1" fmla="*/ 0 h 21600"/>
              <a:gd name="connsiteX2" fmla="*/ 14155 w 21097"/>
              <a:gd name="connsiteY2" fmla="*/ 5325 h 21600"/>
              <a:gd name="connsiteX3" fmla="*/ 18380 w 21097"/>
              <a:gd name="connsiteY3" fmla="*/ 4457 h 21600"/>
              <a:gd name="connsiteX4" fmla="*/ 16702 w 21097"/>
              <a:gd name="connsiteY4" fmla="*/ 7315 h 21600"/>
              <a:gd name="connsiteX5" fmla="*/ 21097 w 21097"/>
              <a:gd name="connsiteY5" fmla="*/ 8137 h 21600"/>
              <a:gd name="connsiteX6" fmla="*/ 17607 w 21097"/>
              <a:gd name="connsiteY6" fmla="*/ 10475 h 21600"/>
              <a:gd name="connsiteX7" fmla="*/ 20149 w 21097"/>
              <a:gd name="connsiteY7" fmla="*/ 12556 h 21600"/>
              <a:gd name="connsiteX8" fmla="*/ 16837 w 21097"/>
              <a:gd name="connsiteY8" fmla="*/ 12942 h 21600"/>
              <a:gd name="connsiteX9" fmla="*/ 18145 w 21097"/>
              <a:gd name="connsiteY9" fmla="*/ 18095 h 21600"/>
              <a:gd name="connsiteX10" fmla="*/ 14020 w 21097"/>
              <a:gd name="connsiteY10" fmla="*/ 14457 h 21600"/>
              <a:gd name="connsiteX11" fmla="*/ 13247 w 21097"/>
              <a:gd name="connsiteY11" fmla="*/ 19737 h 21600"/>
              <a:gd name="connsiteX12" fmla="*/ 10532 w 21097"/>
              <a:gd name="connsiteY12" fmla="*/ 14935 h 21600"/>
              <a:gd name="connsiteX13" fmla="*/ 8485 w 21097"/>
              <a:gd name="connsiteY13" fmla="*/ 21600 h 21600"/>
              <a:gd name="connsiteX14" fmla="*/ 7715 w 21097"/>
              <a:gd name="connsiteY14" fmla="*/ 15627 h 21600"/>
              <a:gd name="connsiteX15" fmla="*/ 4762 w 21097"/>
              <a:gd name="connsiteY15" fmla="*/ 17617 h 21600"/>
              <a:gd name="connsiteX16" fmla="*/ 5667 w 21097"/>
              <a:gd name="connsiteY16" fmla="*/ 13937 h 21600"/>
              <a:gd name="connsiteX17" fmla="*/ 135 w 21097"/>
              <a:gd name="connsiteY17" fmla="*/ 14587 h 21600"/>
              <a:gd name="connsiteX18" fmla="*/ 3722 w 21097"/>
              <a:gd name="connsiteY18" fmla="*/ 11775 h 21600"/>
              <a:gd name="connsiteX19" fmla="*/ 0 w 21097"/>
              <a:gd name="connsiteY19" fmla="*/ 8615 h 21600"/>
              <a:gd name="connsiteX20" fmla="*/ 4627 w 21097"/>
              <a:gd name="connsiteY20" fmla="*/ 7617 h 21600"/>
              <a:gd name="connsiteX21" fmla="*/ 370 w 21097"/>
              <a:gd name="connsiteY21" fmla="*/ 2295 h 21600"/>
              <a:gd name="connsiteX22" fmla="*/ 7312 w 21097"/>
              <a:gd name="connsiteY22" fmla="*/ 6320 h 21600"/>
              <a:gd name="connsiteX23" fmla="*/ 8352 w 21097"/>
              <a:gd name="connsiteY23" fmla="*/ 2295 h 21600"/>
              <a:gd name="connsiteX24" fmla="*/ 10800 w 21097"/>
              <a:gd name="connsiteY24" fmla="*/ 5800 h 21600"/>
              <a:gd name="connsiteX0" fmla="*/ 10800 w 20174"/>
              <a:gd name="connsiteY0" fmla="*/ 5800 h 21600"/>
              <a:gd name="connsiteX1" fmla="*/ 14522 w 20174"/>
              <a:gd name="connsiteY1" fmla="*/ 0 h 21600"/>
              <a:gd name="connsiteX2" fmla="*/ 14155 w 20174"/>
              <a:gd name="connsiteY2" fmla="*/ 5325 h 21600"/>
              <a:gd name="connsiteX3" fmla="*/ 18380 w 20174"/>
              <a:gd name="connsiteY3" fmla="*/ 4457 h 21600"/>
              <a:gd name="connsiteX4" fmla="*/ 16702 w 20174"/>
              <a:gd name="connsiteY4" fmla="*/ 7315 h 21600"/>
              <a:gd name="connsiteX5" fmla="*/ 20174 w 20174"/>
              <a:gd name="connsiteY5" fmla="*/ 8137 h 21600"/>
              <a:gd name="connsiteX6" fmla="*/ 17607 w 20174"/>
              <a:gd name="connsiteY6" fmla="*/ 10475 h 21600"/>
              <a:gd name="connsiteX7" fmla="*/ 20149 w 20174"/>
              <a:gd name="connsiteY7" fmla="*/ 12556 h 21600"/>
              <a:gd name="connsiteX8" fmla="*/ 16837 w 20174"/>
              <a:gd name="connsiteY8" fmla="*/ 12942 h 21600"/>
              <a:gd name="connsiteX9" fmla="*/ 18145 w 20174"/>
              <a:gd name="connsiteY9" fmla="*/ 18095 h 21600"/>
              <a:gd name="connsiteX10" fmla="*/ 14020 w 20174"/>
              <a:gd name="connsiteY10" fmla="*/ 14457 h 21600"/>
              <a:gd name="connsiteX11" fmla="*/ 13247 w 20174"/>
              <a:gd name="connsiteY11" fmla="*/ 19737 h 21600"/>
              <a:gd name="connsiteX12" fmla="*/ 10532 w 20174"/>
              <a:gd name="connsiteY12" fmla="*/ 14935 h 21600"/>
              <a:gd name="connsiteX13" fmla="*/ 8485 w 20174"/>
              <a:gd name="connsiteY13" fmla="*/ 21600 h 21600"/>
              <a:gd name="connsiteX14" fmla="*/ 7715 w 20174"/>
              <a:gd name="connsiteY14" fmla="*/ 15627 h 21600"/>
              <a:gd name="connsiteX15" fmla="*/ 4762 w 20174"/>
              <a:gd name="connsiteY15" fmla="*/ 17617 h 21600"/>
              <a:gd name="connsiteX16" fmla="*/ 5667 w 20174"/>
              <a:gd name="connsiteY16" fmla="*/ 13937 h 21600"/>
              <a:gd name="connsiteX17" fmla="*/ 135 w 20174"/>
              <a:gd name="connsiteY17" fmla="*/ 14587 h 21600"/>
              <a:gd name="connsiteX18" fmla="*/ 3722 w 20174"/>
              <a:gd name="connsiteY18" fmla="*/ 11775 h 21600"/>
              <a:gd name="connsiteX19" fmla="*/ 0 w 20174"/>
              <a:gd name="connsiteY19" fmla="*/ 8615 h 21600"/>
              <a:gd name="connsiteX20" fmla="*/ 4627 w 20174"/>
              <a:gd name="connsiteY20" fmla="*/ 7617 h 21600"/>
              <a:gd name="connsiteX21" fmla="*/ 370 w 20174"/>
              <a:gd name="connsiteY21" fmla="*/ 2295 h 21600"/>
              <a:gd name="connsiteX22" fmla="*/ 7312 w 20174"/>
              <a:gd name="connsiteY22" fmla="*/ 6320 h 21600"/>
              <a:gd name="connsiteX23" fmla="*/ 8352 w 20174"/>
              <a:gd name="connsiteY23" fmla="*/ 2295 h 21600"/>
              <a:gd name="connsiteX24" fmla="*/ 10800 w 20174"/>
              <a:gd name="connsiteY24" fmla="*/ 58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174" h="21600">
                <a:moveTo>
                  <a:pt x="10800" y="5800"/>
                </a:moveTo>
                <a:lnTo>
                  <a:pt x="14522" y="0"/>
                </a:lnTo>
                <a:cubicBezTo>
                  <a:pt x="14400" y="1775"/>
                  <a:pt x="14277" y="3550"/>
                  <a:pt x="14155" y="5325"/>
                </a:cubicBezTo>
                <a:lnTo>
                  <a:pt x="18380" y="4457"/>
                </a:lnTo>
                <a:lnTo>
                  <a:pt x="16702" y="7315"/>
                </a:lnTo>
                <a:lnTo>
                  <a:pt x="20174" y="8137"/>
                </a:lnTo>
                <a:lnTo>
                  <a:pt x="17607" y="10475"/>
                </a:lnTo>
                <a:lnTo>
                  <a:pt x="20149" y="12556"/>
                </a:lnTo>
                <a:lnTo>
                  <a:pt x="16837" y="12942"/>
                </a:lnTo>
                <a:lnTo>
                  <a:pt x="18145" y="18095"/>
                </a:lnTo>
                <a:lnTo>
                  <a:pt x="14020" y="14457"/>
                </a:lnTo>
                <a:lnTo>
                  <a:pt x="13247" y="19737"/>
                </a:lnTo>
                <a:lnTo>
                  <a:pt x="10532" y="14935"/>
                </a:lnTo>
                <a:lnTo>
                  <a:pt x="8485" y="21600"/>
                </a:lnTo>
                <a:cubicBezTo>
                  <a:pt x="8228" y="19609"/>
                  <a:pt x="7972" y="17618"/>
                  <a:pt x="7715" y="15627"/>
                </a:cubicBezTo>
                <a:lnTo>
                  <a:pt x="4762" y="17617"/>
                </a:lnTo>
                <a:lnTo>
                  <a:pt x="5667" y="13937"/>
                </a:lnTo>
                <a:lnTo>
                  <a:pt x="135" y="14587"/>
                </a:lnTo>
                <a:lnTo>
                  <a:pt x="3722" y="11775"/>
                </a:lnTo>
                <a:lnTo>
                  <a:pt x="0" y="8615"/>
                </a:lnTo>
                <a:lnTo>
                  <a:pt x="4627" y="7617"/>
                </a:lnTo>
                <a:lnTo>
                  <a:pt x="370" y="2295"/>
                </a:lnTo>
                <a:lnTo>
                  <a:pt x="7312" y="6320"/>
                </a:lnTo>
                <a:lnTo>
                  <a:pt x="8352" y="2295"/>
                </a:lnTo>
                <a:lnTo>
                  <a:pt x="10800" y="5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rgbClr val="7F7F7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31873" rIns="0" bIns="31873" rtlCol="0" anchor="ctr">
            <a:noAutofit/>
          </a:bodyPr>
          <a:lstStyle/>
          <a:p>
            <a:pPr algn="ctr" eaLnBrk="0" hangingPunct="0"/>
            <a:r>
              <a:rPr lang="en-US" altLang="ko-KR" sz="761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761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</a:t>
            </a:r>
            <a:br>
              <a:rPr lang="en-US" altLang="ko-KR" sz="761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761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계속 수행됨</a:t>
            </a:r>
          </a:p>
        </p:txBody>
      </p:sp>
      <p:sp>
        <p:nvSpPr>
          <p:cNvPr id="21" name="모서리가 둥근 직사각형 20"/>
          <p:cNvSpPr/>
          <p:nvPr/>
        </p:nvSpPr>
        <p:spPr bwMode="gray">
          <a:xfrm>
            <a:off x="1559631" y="3270989"/>
            <a:ext cx="2574943" cy="660500"/>
          </a:xfrm>
          <a:prstGeom prst="roundRect">
            <a:avLst>
              <a:gd name="adj" fmla="val 5742"/>
            </a:avLst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74769" tIns="31873" rIns="74769" bIns="31873" rtlCol="0" anchor="ctr">
            <a:noAutofit/>
          </a:bodyPr>
          <a:lstStyle/>
          <a:p>
            <a:pPr marL="124195" indent="-124195" eaLnBrk="0" hangingPunct="0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Timeout</a:t>
            </a: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발생해도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계속 수행됨</a:t>
            </a:r>
            <a:endParaRPr lang="en-US" altLang="ko-KR" sz="80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4195" indent="-124195" eaLnBrk="0" hangingPunct="0"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반복적으로 동일 현상이 발생하면 시스템 전체의 성능 저하 및 장애 발생</a:t>
            </a:r>
            <a:endParaRPr lang="en-US" altLang="ko-KR" sz="80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오른쪽 화살표 24"/>
          <p:cNvSpPr/>
          <p:nvPr/>
        </p:nvSpPr>
        <p:spPr bwMode="gray">
          <a:xfrm>
            <a:off x="4946505" y="2659458"/>
            <a:ext cx="2413134" cy="83553"/>
          </a:xfrm>
          <a:prstGeom prst="rightArrow">
            <a:avLst>
              <a:gd name="adj1" fmla="val 54913"/>
              <a:gd name="adj2" fmla="val 105840"/>
            </a:avLst>
          </a:prstGeom>
          <a:solidFill>
            <a:schemeClr val="bg1">
              <a:lumMod val="75000"/>
              <a:alpha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도넛 25"/>
          <p:cNvSpPr/>
          <p:nvPr/>
        </p:nvSpPr>
        <p:spPr bwMode="gray">
          <a:xfrm>
            <a:off x="5312479" y="2638642"/>
            <a:ext cx="136592" cy="126086"/>
          </a:xfrm>
          <a:prstGeom prst="donut">
            <a:avLst/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아래쪽 화살표 26"/>
          <p:cNvSpPr/>
          <p:nvPr/>
        </p:nvSpPr>
        <p:spPr bwMode="gray">
          <a:xfrm>
            <a:off x="5711550" y="2405269"/>
            <a:ext cx="113577" cy="211658"/>
          </a:xfrm>
          <a:prstGeom prst="downArrow">
            <a:avLst/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도넛 27"/>
          <p:cNvSpPr/>
          <p:nvPr/>
        </p:nvSpPr>
        <p:spPr bwMode="gray">
          <a:xfrm>
            <a:off x="5700607" y="2638642"/>
            <a:ext cx="136592" cy="126086"/>
          </a:xfrm>
          <a:prstGeom prst="donut">
            <a:avLst/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위쪽 화살표 28"/>
          <p:cNvSpPr/>
          <p:nvPr/>
        </p:nvSpPr>
        <p:spPr bwMode="gray">
          <a:xfrm>
            <a:off x="5317668" y="2405269"/>
            <a:ext cx="125084" cy="211658"/>
          </a:xfrm>
          <a:prstGeom prst="upArrow">
            <a:avLst/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34" descr="Server and XML Web Service sm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4952" y="1996270"/>
            <a:ext cx="341685" cy="42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도넛 30"/>
          <p:cNvSpPr/>
          <p:nvPr/>
        </p:nvSpPr>
        <p:spPr bwMode="gray">
          <a:xfrm>
            <a:off x="6176499" y="2638642"/>
            <a:ext cx="136592" cy="126086"/>
          </a:xfrm>
          <a:prstGeom prst="donut">
            <a:avLst/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아래쪽 화살표 31"/>
          <p:cNvSpPr/>
          <p:nvPr/>
        </p:nvSpPr>
        <p:spPr bwMode="gray">
          <a:xfrm>
            <a:off x="6576135" y="2405269"/>
            <a:ext cx="113577" cy="211658"/>
          </a:xfrm>
          <a:prstGeom prst="downArrow">
            <a:avLst/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도넛 32"/>
          <p:cNvSpPr/>
          <p:nvPr/>
        </p:nvSpPr>
        <p:spPr bwMode="gray">
          <a:xfrm>
            <a:off x="6564628" y="2638642"/>
            <a:ext cx="136592" cy="126086"/>
          </a:xfrm>
          <a:prstGeom prst="donut">
            <a:avLst/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위쪽 화살표 33"/>
          <p:cNvSpPr/>
          <p:nvPr/>
        </p:nvSpPr>
        <p:spPr bwMode="gray">
          <a:xfrm>
            <a:off x="6180899" y="2405269"/>
            <a:ext cx="125084" cy="211658"/>
          </a:xfrm>
          <a:prstGeom prst="upArrow">
            <a:avLst/>
          </a:prstGeom>
          <a:solidFill>
            <a:srgbClr val="3366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Rectangle 45"/>
          <p:cNvSpPr>
            <a:spLocks noChangeArrowheads="1"/>
          </p:cNvSpPr>
          <p:nvPr/>
        </p:nvSpPr>
        <p:spPr bwMode="auto">
          <a:xfrm>
            <a:off x="4740654" y="2648815"/>
            <a:ext cx="339468" cy="9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4ECF0">
                        <a:gamma/>
                        <a:tint val="30196"/>
                        <a:invGamma/>
                      </a:srgbClr>
                    </a:gs>
                    <a:gs pos="100000">
                      <a:srgbClr val="E4ECF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006" tIns="28003" rIns="56006" bIns="28003" anchor="ctr"/>
          <a:lstStyle/>
          <a:p>
            <a:pPr algn="ctr" defTabSz="560524">
              <a:lnSpc>
                <a:spcPct val="90000"/>
              </a:lnSpc>
            </a:pPr>
            <a:r>
              <a:rPr lang="en-US" altLang="ko-KR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</a:t>
            </a:r>
            <a:br>
              <a:rPr lang="en-US" altLang="ko-KR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727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Flow</a:t>
            </a:r>
          </a:p>
        </p:txBody>
      </p:sp>
      <p:sp>
        <p:nvSpPr>
          <p:cNvPr id="36" name="Rectangle 45"/>
          <p:cNvSpPr>
            <a:spLocks noChangeArrowheads="1"/>
          </p:cNvSpPr>
          <p:nvPr/>
        </p:nvSpPr>
        <p:spPr bwMode="auto">
          <a:xfrm>
            <a:off x="4910389" y="2480006"/>
            <a:ext cx="339468" cy="9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4ECF0">
                        <a:gamma/>
                        <a:tint val="30196"/>
                        <a:invGamma/>
                      </a:srgbClr>
                    </a:gs>
                    <a:gs pos="100000">
                      <a:srgbClr val="E4ECF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006" tIns="28003" rIns="56006" bIns="28003" anchor="ctr"/>
          <a:lstStyle/>
          <a:p>
            <a:pPr algn="ctr" defTabSz="560524">
              <a:lnSpc>
                <a:spcPct val="90000"/>
              </a:lnSpc>
            </a:pPr>
            <a:r>
              <a:rPr lang="en-US" altLang="ko-KR" sz="727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 Point</a:t>
            </a:r>
          </a:p>
        </p:txBody>
      </p:sp>
      <p:sp>
        <p:nvSpPr>
          <p:cNvPr id="37" name="Rectangle 45"/>
          <p:cNvSpPr>
            <a:spLocks noChangeArrowheads="1"/>
          </p:cNvSpPr>
          <p:nvPr/>
        </p:nvSpPr>
        <p:spPr bwMode="auto">
          <a:xfrm>
            <a:off x="6794531" y="2492134"/>
            <a:ext cx="339468" cy="9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E4ECF0">
                        <a:gamma/>
                        <a:tint val="30196"/>
                        <a:invGamma/>
                      </a:srgbClr>
                    </a:gs>
                    <a:gs pos="100000">
                      <a:srgbClr val="E4ECF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6006" tIns="28003" rIns="56006" bIns="28003" anchor="ctr"/>
          <a:lstStyle/>
          <a:p>
            <a:pPr algn="ctr" defTabSz="560524">
              <a:lnSpc>
                <a:spcPct val="90000"/>
              </a:lnSpc>
            </a:pPr>
            <a:r>
              <a:rPr lang="en-US" altLang="ko-KR" sz="727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 Point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009" y="3267069"/>
            <a:ext cx="696554" cy="64297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 bwMode="gray">
          <a:xfrm>
            <a:off x="5443101" y="3179550"/>
            <a:ext cx="2184091" cy="700547"/>
          </a:xfrm>
          <a:prstGeom prst="roundRect">
            <a:avLst>
              <a:gd name="adj" fmla="val 5742"/>
            </a:avLst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0" tIns="31873" rIns="0" bIns="31873" rtlCol="0" anchor="ctr">
            <a:noAutofit/>
          </a:bodyPr>
          <a:lstStyle/>
          <a:p>
            <a:pPr marL="124195" indent="-124195" eaLnBrk="0" hangingPunct="0"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인터페이스</a:t>
            </a:r>
            <a:r>
              <a:rPr lang="en-US" altLang="ko-KR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 Access </a:t>
            </a: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지점에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 Point </a:t>
            </a: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삽입</a:t>
            </a:r>
            <a:endParaRPr lang="en-US" altLang="ko-KR" sz="80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4195" indent="-124195" eaLnBrk="0" hangingPunct="0">
              <a:buFont typeface="Arial" panose="020B0604020202020204" pitchFamily="34" charset="0"/>
              <a:buChar char="•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Timeout </a:t>
            </a: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 시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 종료 후 서비스 중단</a:t>
            </a:r>
            <a:endParaRPr lang="en-US" altLang="ko-KR" sz="80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4195" indent="-124195" eaLnBrk="0" hangingPunct="0"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소스 수정 없이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 Point</a:t>
            </a: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확장하는 기능 제공</a:t>
            </a:r>
            <a:endParaRPr lang="en-US" altLang="ko-KR" sz="800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gray">
          <a:xfrm>
            <a:off x="5006818" y="3255095"/>
            <a:ext cx="77184" cy="7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gray">
          <a:xfrm>
            <a:off x="5084003" y="3255095"/>
            <a:ext cx="77184" cy="7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gray">
          <a:xfrm>
            <a:off x="5161187" y="3255095"/>
            <a:ext cx="77184" cy="7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gray">
          <a:xfrm>
            <a:off x="5239025" y="3255095"/>
            <a:ext cx="77184" cy="7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꺾인 연결선 43"/>
          <p:cNvCxnSpPr>
            <a:stCxn id="40" idx="0"/>
            <a:endCxn id="26" idx="4"/>
          </p:cNvCxnSpPr>
          <p:nvPr/>
        </p:nvCxnSpPr>
        <p:spPr bwMode="auto">
          <a:xfrm rot="5400000" flipH="1" flipV="1">
            <a:off x="4967908" y="2842230"/>
            <a:ext cx="490367" cy="335364"/>
          </a:xfrm>
          <a:prstGeom prst="bentConnector3">
            <a:avLst>
              <a:gd name="adj1" fmla="val 76163"/>
            </a:avLst>
          </a:prstGeom>
          <a:noFill/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5" name="꺾인 연결선 44"/>
          <p:cNvCxnSpPr>
            <a:stCxn id="41" idx="0"/>
            <a:endCxn id="28" idx="4"/>
          </p:cNvCxnSpPr>
          <p:nvPr/>
        </p:nvCxnSpPr>
        <p:spPr bwMode="auto">
          <a:xfrm rot="5400000" flipH="1" flipV="1">
            <a:off x="5200566" y="2686758"/>
            <a:ext cx="490367" cy="646309"/>
          </a:xfrm>
          <a:prstGeom prst="bentConnector3">
            <a:avLst>
              <a:gd name="adj1" fmla="val 62558"/>
            </a:avLst>
          </a:prstGeom>
          <a:noFill/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꺾인 연결선 45"/>
          <p:cNvCxnSpPr>
            <a:stCxn id="42" idx="0"/>
            <a:endCxn id="31" idx="4"/>
          </p:cNvCxnSpPr>
          <p:nvPr/>
        </p:nvCxnSpPr>
        <p:spPr bwMode="auto">
          <a:xfrm rot="5400000" flipH="1" flipV="1">
            <a:off x="5477104" y="2487404"/>
            <a:ext cx="490367" cy="1045015"/>
          </a:xfrm>
          <a:prstGeom prst="bentConnector3">
            <a:avLst>
              <a:gd name="adj1" fmla="val 50000"/>
            </a:avLst>
          </a:prstGeom>
          <a:noFill/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7" name="꺾인 연결선 46"/>
          <p:cNvCxnSpPr>
            <a:stCxn id="43" idx="0"/>
            <a:endCxn id="33" idx="4"/>
          </p:cNvCxnSpPr>
          <p:nvPr/>
        </p:nvCxnSpPr>
        <p:spPr bwMode="auto">
          <a:xfrm rot="5400000" flipH="1" flipV="1">
            <a:off x="5710087" y="2332259"/>
            <a:ext cx="490367" cy="1355306"/>
          </a:xfrm>
          <a:prstGeom prst="bentConnector3">
            <a:avLst>
              <a:gd name="adj1" fmla="val 37442"/>
            </a:avLst>
          </a:prstGeom>
          <a:noFill/>
          <a:ln w="1587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pic>
        <p:nvPicPr>
          <p:cNvPr id="48" name="그림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879" y="2219899"/>
            <a:ext cx="493578" cy="455612"/>
          </a:xfrm>
          <a:prstGeom prst="rect">
            <a:avLst/>
          </a:prstGeom>
        </p:spPr>
      </p:pic>
      <p:sp>
        <p:nvSpPr>
          <p:cNvPr id="49" name="AutoShape 45"/>
          <p:cNvSpPr>
            <a:spLocks noChangeArrowheads="1"/>
          </p:cNvSpPr>
          <p:nvPr/>
        </p:nvSpPr>
        <p:spPr bwMode="auto">
          <a:xfrm>
            <a:off x="3714471" y="2161080"/>
            <a:ext cx="338495" cy="133173"/>
          </a:xfrm>
          <a:prstGeom prst="roundRect">
            <a:avLst>
              <a:gd name="adj" fmla="val 2968"/>
            </a:avLst>
          </a:prstGeom>
          <a:solidFill>
            <a:srgbClr val="262626"/>
          </a:solidFill>
          <a:ln w="3175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12452" tIns="31631" rIns="12452" bIns="31631" anchor="ctr"/>
          <a:lstStyle/>
          <a:p>
            <a:pPr algn="ctr">
              <a:lnSpc>
                <a:spcPct val="70000"/>
              </a:lnSpc>
              <a:defRPr/>
            </a:pPr>
            <a:r>
              <a:rPr lang="en-US" altLang="ko-KR" sz="727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SQL1</a:t>
            </a:r>
          </a:p>
        </p:txBody>
      </p:sp>
      <p:sp>
        <p:nvSpPr>
          <p:cNvPr id="50" name="AutoShape 45"/>
          <p:cNvSpPr>
            <a:spLocks noChangeArrowheads="1"/>
          </p:cNvSpPr>
          <p:nvPr/>
        </p:nvSpPr>
        <p:spPr bwMode="auto">
          <a:xfrm>
            <a:off x="3796079" y="2250047"/>
            <a:ext cx="338495" cy="147712"/>
          </a:xfrm>
          <a:prstGeom prst="roundRect">
            <a:avLst>
              <a:gd name="adj" fmla="val 2968"/>
            </a:avLst>
          </a:prstGeom>
          <a:solidFill>
            <a:srgbClr val="262626"/>
          </a:solidFill>
          <a:ln w="3175">
            <a:noFill/>
            <a:round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lIns="12452" tIns="31631" rIns="12452" bIns="31631" anchor="ctr"/>
          <a:lstStyle/>
          <a:p>
            <a:pPr algn="ctr">
              <a:lnSpc>
                <a:spcPct val="70000"/>
              </a:lnSpc>
              <a:defRPr/>
            </a:pPr>
            <a:r>
              <a:rPr lang="en-US" altLang="ko-KR" sz="727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SQL2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99" y="1987345"/>
            <a:ext cx="493578" cy="455612"/>
          </a:xfrm>
          <a:prstGeom prst="rect">
            <a:avLst/>
          </a:prstGeom>
          <a:ln>
            <a:noFill/>
          </a:ln>
          <a:effectLst/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E36A865-5A70-40E2-97D9-FF42F1EF01C4}"/>
              </a:ext>
            </a:extLst>
          </p:cNvPr>
          <p:cNvSpPr txBox="1"/>
          <p:nvPr/>
        </p:nvSpPr>
        <p:spPr>
          <a:xfrm>
            <a:off x="1973026" y="1457154"/>
            <a:ext cx="16962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/>
              <a:t>J2EE Timeout </a:t>
            </a:r>
            <a:r>
              <a:rPr lang="ko-KR" altLang="en-US" sz="900" b="1" dirty="0"/>
              <a:t>처리의 문제점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1B03DD-E918-44C0-B7DF-F9E1C3C5CFD6}"/>
              </a:ext>
            </a:extLst>
          </p:cNvPr>
          <p:cNvSpPr txBox="1"/>
          <p:nvPr/>
        </p:nvSpPr>
        <p:spPr>
          <a:xfrm>
            <a:off x="5283009" y="1455123"/>
            <a:ext cx="18678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BX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Framework</a:t>
            </a:r>
            <a:r>
              <a:rPr lang="ko-KR" altLang="en-US" sz="900" b="1" dirty="0"/>
              <a:t>의 </a:t>
            </a:r>
            <a:r>
              <a:rPr lang="en-US" altLang="ko-KR" sz="900" b="1" dirty="0"/>
              <a:t>Timeout </a:t>
            </a:r>
            <a:r>
              <a:rPr lang="ko-KR" altLang="en-US" sz="900" b="1" dirty="0"/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1960761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2CF0813-5D4F-45A5-8498-7BE7C7469DC1}"/>
              </a:ext>
            </a:extLst>
          </p:cNvPr>
          <p:cNvSpPr/>
          <p:nvPr/>
        </p:nvSpPr>
        <p:spPr>
          <a:xfrm>
            <a:off x="1097280" y="1258053"/>
            <a:ext cx="6903720" cy="34094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런타임 장애 </a:t>
            </a:r>
            <a:r>
              <a:rPr lang="ko-KR" altLang="en-US"/>
              <a:t>대응 </a:t>
            </a:r>
            <a:r>
              <a:rPr lang="en-US" altLang="ko-KR" dirty="0"/>
              <a:t>- Max Record </a:t>
            </a:r>
            <a:r>
              <a:rPr lang="ko-KR" altLang="en-US" dirty="0"/>
              <a:t>제한</a:t>
            </a:r>
          </a:p>
        </p:txBody>
      </p:sp>
      <p:sp>
        <p:nvSpPr>
          <p:cNvPr id="52" name="텍스트 개체 틀 5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자동화된 운영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3" name="텍스트 개체 틀 5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은 간단한 설정만으로 잘못된 </a:t>
            </a:r>
            <a:r>
              <a:rPr lang="en-US" altLang="ko-KR" dirty="0"/>
              <a:t>Query</a:t>
            </a:r>
            <a:r>
              <a:rPr lang="ko-KR" altLang="en-US" dirty="0"/>
              <a:t>나 조회 조건으로 인한 데이터 폭주를 방지하는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6" name="직사각형 5"/>
          <p:cNvSpPr/>
          <p:nvPr/>
        </p:nvSpPr>
        <p:spPr bwMode="gray">
          <a:xfrm>
            <a:off x="1442860" y="3364941"/>
            <a:ext cx="2739613" cy="99732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74769" tIns="31873" rIns="74769" bIns="31873" rtlCol="0" anchor="t" anchorCtr="0">
            <a:noAutofit/>
          </a:bodyPr>
          <a:lstStyle/>
          <a:p>
            <a:pPr marL="124195" indent="-124195" eaLnBrk="0" hangingPunct="0">
              <a:spcBef>
                <a:spcPts val="416"/>
              </a:spcBef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latin typeface="+mn-ea"/>
              </a:rPr>
              <a:t>잘못된 </a:t>
            </a:r>
            <a:r>
              <a:rPr lang="en-US" altLang="ko-KR" sz="800" dirty="0">
                <a:latin typeface="+mn-ea"/>
              </a:rPr>
              <a:t>Query</a:t>
            </a:r>
            <a:r>
              <a:rPr lang="ko-KR" altLang="en-US" sz="800" spc="-113" dirty="0">
                <a:latin typeface="+mn-ea"/>
              </a:rPr>
              <a:t>나 조회 조건으로 예상하지 못한 대량의 데이터를 조회할 경우 시스템 성능 저하나 장애를 유발 </a:t>
            </a:r>
            <a:endParaRPr lang="en-US" altLang="ko-KR" sz="800" spc="-113" dirty="0">
              <a:latin typeface="+mn-ea"/>
            </a:endParaRPr>
          </a:p>
        </p:txBody>
      </p:sp>
      <p:sp>
        <p:nvSpPr>
          <p:cNvPr id="10" name="왼쪽 화살표 9"/>
          <p:cNvSpPr/>
          <p:nvPr/>
        </p:nvSpPr>
        <p:spPr bwMode="gray">
          <a:xfrm>
            <a:off x="2310406" y="2354591"/>
            <a:ext cx="1014185" cy="334649"/>
          </a:xfrm>
          <a:prstGeom prst="leftArrow">
            <a:avLst>
              <a:gd name="adj1" fmla="val 50000"/>
              <a:gd name="adj2" fmla="val 27159"/>
            </a:avLst>
          </a:prstGeom>
          <a:solidFill>
            <a:srgbClr val="D9D9D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969" b="1" err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572241" y="2070302"/>
            <a:ext cx="589963" cy="1112221"/>
            <a:chOff x="1927433" y="2079663"/>
            <a:chExt cx="1219200" cy="282438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684846"/>
              <a:ext cx="1219200" cy="121920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568188"/>
              <a:ext cx="1219200" cy="121920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429000"/>
              <a:ext cx="1219200" cy="1219200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305946"/>
              <a:ext cx="1219200" cy="1219200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177484"/>
              <a:ext cx="1219200" cy="121920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023290"/>
              <a:ext cx="1219200" cy="12192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907658"/>
              <a:ext cx="1219200" cy="1219200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783917"/>
              <a:ext cx="1219200" cy="121920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635857"/>
              <a:ext cx="1219200" cy="121920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538694"/>
              <a:ext cx="1219200" cy="121920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450364"/>
              <a:ext cx="1219200" cy="121920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318282"/>
              <a:ext cx="1219200" cy="12192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211416"/>
              <a:ext cx="1219200" cy="12192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079663"/>
              <a:ext cx="1219200" cy="1219200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 bwMode="gray">
          <a:xfrm>
            <a:off x="4896734" y="3364941"/>
            <a:ext cx="2690768" cy="99732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square" lIns="74769" tIns="31873" rIns="74769" bIns="31873" rtlCol="0" anchor="t" anchorCtr="0">
            <a:noAutofit/>
          </a:bodyPr>
          <a:lstStyle/>
          <a:p>
            <a:pPr marL="124195" indent="-124195" eaLnBrk="0" hangingPunct="0">
              <a:spcBef>
                <a:spcPts val="416"/>
              </a:spcBef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latin typeface="+mn-ea"/>
              </a:rPr>
              <a:t>한 번에 조회할 수 있는 최대 데이터 건수를 설정하여 데이터 폭주를 원천 차단</a:t>
            </a:r>
            <a:endParaRPr lang="en-US" altLang="ko-KR" sz="800" spc="-113" dirty="0">
              <a:latin typeface="+mn-ea"/>
            </a:endParaRPr>
          </a:p>
          <a:p>
            <a:pPr marL="124195" indent="-124195" eaLnBrk="0" hangingPunct="0">
              <a:spcBef>
                <a:spcPts val="416"/>
              </a:spcBef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latin typeface="+mn-ea"/>
              </a:rPr>
              <a:t>제한 설정을 초과할 경우 에러 처리</a:t>
            </a:r>
            <a:endParaRPr lang="en-US" altLang="ko-KR" sz="800" spc="-113" dirty="0">
              <a:latin typeface="+mn-ea"/>
            </a:endParaRPr>
          </a:p>
          <a:p>
            <a:pPr marL="124195" indent="-124195" eaLnBrk="0" hangingPunct="0">
              <a:spcBef>
                <a:spcPts val="416"/>
              </a:spcBef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latin typeface="+mn-ea"/>
              </a:rPr>
              <a:t>데이터 양이 많을 경우 </a:t>
            </a:r>
            <a:r>
              <a:rPr lang="en-US" altLang="ko-KR" sz="800" dirty="0">
                <a:latin typeface="+mn-ea"/>
              </a:rPr>
              <a:t>Paging</a:t>
            </a:r>
            <a:r>
              <a:rPr lang="en-US" altLang="ko-KR" sz="800" spc="-113" dirty="0">
                <a:latin typeface="+mn-ea"/>
              </a:rPr>
              <a:t> </a:t>
            </a:r>
            <a:r>
              <a:rPr lang="ko-KR" altLang="en-US" sz="800" spc="-113" dirty="0">
                <a:latin typeface="+mn-ea"/>
              </a:rPr>
              <a:t>방식으로 전환할 것을 권장</a:t>
            </a:r>
            <a:endParaRPr lang="en-US" altLang="ko-KR" sz="800" spc="-113" dirty="0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44" y="2322200"/>
            <a:ext cx="463065" cy="4274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94" y="2244047"/>
            <a:ext cx="263192" cy="2429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937" y="2288280"/>
            <a:ext cx="489798" cy="45212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62051" y="2286305"/>
            <a:ext cx="384183" cy="450325"/>
          </a:xfrm>
          <a:prstGeom prst="rect">
            <a:avLst/>
          </a:prstGeom>
        </p:spPr>
      </p:pic>
      <p:sp>
        <p:nvSpPr>
          <p:cNvPr id="17" name="왼쪽 화살표 16"/>
          <p:cNvSpPr/>
          <p:nvPr/>
        </p:nvSpPr>
        <p:spPr bwMode="gray">
          <a:xfrm>
            <a:off x="5895945" y="2329032"/>
            <a:ext cx="1046309" cy="334649"/>
          </a:xfrm>
          <a:prstGeom prst="leftArrow">
            <a:avLst>
              <a:gd name="adj1" fmla="val 50000"/>
              <a:gd name="adj2" fmla="val 27159"/>
            </a:avLst>
          </a:prstGeom>
          <a:solidFill>
            <a:srgbClr val="D9D9D9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3744" tIns="31873" rIns="63744" bIns="31873" rtlCol="0" anchor="ctr">
            <a:noAutofit/>
          </a:bodyPr>
          <a:lstStyle/>
          <a:p>
            <a:pPr algn="ctr" eaLnBrk="0" hangingPunct="0"/>
            <a:endParaRPr lang="ko-KR" altLang="en-US" sz="761" b="1" err="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189242" y="2044743"/>
            <a:ext cx="589963" cy="1112221"/>
            <a:chOff x="1927433" y="2079663"/>
            <a:chExt cx="1219200" cy="282438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684846"/>
              <a:ext cx="1219200" cy="12192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568188"/>
              <a:ext cx="1219200" cy="12192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429000"/>
              <a:ext cx="1219200" cy="12192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305946"/>
              <a:ext cx="1219200" cy="12192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177484"/>
              <a:ext cx="1219200" cy="12192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3023290"/>
              <a:ext cx="1219200" cy="12192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907658"/>
              <a:ext cx="1219200" cy="12192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783917"/>
              <a:ext cx="1219200" cy="12192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635857"/>
              <a:ext cx="1219200" cy="12192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538694"/>
              <a:ext cx="1219200" cy="12192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450364"/>
              <a:ext cx="1219200" cy="12192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318282"/>
              <a:ext cx="1219200" cy="121920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211416"/>
              <a:ext cx="1219200" cy="12192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33" y="2079663"/>
              <a:ext cx="1219200" cy="1219200"/>
            </a:xfrm>
            <a:prstGeom prst="rect">
              <a:avLst/>
            </a:prstGeom>
          </p:spPr>
        </p:pic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042" y="1926677"/>
            <a:ext cx="605888" cy="74415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56" y="1926677"/>
            <a:ext cx="605888" cy="74415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30" y="2339099"/>
            <a:ext cx="462434" cy="42686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549" y="2269606"/>
            <a:ext cx="263192" cy="24294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8" y="2313838"/>
            <a:ext cx="489798" cy="45212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C4E848B-C22E-421C-90B6-B56E2DDBB788}"/>
              </a:ext>
            </a:extLst>
          </p:cNvPr>
          <p:cNvSpPr txBox="1"/>
          <p:nvPr/>
        </p:nvSpPr>
        <p:spPr>
          <a:xfrm>
            <a:off x="1973026" y="1457156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통제되지 않는 </a:t>
            </a:r>
            <a:r>
              <a:rPr lang="en-US" altLang="ko-KR" sz="900" b="1" dirty="0"/>
              <a:t>Query </a:t>
            </a:r>
            <a:r>
              <a:rPr lang="ko-KR" altLang="en-US" sz="900" b="1" dirty="0"/>
              <a:t>방식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E4F90DA-1E6E-4250-8EA2-33419FA3C67F}"/>
              </a:ext>
            </a:extLst>
          </p:cNvPr>
          <p:cNvSpPr txBox="1"/>
          <p:nvPr/>
        </p:nvSpPr>
        <p:spPr>
          <a:xfrm>
            <a:off x="5211168" y="1455125"/>
            <a:ext cx="20714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/>
              <a:t>BX Framework</a:t>
            </a:r>
            <a:r>
              <a:rPr lang="ko-KR" altLang="en-US" sz="900" b="1" dirty="0"/>
              <a:t>의 </a:t>
            </a:r>
            <a:r>
              <a:rPr lang="en-US" altLang="ko-KR" sz="900" b="1" dirty="0"/>
              <a:t>Max Record </a:t>
            </a:r>
            <a:r>
              <a:rPr lang="ko-KR" altLang="en-US" sz="900" b="1" dirty="0"/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1664299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52499BDC-54D8-4084-8811-110164ECCF19}"/>
              </a:ext>
            </a:extLst>
          </p:cNvPr>
          <p:cNvSpPr/>
          <p:nvPr/>
        </p:nvSpPr>
        <p:spPr>
          <a:xfrm>
            <a:off x="1097280" y="1335425"/>
            <a:ext cx="6903720" cy="34094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런타임 장애 </a:t>
            </a:r>
            <a:r>
              <a:rPr lang="ko-KR" altLang="en-US"/>
              <a:t>대응 </a:t>
            </a:r>
            <a:r>
              <a:rPr lang="en-US" altLang="ko-KR"/>
              <a:t>- </a:t>
            </a:r>
            <a:r>
              <a:rPr lang="ko-KR" altLang="en-US"/>
              <a:t>동적</a:t>
            </a:r>
            <a:r>
              <a:rPr lang="en-US" altLang="ko-KR" dirty="0"/>
              <a:t>/</a:t>
            </a:r>
            <a:r>
              <a:rPr lang="ko-KR" altLang="en-US" dirty="0"/>
              <a:t>선별적 디버그 로그 레벨 제어</a:t>
            </a:r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자동화된 운영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특정 </a:t>
            </a:r>
            <a:r>
              <a:rPr lang="en-US" altLang="ko-KR" dirty="0"/>
              <a:t>IP, </a:t>
            </a:r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서비스 등에 대해 선별적으로 </a:t>
            </a:r>
            <a:r>
              <a:rPr lang="en-US" altLang="ko-KR" dirty="0"/>
              <a:t>Debug Log</a:t>
            </a:r>
            <a:r>
              <a:rPr lang="ko-KR" altLang="en-US" dirty="0"/>
              <a:t>를 적용하여 </a:t>
            </a:r>
            <a:r>
              <a:rPr lang="en-US" altLang="ko-KR" dirty="0"/>
              <a:t>Logging</a:t>
            </a:r>
            <a:r>
              <a:rPr lang="ko-KR" altLang="en-US" dirty="0"/>
              <a:t>으로 인한 부하의 부담 없이 코드를 </a:t>
            </a:r>
            <a:r>
              <a:rPr lang="en-US" altLang="ko-KR" dirty="0"/>
              <a:t>Debugging </a:t>
            </a:r>
            <a:r>
              <a:rPr lang="ko-KR" altLang="en-US" dirty="0"/>
              <a:t>하는 특별한 </a:t>
            </a:r>
            <a:r>
              <a:rPr lang="en-US" altLang="ko-KR" dirty="0"/>
              <a:t>Logging </a:t>
            </a:r>
            <a:r>
              <a:rPr lang="ko-KR" altLang="en-US" dirty="0"/>
              <a:t>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28" name="직사각형 27"/>
          <p:cNvSpPr/>
          <p:nvPr/>
        </p:nvSpPr>
        <p:spPr bwMode="gray">
          <a:xfrm>
            <a:off x="5285899" y="1952895"/>
            <a:ext cx="2243327" cy="1671449"/>
          </a:xfrm>
          <a:prstGeom prst="rect">
            <a:avLst/>
          </a:prstGeom>
          <a:solidFill>
            <a:schemeClr val="bg1"/>
          </a:solidFill>
          <a:ln w="3175">
            <a:noFill/>
            <a:miter lim="800000"/>
            <a:headEnd/>
            <a:tailEnd/>
          </a:ln>
          <a:effectLst/>
        </p:spPr>
        <p:txBody>
          <a:bodyPr wrap="square" lIns="63744" tIns="31873" rIns="63744" bIns="31873" rtlCol="0" anchor="ctr">
            <a:noAutofit/>
          </a:bodyPr>
          <a:lstStyle/>
          <a:p>
            <a:pPr marL="128588" indent="-128588" eaLnBrk="0" hangingPunct="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환경에서 특정 </a:t>
            </a:r>
            <a:r>
              <a:rPr lang="en-US" altLang="ko-KR" sz="82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들어온 </a:t>
            </a:r>
            <a:r>
              <a:rPr lang="en-US" altLang="ko-KR" sz="82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Request</a:t>
            </a: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대해서만</a:t>
            </a:r>
            <a:r>
              <a:rPr lang="en-US" altLang="ko-KR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2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Debug Log</a:t>
            </a: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적용하는 동적 </a:t>
            </a:r>
            <a:r>
              <a:rPr lang="en-US" altLang="ko-KR" sz="82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 Level </a:t>
            </a: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조정을 지원</a:t>
            </a:r>
            <a:endParaRPr lang="en-US" altLang="ko-KR" sz="825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8588" indent="-128588" eaLnBrk="0" hangingPunct="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ko-KR" altLang="en-US" sz="825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8588" indent="-128588" eaLnBrk="0" hangingPunct="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en-US" altLang="ko-KR" sz="82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en-US" altLang="ko-KR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부하의 부담 없이 </a:t>
            </a:r>
            <a:r>
              <a:rPr lang="en-US" altLang="ko-KR" sz="82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Debugging</a:t>
            </a:r>
            <a:r>
              <a:rPr lang="en-US" altLang="ko-KR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825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8588" indent="-128588" eaLnBrk="0" hangingPunct="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altLang="ko-KR" sz="825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8588" indent="-128588" eaLnBrk="0" hangingPunct="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정식 배포 전 관리자 사전 테스트에 이용</a:t>
            </a:r>
            <a:endParaRPr lang="en-US" altLang="ko-KR" sz="825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8588" indent="-128588" eaLnBrk="0" hangingPunct="0">
              <a:buClr>
                <a:srgbClr val="7F7F7F"/>
              </a:buClr>
              <a:buFont typeface="Arial" panose="020B0604020202020204" pitchFamily="34" charset="0"/>
              <a:buChar char="•"/>
            </a:pPr>
            <a:endParaRPr lang="en-US" altLang="ko-KR" sz="825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28588" indent="-128588" eaLnBrk="0" hangingPunct="0"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en-US" altLang="ko-KR" sz="82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IP, </a:t>
            </a: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en-US" altLang="ko-KR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25" spc="-113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등 다양한 조건 조합</a:t>
            </a:r>
            <a:endParaRPr lang="en-US" altLang="ko-KR" sz="825" spc="-1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81" y="4120589"/>
            <a:ext cx="418298" cy="38612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0" y="2327875"/>
            <a:ext cx="336690" cy="31079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80" y="2282595"/>
            <a:ext cx="434801" cy="40135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84" y="3709250"/>
            <a:ext cx="818543" cy="75557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75" y="2687971"/>
            <a:ext cx="732725" cy="676362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80" y="2742094"/>
            <a:ext cx="434801" cy="40135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80" y="3201593"/>
            <a:ext cx="434801" cy="40135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80" y="3661091"/>
            <a:ext cx="434801" cy="40135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0" y="2785470"/>
            <a:ext cx="336690" cy="31079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0" y="3243064"/>
            <a:ext cx="336690" cy="31079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0" y="3700659"/>
            <a:ext cx="336690" cy="310791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40" y="4158253"/>
            <a:ext cx="336690" cy="310791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 bwMode="gray">
          <a:xfrm>
            <a:off x="4156746" y="2825601"/>
            <a:ext cx="37147" cy="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 rtlCol="0" anchor="ctr">
            <a:noAutofit/>
          </a:bodyPr>
          <a:lstStyle/>
          <a:p>
            <a:pPr algn="ctr" eaLnBrk="0" hangingPunct="0"/>
            <a:endParaRPr lang="ko-KR" altLang="en-US" sz="1050" b="1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gray">
          <a:xfrm>
            <a:off x="4156746" y="2939901"/>
            <a:ext cx="37147" cy="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 rtlCol="0" anchor="ctr">
            <a:noAutofit/>
          </a:bodyPr>
          <a:lstStyle/>
          <a:p>
            <a:pPr algn="ctr" eaLnBrk="0" hangingPunct="0"/>
            <a:endParaRPr lang="ko-KR" altLang="en-US" sz="1050" b="1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gray">
          <a:xfrm>
            <a:off x="4156746" y="3054201"/>
            <a:ext cx="37147" cy="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 rtlCol="0" anchor="ctr">
            <a:noAutofit/>
          </a:bodyPr>
          <a:lstStyle/>
          <a:p>
            <a:pPr algn="ctr" eaLnBrk="0" hangingPunct="0"/>
            <a:endParaRPr lang="ko-KR" altLang="en-US" sz="1050" b="1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gray">
          <a:xfrm>
            <a:off x="4156746" y="3168501"/>
            <a:ext cx="37147" cy="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 rtlCol="0" anchor="ctr">
            <a:noAutofit/>
          </a:bodyPr>
          <a:lstStyle/>
          <a:p>
            <a:pPr algn="ctr" eaLnBrk="0" hangingPunct="0"/>
            <a:endParaRPr lang="ko-KR" altLang="en-US" sz="1050" b="1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gray">
          <a:xfrm>
            <a:off x="4156746" y="3282800"/>
            <a:ext cx="37147" cy="7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9056" tIns="34529" rIns="69056" bIns="34529" rtlCol="0" anchor="ctr">
            <a:noAutofit/>
          </a:bodyPr>
          <a:lstStyle/>
          <a:p>
            <a:pPr algn="ctr" eaLnBrk="0" hangingPunct="0"/>
            <a:endParaRPr lang="ko-KR" altLang="en-US" sz="1050" b="1" err="1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9" name="꺾인 연결선 58"/>
          <p:cNvCxnSpPr>
            <a:stCxn id="43" idx="3"/>
            <a:endCxn id="54" idx="1"/>
          </p:cNvCxnSpPr>
          <p:nvPr/>
        </p:nvCxnSpPr>
        <p:spPr bwMode="auto">
          <a:xfrm>
            <a:off x="2397831" y="2483271"/>
            <a:ext cx="1758914" cy="346125"/>
          </a:xfrm>
          <a:prstGeom prst="bentConnector3">
            <a:avLst>
              <a:gd name="adj1" fmla="val 30505"/>
            </a:avLst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0" name="꺾인 연결선 59"/>
          <p:cNvCxnSpPr>
            <a:stCxn id="50" idx="3"/>
            <a:endCxn id="55" idx="1"/>
          </p:cNvCxnSpPr>
          <p:nvPr/>
        </p:nvCxnSpPr>
        <p:spPr bwMode="auto">
          <a:xfrm>
            <a:off x="2397831" y="2940865"/>
            <a:ext cx="1758914" cy="2831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1" name="꺾인 연결선 60"/>
          <p:cNvCxnSpPr>
            <a:stCxn id="51" idx="3"/>
            <a:endCxn id="56" idx="1"/>
          </p:cNvCxnSpPr>
          <p:nvPr/>
        </p:nvCxnSpPr>
        <p:spPr bwMode="auto">
          <a:xfrm flipV="1">
            <a:off x="2397831" y="3057996"/>
            <a:ext cx="1758914" cy="340464"/>
          </a:xfrm>
          <a:prstGeom prst="bentConnector3">
            <a:avLst>
              <a:gd name="adj1" fmla="val 24006"/>
            </a:avLst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62" name="꺾인 연결선 61"/>
          <p:cNvCxnSpPr>
            <a:stCxn id="52" idx="3"/>
            <a:endCxn id="57" idx="1"/>
          </p:cNvCxnSpPr>
          <p:nvPr/>
        </p:nvCxnSpPr>
        <p:spPr bwMode="auto">
          <a:xfrm flipV="1">
            <a:off x="2397831" y="3172295"/>
            <a:ext cx="1758914" cy="683759"/>
          </a:xfrm>
          <a:prstGeom prst="bentConnector3">
            <a:avLst>
              <a:gd name="adj1" fmla="val 29693"/>
            </a:avLst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63" name="그림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050" y="3683103"/>
            <a:ext cx="451568" cy="41683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875" y="3797403"/>
            <a:ext cx="451568" cy="41683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700" y="3911703"/>
            <a:ext cx="451568" cy="416831"/>
          </a:xfrm>
          <a:prstGeom prst="rect">
            <a:avLst/>
          </a:prstGeom>
        </p:spPr>
      </p:pic>
      <p:cxnSp>
        <p:nvCxnSpPr>
          <p:cNvPr id="67" name="꺾인 연결선 66"/>
          <p:cNvCxnSpPr>
            <a:stCxn id="53" idx="3"/>
            <a:endCxn id="58" idx="1"/>
          </p:cNvCxnSpPr>
          <p:nvPr/>
        </p:nvCxnSpPr>
        <p:spPr bwMode="auto">
          <a:xfrm flipV="1">
            <a:off x="2397831" y="3286596"/>
            <a:ext cx="1758914" cy="1027053"/>
          </a:xfrm>
          <a:prstGeom prst="bentConnector3">
            <a:avLst>
              <a:gd name="adj1" fmla="val 35785"/>
            </a:avLst>
          </a:prstGeom>
          <a:noFill/>
          <a:ln w="12700" cap="flat" cmpd="sng" algn="ctr">
            <a:solidFill>
              <a:srgbClr val="1299C5"/>
            </a:solidFill>
            <a:prstDash val="solid"/>
            <a:round/>
            <a:headEnd type="triangle"/>
            <a:tailEnd type="triangle"/>
          </a:ln>
          <a:effectLst/>
        </p:spPr>
      </p:cxnSp>
      <p:pic>
        <p:nvPicPr>
          <p:cNvPr id="66" name="그림 65" descr="Server2_by_mimooh.svg.png"/>
          <p:cNvPicPr>
            <a:picLocks noChangeAspect="1"/>
          </p:cNvPicPr>
          <p:nvPr/>
        </p:nvPicPr>
        <p:blipFill>
          <a:blip r:embed="rId8" cstate="print"/>
          <a:srcRect l="16121" t="11458" r="16121" b="16666"/>
          <a:stretch>
            <a:fillRect/>
          </a:stretch>
        </p:blipFill>
        <p:spPr>
          <a:xfrm flipH="1">
            <a:off x="3306601" y="2669926"/>
            <a:ext cx="641498" cy="88822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113" y="3084424"/>
            <a:ext cx="437405" cy="403758"/>
          </a:xfrm>
          <a:prstGeom prst="rect">
            <a:avLst/>
          </a:prstGeom>
        </p:spPr>
      </p:pic>
      <p:cxnSp>
        <p:nvCxnSpPr>
          <p:cNvPr id="69" name="꺾인 연결선 68"/>
          <p:cNvCxnSpPr>
            <a:stCxn id="68" idx="2"/>
            <a:endCxn id="45" idx="1"/>
          </p:cNvCxnSpPr>
          <p:nvPr/>
        </p:nvCxnSpPr>
        <p:spPr bwMode="auto">
          <a:xfrm rot="16200000" flipH="1">
            <a:off x="3644622" y="3658377"/>
            <a:ext cx="598858" cy="258469"/>
          </a:xfrm>
          <a:prstGeom prst="bentConnector2">
            <a:avLst/>
          </a:prstGeom>
          <a:noFill/>
          <a:ln w="12700" cap="flat" cmpd="sng" algn="ctr">
            <a:solidFill>
              <a:srgbClr val="1299C5"/>
            </a:solidFill>
            <a:prstDash val="solid"/>
            <a:round/>
            <a:headEnd type="none"/>
            <a:tailEnd type="triangle"/>
          </a:ln>
          <a:effectLst/>
        </p:spPr>
      </p:cxnSp>
      <p:grpSp>
        <p:nvGrpSpPr>
          <p:cNvPr id="70" name="그룹 69"/>
          <p:cNvGrpSpPr/>
          <p:nvPr/>
        </p:nvGrpSpPr>
        <p:grpSpPr>
          <a:xfrm>
            <a:off x="3220837" y="1438519"/>
            <a:ext cx="1704894" cy="1204763"/>
            <a:chOff x="235220" y="1725699"/>
            <a:chExt cx="9398300" cy="4727637"/>
          </a:xfrm>
          <a:effectLst/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11"/>
            <a:stretch/>
          </p:blipFill>
          <p:spPr>
            <a:xfrm>
              <a:off x="235220" y="1725699"/>
              <a:ext cx="9398300" cy="4727637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/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497" y="3315098"/>
              <a:ext cx="9205023" cy="286051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/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95961F0-9888-4289-9A52-661C4ADF9329}"/>
              </a:ext>
            </a:extLst>
          </p:cNvPr>
          <p:cNvSpPr txBox="1"/>
          <p:nvPr/>
        </p:nvSpPr>
        <p:spPr>
          <a:xfrm>
            <a:off x="5254892" y="1876797"/>
            <a:ext cx="18373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/>
              <a:t>선별적인 </a:t>
            </a:r>
            <a:r>
              <a:rPr lang="en-US" altLang="ko-KR" sz="900" b="1" dirty="0"/>
              <a:t>Debug Log </a:t>
            </a:r>
            <a:r>
              <a:rPr lang="ko-KR" altLang="en-US" sz="900" b="1" dirty="0"/>
              <a:t>적용 기술</a:t>
            </a:r>
          </a:p>
        </p:txBody>
      </p:sp>
    </p:spTree>
    <p:extLst>
      <p:ext uri="{BB962C8B-B14F-4D97-AF65-F5344CB8AC3E}">
        <p14:creationId xmlns:p14="http://schemas.microsoft.com/office/powerpoint/2010/main" val="24650488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037643-EBA6-48B5-88E7-B22C8016FCDD}"/>
              </a:ext>
            </a:extLst>
          </p:cNvPr>
          <p:cNvSpPr/>
          <p:nvPr/>
        </p:nvSpPr>
        <p:spPr>
          <a:xfrm>
            <a:off x="1097280" y="1314323"/>
            <a:ext cx="6903720" cy="34094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dirty="0">
              <a:solidFill>
                <a:srgbClr val="0020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99333" y="1487072"/>
            <a:ext cx="1857081" cy="301488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에러 모니터링 및 자동 거래 제어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자동화된 운영 제어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업무 오류가 등록된 주기 동안 </a:t>
            </a:r>
            <a:r>
              <a:rPr lang="ko-KR" altLang="en-US" dirty="0" err="1"/>
              <a:t>임계치를</a:t>
            </a:r>
            <a:r>
              <a:rPr lang="ko-KR" altLang="en-US" dirty="0"/>
              <a:t> 초과해서 발생하는 경우</a:t>
            </a:r>
            <a:r>
              <a:rPr lang="en-US" altLang="ko-KR" dirty="0"/>
              <a:t>, </a:t>
            </a:r>
            <a:r>
              <a:rPr lang="ko-KR" altLang="en-US" dirty="0"/>
              <a:t>관리자에 오류 통지 및 거래 자동 중지 등을 관리할 수 있도록 하여 신속한 장애 대응 및 자동 제어가 가능합니다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922" y="1972986"/>
            <a:ext cx="310791" cy="2868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360" y="1931189"/>
            <a:ext cx="401354" cy="370481"/>
          </a:xfrm>
          <a:prstGeom prst="rect">
            <a:avLst/>
          </a:prstGeom>
        </p:spPr>
      </p:pic>
      <p:cxnSp>
        <p:nvCxnSpPr>
          <p:cNvPr id="21" name="꺾인 연결선 20"/>
          <p:cNvCxnSpPr/>
          <p:nvPr/>
        </p:nvCxnSpPr>
        <p:spPr bwMode="auto">
          <a:xfrm flipV="1">
            <a:off x="2227165" y="1922525"/>
            <a:ext cx="614442" cy="275048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28" y="1699481"/>
            <a:ext cx="2685892" cy="88065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07" y="2874107"/>
            <a:ext cx="2685413" cy="162785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42" name="AutoShape 63"/>
          <p:cNvSpPr>
            <a:spLocks noChangeArrowheads="1"/>
          </p:cNvSpPr>
          <p:nvPr/>
        </p:nvSpPr>
        <p:spPr bwMode="auto">
          <a:xfrm>
            <a:off x="2841607" y="1489656"/>
            <a:ext cx="2685413" cy="216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831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에러 코드 및 제어 조건 등록 </a:t>
            </a:r>
            <a:endParaRPr lang="en-US" altLang="ko-KR" sz="831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23494" y="2279058"/>
            <a:ext cx="769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관리자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62103" y="1765787"/>
            <a:ext cx="1729446" cy="503279"/>
          </a:xfrm>
          <a:prstGeom prst="rect">
            <a:avLst/>
          </a:prstGeom>
        </p:spPr>
        <p:txBody>
          <a:bodyPr wrap="square" lIns="24923" tIns="0" rIns="24923" bIns="0" rtlCol="0">
            <a:spAutoFit/>
          </a:bodyPr>
          <a:lstStyle/>
          <a:p>
            <a:pPr marL="118699" indent="-118699">
              <a:lnSpc>
                <a:spcPts val="1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오류코드 및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en-US" altLang="ko-KR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오류코드 등록</a:t>
            </a:r>
            <a:endParaRPr lang="en-US" altLang="ko-KR" sz="80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주기 및 누적 오류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count</a:t>
            </a:r>
            <a:r>
              <a:rPr lang="en-US" altLang="ko-KR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en-US" altLang="ko-KR" sz="80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제어 코드 </a:t>
            </a:r>
            <a:r>
              <a:rPr lang="en-US" altLang="ko-KR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중지</a:t>
            </a:r>
            <a:r>
              <a:rPr lang="en-US" altLang="ko-KR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SMS</a:t>
            </a: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통지 등</a:t>
            </a:r>
            <a:r>
              <a:rPr lang="en-US" altLang="ko-KR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en-US" altLang="ko-KR" sz="80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꺾인 연결선 46"/>
          <p:cNvCxnSpPr>
            <a:endCxn id="41" idx="1"/>
          </p:cNvCxnSpPr>
          <p:nvPr/>
        </p:nvCxnSpPr>
        <p:spPr>
          <a:xfrm rot="16200000" flipH="1">
            <a:off x="1751214" y="2597639"/>
            <a:ext cx="1240737" cy="940049"/>
          </a:xfrm>
          <a:prstGeom prst="bentConnector2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AutoShape 63"/>
          <p:cNvSpPr>
            <a:spLocks noChangeArrowheads="1"/>
          </p:cNvSpPr>
          <p:nvPr/>
        </p:nvSpPr>
        <p:spPr bwMode="auto">
          <a:xfrm>
            <a:off x="2841607" y="2658106"/>
            <a:ext cx="2685413" cy="216000"/>
          </a:xfrm>
          <a:prstGeom prst="rect">
            <a:avLst/>
          </a:prstGeom>
          <a:solidFill>
            <a:srgbClr val="7F7F7F"/>
          </a:soli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831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에러 이벤트 모니터링</a:t>
            </a:r>
            <a:endParaRPr lang="en-US" altLang="ko-KR" sz="831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762101" y="3387324"/>
            <a:ext cx="1729448" cy="511422"/>
          </a:xfrm>
          <a:prstGeom prst="rect">
            <a:avLst/>
          </a:prstGeom>
        </p:spPr>
        <p:txBody>
          <a:bodyPr wrap="square" lIns="24923" tIns="0" rIns="24923" bIns="0" rtlCol="0">
            <a:spAutoFit/>
          </a:bodyPr>
          <a:lstStyle/>
          <a:p>
            <a:pPr marL="118699" indent="-118699">
              <a:lnSpc>
                <a:spcPts val="1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발생 건수 조회</a:t>
            </a:r>
            <a:endParaRPr lang="en-US" altLang="ko-KR" sz="80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 발생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Top5</a:t>
            </a:r>
            <a:r>
              <a:rPr lang="en-US" altLang="ko-KR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거래 코드 모니터링</a:t>
            </a:r>
            <a:endParaRPr lang="en-US" altLang="ko-KR" sz="80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 발생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Top5</a:t>
            </a:r>
            <a:r>
              <a:rPr lang="en-US" altLang="ko-KR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채널 타입 조회</a:t>
            </a:r>
            <a:endParaRPr lang="en-US" altLang="ko-KR" sz="80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18699" indent="-118699">
              <a:lnSpc>
                <a:spcPts val="1000"/>
              </a:lnSpc>
              <a:buClr>
                <a:srgbClr val="7F7F7F"/>
              </a:buClr>
              <a:buFont typeface="Arial" panose="020B0604020202020204" pitchFamily="34" charset="0"/>
              <a:buChar char="•"/>
            </a:pP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에러발생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Top5</a:t>
            </a:r>
            <a:r>
              <a:rPr lang="en-US" altLang="ko-KR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에러코드 모니터링</a:t>
            </a:r>
            <a:endParaRPr lang="en-US" altLang="ko-KR" sz="800" spc="-113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AutoShape 63"/>
          <p:cNvSpPr>
            <a:spLocks noChangeArrowheads="1"/>
          </p:cNvSpPr>
          <p:nvPr/>
        </p:nvSpPr>
        <p:spPr bwMode="auto">
          <a:xfrm>
            <a:off x="5699333" y="3090399"/>
            <a:ext cx="1857081" cy="216000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831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에러 유형 및 통계 조회</a:t>
            </a:r>
            <a:endParaRPr lang="en-US" altLang="ko-KR" sz="831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3" name="AutoShape 63"/>
          <p:cNvSpPr>
            <a:spLocks noChangeArrowheads="1"/>
          </p:cNvSpPr>
          <p:nvPr/>
        </p:nvSpPr>
        <p:spPr bwMode="auto">
          <a:xfrm>
            <a:off x="5699333" y="1487073"/>
            <a:ext cx="1857080" cy="216000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5400000" scaled="1"/>
            <a:tileRect/>
          </a:gradFill>
          <a:ln>
            <a:noFill/>
          </a:ln>
          <a:effectLst/>
        </p:spPr>
        <p:txBody>
          <a:bodyPr anchor="ctr">
            <a:noAutofit/>
          </a:bodyPr>
          <a:lstStyle/>
          <a:p>
            <a:pPr algn="ctr" defTabSz="153869">
              <a:buClr>
                <a:srgbClr val="016666"/>
              </a:buClr>
            </a:pPr>
            <a:r>
              <a:rPr lang="ko-KR" altLang="en-US" sz="831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에러 이벤트 등록</a:t>
            </a:r>
            <a:endParaRPr lang="en-US" altLang="ko-KR" sz="831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895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2795" y="1518929"/>
            <a:ext cx="5855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OTHERS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YOU THE ROAD ON THE MAP OF BUSINESS IN THE FUTURE.</a:t>
            </a:r>
            <a:b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BANKWARE GLOBAL ACCOMPANIES YOU TO YOUR DESTINATION.    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221819" y="957189"/>
            <a:ext cx="486003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503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2AFA91-3285-4391-BAE8-F744495ED41C}"/>
              </a:ext>
            </a:extLst>
          </p:cNvPr>
          <p:cNvSpPr/>
          <p:nvPr/>
        </p:nvSpPr>
        <p:spPr>
          <a:xfrm>
            <a:off x="1143000" y="1346818"/>
            <a:ext cx="6858000" cy="33613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개발 절차 관점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아키텍처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개발 및 산출물의 일관성 유지 및 현행화를 포함한 품질 보장을 위해서는 개발 절차 전반적인 도구의 지원</a:t>
            </a:r>
            <a:r>
              <a:rPr lang="en-US" altLang="ko-KR" dirty="0"/>
              <a:t>, </a:t>
            </a:r>
            <a:r>
              <a:rPr lang="ko-KR" altLang="en-US" dirty="0"/>
              <a:t>강제화</a:t>
            </a:r>
            <a:r>
              <a:rPr lang="en-US" altLang="ko-KR" dirty="0"/>
              <a:t> </a:t>
            </a:r>
            <a:r>
              <a:rPr lang="ko-KR" altLang="en-US" dirty="0"/>
              <a:t>및 역 공학을 통한 현행화를 모두 지원해야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1" name="오른쪽 화살표 140"/>
          <p:cNvSpPr/>
          <p:nvPr/>
        </p:nvSpPr>
        <p:spPr>
          <a:xfrm>
            <a:off x="3109957" y="2384615"/>
            <a:ext cx="756000" cy="486000"/>
          </a:xfrm>
          <a:prstGeom prst="rightArrow">
            <a:avLst/>
          </a:prstGeom>
          <a:gradFill flip="none" rotWithShape="1">
            <a:gsLst>
              <a:gs pos="9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750" b="1" dirty="0">
                <a:latin typeface="맑은 고딕" pitchFamily="50" charset="-127"/>
                <a:ea typeface="맑은 고딕" pitchFamily="50" charset="-127"/>
              </a:rPr>
              <a:t>Source </a:t>
            </a:r>
            <a:r>
              <a:rPr lang="ko-KR" altLang="en-US" sz="750" b="1" dirty="0"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sp>
        <p:nvSpPr>
          <p:cNvPr id="142" name="오른쪽 화살표 141"/>
          <p:cNvSpPr/>
          <p:nvPr/>
        </p:nvSpPr>
        <p:spPr>
          <a:xfrm>
            <a:off x="3109957" y="3391352"/>
            <a:ext cx="756000" cy="486000"/>
          </a:xfrm>
          <a:prstGeom prst="rightArrow">
            <a:avLst/>
          </a:prstGeom>
          <a:gradFill flip="none" rotWithShape="1">
            <a:gsLst>
              <a:gs pos="9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750" b="1" dirty="0">
                <a:latin typeface="맑은 고딕" pitchFamily="50" charset="-127"/>
                <a:ea typeface="맑은 고딕" pitchFamily="50" charset="-127"/>
              </a:rPr>
              <a:t>Source </a:t>
            </a:r>
            <a:r>
              <a:rPr lang="ko-KR" altLang="en-US" sz="750" b="1" dirty="0">
                <a:latin typeface="맑은 고딕" pitchFamily="50" charset="-127"/>
                <a:ea typeface="맑은 고딕" pitchFamily="50" charset="-127"/>
              </a:rPr>
              <a:t>생성</a:t>
            </a:r>
          </a:p>
        </p:txBody>
      </p:sp>
      <p:sp>
        <p:nvSpPr>
          <p:cNvPr id="143" name="오른쪽 화살표 142"/>
          <p:cNvSpPr/>
          <p:nvPr/>
        </p:nvSpPr>
        <p:spPr>
          <a:xfrm>
            <a:off x="3109957" y="3967276"/>
            <a:ext cx="756000" cy="486000"/>
          </a:xfrm>
          <a:prstGeom prst="rightArrow">
            <a:avLst/>
          </a:prstGeom>
          <a:gradFill flip="none" rotWithShape="1">
            <a:gsLst>
              <a:gs pos="9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7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복제</a:t>
            </a:r>
          </a:p>
        </p:txBody>
      </p:sp>
      <p:graphicFrame>
        <p:nvGraphicFramePr>
          <p:cNvPr id="144" name="표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473822"/>
              </p:ext>
            </p:extLst>
          </p:nvPr>
        </p:nvGraphicFramePr>
        <p:xfrm>
          <a:off x="1617543" y="1505199"/>
          <a:ext cx="1485000" cy="180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000">
                  <a:extLst>
                    <a:ext uri="{9D8B030D-6E8A-4147-A177-3AD203B41FA5}">
                      <a16:colId xmlns:a16="http://schemas.microsoft.com/office/drawing/2014/main" val="3556313071"/>
                    </a:ext>
                  </a:extLst>
                </a:gridCol>
              </a:tblGrid>
              <a:tr h="405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설계 툴</a:t>
                      </a:r>
                      <a:endParaRPr lang="en-US" altLang="ko-KR" sz="9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통합 개발 환경 </a:t>
                      </a:r>
                      <a:r>
                        <a:rPr lang="en-US" altLang="ko-KR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Plugin)</a:t>
                      </a:r>
                      <a:endParaRPr lang="ko-KR" altLang="ko-KR" sz="9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0518"/>
                  </a:ext>
                </a:extLst>
              </a:tr>
              <a:tr h="1404000">
                <a:tc>
                  <a:txBody>
                    <a:bodyPr/>
                    <a:lstStyle/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Application Code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설정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Project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설정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Package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설정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Class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정의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Method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정의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IO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정의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Method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내 </a:t>
                      </a: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Flow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정의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05958"/>
                  </a:ext>
                </a:extLst>
              </a:tr>
            </a:tbl>
          </a:graphicData>
        </a:graphic>
      </p:graphicFrame>
      <p:graphicFrame>
        <p:nvGraphicFramePr>
          <p:cNvPr id="145" name="표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423292"/>
              </p:ext>
            </p:extLst>
          </p:nvPr>
        </p:nvGraphicFramePr>
        <p:xfrm>
          <a:off x="1617541" y="3451616"/>
          <a:ext cx="1485000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000">
                  <a:extLst>
                    <a:ext uri="{9D8B030D-6E8A-4147-A177-3AD203B41FA5}">
                      <a16:colId xmlns:a16="http://schemas.microsoft.com/office/drawing/2014/main" val="3556313071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EIMS</a:t>
                      </a:r>
                      <a:endParaRPr lang="ko-KR" altLang="ko-KR" sz="9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05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171450" marR="0" lvl="0" indent="-171450" algn="l" defTabSz="422041" rtl="0" eaLnBrk="1" fontAlgn="auto" latinLnBrk="1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IO Layout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정의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05958"/>
                  </a:ext>
                </a:extLst>
              </a:tr>
            </a:tbl>
          </a:graphicData>
        </a:graphic>
      </p:graphicFrame>
      <p:graphicFrame>
        <p:nvGraphicFramePr>
          <p:cNvPr id="146" name="표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893844"/>
              </p:ext>
            </p:extLst>
          </p:nvPr>
        </p:nvGraphicFramePr>
        <p:xfrm>
          <a:off x="1617541" y="4037600"/>
          <a:ext cx="1485000" cy="5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000">
                  <a:extLst>
                    <a:ext uri="{9D8B030D-6E8A-4147-A177-3AD203B41FA5}">
                      <a16:colId xmlns:a16="http://schemas.microsoft.com/office/drawing/2014/main" val="3556313071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Meta</a:t>
                      </a:r>
                      <a:endParaRPr lang="ko-KR" altLang="ko-KR" sz="9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0518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marL="171450" marR="0" lvl="0" indent="-171450" algn="l" defTabSz="422041" rtl="0" eaLnBrk="1" fontAlgn="auto" latinLnBrk="1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표준 단어</a:t>
                      </a: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용어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05958"/>
                  </a:ext>
                </a:extLst>
              </a:tr>
            </a:tbl>
          </a:graphicData>
        </a:graphic>
      </p:graphicFrame>
      <p:graphicFrame>
        <p:nvGraphicFramePr>
          <p:cNvPr id="147" name="표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23286"/>
              </p:ext>
            </p:extLst>
          </p:nvPr>
        </p:nvGraphicFramePr>
        <p:xfrm>
          <a:off x="3872359" y="1505200"/>
          <a:ext cx="1404000" cy="3062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000">
                  <a:extLst>
                    <a:ext uri="{9D8B030D-6E8A-4147-A177-3AD203B41FA5}">
                      <a16:colId xmlns:a16="http://schemas.microsoft.com/office/drawing/2014/main" val="3556313071"/>
                    </a:ext>
                  </a:extLst>
                </a:gridCol>
              </a:tblGrid>
              <a:tr h="4150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개발 툴 및 환경</a:t>
                      </a:r>
                      <a:endParaRPr lang="ko-KR" altLang="ko-KR" sz="9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0518"/>
                  </a:ext>
                </a:extLst>
              </a:tr>
              <a:tr h="2646973">
                <a:tc>
                  <a:txBody>
                    <a:bodyPr/>
                    <a:lstStyle/>
                    <a:p>
                      <a:pPr marL="171450" marR="0" lvl="0" indent="-171450" algn="l" defTabSz="422041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SC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개발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BC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개발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DBIO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개발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코드 </a:t>
                      </a:r>
                      <a:r>
                        <a:rPr lang="ko-KR" altLang="en-US" sz="800" b="0" kern="1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인스펙션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개발서버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Deploy</a:t>
                      </a: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전문 테스트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테스트 결과 확인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Meta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관리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05958"/>
                  </a:ext>
                </a:extLst>
              </a:tr>
            </a:tbl>
          </a:graphicData>
        </a:graphic>
      </p:graphicFrame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040544"/>
              </p:ext>
            </p:extLst>
          </p:nvPr>
        </p:nvGraphicFramePr>
        <p:xfrm>
          <a:off x="6046181" y="4009057"/>
          <a:ext cx="1485000" cy="586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000">
                  <a:extLst>
                    <a:ext uri="{9D8B030D-6E8A-4147-A177-3AD203B41FA5}">
                      <a16:colId xmlns:a16="http://schemas.microsoft.com/office/drawing/2014/main" val="3556313071"/>
                    </a:ext>
                  </a:extLst>
                </a:gridCol>
              </a:tblGrid>
              <a:tr h="1999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기타 기능</a:t>
                      </a:r>
                      <a:endParaRPr lang="ko-KR" altLang="ko-KR" sz="9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0518"/>
                  </a:ext>
                </a:extLst>
              </a:tr>
              <a:tr h="286037">
                <a:tc>
                  <a:txBody>
                    <a:bodyPr/>
                    <a:lstStyle/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영향도 분석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서비스 </a:t>
                      </a: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Flow Viewer</a:t>
                      </a:r>
                      <a:endParaRPr lang="ko-KR" altLang="en-US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05958"/>
                  </a:ext>
                </a:extLst>
              </a:tr>
            </a:tbl>
          </a:graphicData>
        </a:graphic>
      </p:graphicFrame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755711"/>
              </p:ext>
            </p:extLst>
          </p:nvPr>
        </p:nvGraphicFramePr>
        <p:xfrm>
          <a:off x="6046181" y="1503905"/>
          <a:ext cx="1485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000">
                  <a:extLst>
                    <a:ext uri="{9D8B030D-6E8A-4147-A177-3AD203B41FA5}">
                      <a16:colId xmlns:a16="http://schemas.microsoft.com/office/drawing/2014/main" val="3556313071"/>
                    </a:ext>
                  </a:extLst>
                </a:gridCol>
              </a:tblGrid>
              <a:tr h="29552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Flow</a:t>
                      </a:r>
                      <a:r>
                        <a:rPr lang="en-US" altLang="ko-KR" sz="900" b="1" kern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Designer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(</a:t>
                      </a:r>
                      <a:r>
                        <a:rPr lang="ko-KR" altLang="en-US" sz="900" b="1" kern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상세</a:t>
                      </a:r>
                      <a:r>
                        <a:rPr lang="en-US" altLang="ko-KR" sz="900" b="1" kern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900" b="1" kern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설계서</a:t>
                      </a:r>
                      <a:r>
                        <a:rPr lang="en-US" altLang="ko-KR" sz="900" b="1" kern="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endParaRPr lang="ko-KR" altLang="ko-KR" sz="900" b="1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0518"/>
                  </a:ext>
                </a:extLst>
              </a:tr>
              <a:tr h="321063">
                <a:tc>
                  <a:txBody>
                    <a:bodyPr/>
                    <a:lstStyle/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Flow Designer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으로 </a:t>
                      </a: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Method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내</a:t>
                      </a:r>
                      <a:r>
                        <a:rPr lang="en-US" altLang="ko-KR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 Flow </a:t>
                      </a: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가시화 → 산출물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05958"/>
                  </a:ext>
                </a:extLst>
              </a:tr>
            </a:tbl>
          </a:graphicData>
        </a:graphic>
      </p:graphicFrame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93381"/>
              </p:ext>
            </p:extLst>
          </p:nvPr>
        </p:nvGraphicFramePr>
        <p:xfrm>
          <a:off x="6046181" y="2418497"/>
          <a:ext cx="14850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000">
                  <a:extLst>
                    <a:ext uri="{9D8B030D-6E8A-4147-A177-3AD203B41FA5}">
                      <a16:colId xmlns:a16="http://schemas.microsoft.com/office/drawing/2014/main" val="3556313071"/>
                    </a:ext>
                  </a:extLst>
                </a:gridCol>
              </a:tblGrid>
              <a:tr h="191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Q#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0518"/>
                  </a:ext>
                </a:extLst>
              </a:tr>
              <a:tr h="324159">
                <a:tc>
                  <a:txBody>
                    <a:bodyPr/>
                    <a:lstStyle/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테스트 결과 증빙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테스트 커버리지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소스 품질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05958"/>
                  </a:ext>
                </a:extLst>
              </a:tr>
            </a:tbl>
          </a:graphicData>
        </a:graphic>
      </p:graphicFrame>
      <p:sp>
        <p:nvSpPr>
          <p:cNvPr id="151" name="오른쪽 화살표 150"/>
          <p:cNvSpPr/>
          <p:nvPr/>
        </p:nvSpPr>
        <p:spPr>
          <a:xfrm>
            <a:off x="5282027" y="1757715"/>
            <a:ext cx="756000" cy="486000"/>
          </a:xfrm>
          <a:prstGeom prst="rightArrow">
            <a:avLst/>
          </a:prstGeom>
          <a:gradFill flip="none" rotWithShape="1">
            <a:gsLst>
              <a:gs pos="9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7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역공학</a:t>
            </a:r>
            <a:endParaRPr lang="ko-KR" altLang="en-US" sz="7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2" name="오른쪽 화살표 151"/>
          <p:cNvSpPr/>
          <p:nvPr/>
        </p:nvSpPr>
        <p:spPr>
          <a:xfrm>
            <a:off x="5282027" y="2900456"/>
            <a:ext cx="756000" cy="486000"/>
          </a:xfrm>
          <a:prstGeom prst="rightArrow">
            <a:avLst/>
          </a:prstGeom>
          <a:gradFill flip="none" rotWithShape="1">
            <a:gsLst>
              <a:gs pos="9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en-US" altLang="ko-KR" sz="750" b="1" dirty="0">
                <a:latin typeface="맑은 고딕" pitchFamily="50" charset="-127"/>
                <a:ea typeface="맑은 고딕" pitchFamily="50" charset="-127"/>
              </a:rPr>
              <a:t> BCI Recording</a:t>
            </a:r>
            <a:endParaRPr lang="ko-KR" altLang="en-US" sz="7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" name="오른쪽 화살표 152"/>
          <p:cNvSpPr/>
          <p:nvPr/>
        </p:nvSpPr>
        <p:spPr>
          <a:xfrm>
            <a:off x="5282027" y="3870277"/>
            <a:ext cx="756000" cy="486000"/>
          </a:xfrm>
          <a:prstGeom prst="rightArrow">
            <a:avLst/>
          </a:prstGeom>
          <a:gradFill flip="none" rotWithShape="1">
            <a:gsLst>
              <a:gs pos="9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63744" tIns="31873" rIns="63744" bIns="3187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r>
              <a:rPr lang="ko-KR" altLang="en-US" sz="7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79F7F54-2183-431B-AB55-177C0B45A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099966"/>
              </p:ext>
            </p:extLst>
          </p:nvPr>
        </p:nvGraphicFramePr>
        <p:xfrm>
          <a:off x="6046175" y="3134466"/>
          <a:ext cx="1485000" cy="749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000">
                  <a:extLst>
                    <a:ext uri="{9D8B030D-6E8A-4147-A177-3AD203B41FA5}">
                      <a16:colId xmlns:a16="http://schemas.microsoft.com/office/drawing/2014/main" val="3556313071"/>
                    </a:ext>
                  </a:extLst>
                </a:gridCol>
              </a:tblGrid>
              <a:tr h="223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ENPHAROS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10518"/>
                  </a:ext>
                </a:extLst>
              </a:tr>
              <a:tr h="392908">
                <a:tc>
                  <a:txBody>
                    <a:bodyPr/>
                    <a:lstStyle/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테스트 결과 증빙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테스트 커버리지</a:t>
                      </a:r>
                      <a:endParaRPr lang="en-US" altLang="ko-KR" sz="800" b="0" kern="10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171450" marR="0" lvl="0" indent="-171450" algn="l" defTabSz="422041" rtl="0" eaLnBrk="1" fontAlgn="auto" latinLnBrk="1" hangingPunct="1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kern="100" noProof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/>
                          <a:ea typeface="맑은 고딕"/>
                          <a:cs typeface="Times New Roman"/>
                        </a:rPr>
                        <a:t>소스 품질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105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36D87EF-6B5A-4A7D-A582-D56B73644CBA}"/>
              </a:ext>
            </a:extLst>
          </p:cNvPr>
          <p:cNvSpPr/>
          <p:nvPr/>
        </p:nvSpPr>
        <p:spPr>
          <a:xfrm>
            <a:off x="4346637" y="1369403"/>
            <a:ext cx="463651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온라인 거래처리 구조와 관련 프레임워크 컴포넌트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아키텍처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729269" y="1116668"/>
            <a:ext cx="1622239" cy="2840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8699" indent="-118699">
              <a:buFont typeface="Arial" pitchFamily="34" charset="0"/>
              <a:buChar char="•"/>
            </a:pP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다양한 프로토콜과 메지지 포맷 지원</a:t>
            </a:r>
            <a:endParaRPr lang="en-US" altLang="ko-KR" sz="623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118699" indent="-118699">
              <a:buFont typeface="Arial" pitchFamily="34" charset="0"/>
              <a:buChar char="•"/>
            </a:pP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메시지 </a:t>
            </a: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sym typeface="Wingdings" pitchFamily="2" charset="2"/>
              </a:rPr>
              <a:t>&lt;-&gt; DTO </a:t>
            </a: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sym typeface="Wingdings" pitchFamily="2" charset="2"/>
              </a:rPr>
              <a:t>자동</a:t>
            </a: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sym typeface="Wingdings" pitchFamily="2" charset="2"/>
              </a:rPr>
              <a:t> </a:t>
            </a: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sym typeface="Wingdings" pitchFamily="2" charset="2"/>
              </a:rPr>
              <a:t>변환</a:t>
            </a:r>
            <a:endParaRPr lang="ko-KR" altLang="en-US" sz="623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3317366" y="1124301"/>
            <a:ext cx="1272784" cy="379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8699" indent="-118699">
              <a:buFont typeface="Arial" pitchFamily="34" charset="0"/>
              <a:buChar char="•"/>
            </a:pP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거래제어 및 서비스 라우팅</a:t>
            </a:r>
            <a:endParaRPr lang="en-US" altLang="ko-KR" sz="623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118699" indent="-118699">
              <a:buFont typeface="Arial" pitchFamily="34" charset="0"/>
              <a:buChar char="•"/>
            </a:pP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계층적 거래처리 구조</a:t>
            </a:r>
            <a:b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</a:b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</a:t>
            </a: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선후처리</a:t>
            </a: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)</a:t>
            </a:r>
            <a:endParaRPr lang="ko-KR" altLang="en-US" sz="623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84754" y="859086"/>
            <a:ext cx="5809279" cy="233042"/>
            <a:chOff x="1078437" y="955152"/>
            <a:chExt cx="8391180" cy="336615"/>
          </a:xfrm>
          <a:gradFill>
            <a:gsLst>
              <a:gs pos="0">
                <a:srgbClr val="1299C5"/>
              </a:gs>
              <a:gs pos="100000">
                <a:srgbClr val="00B689"/>
              </a:gs>
            </a:gsLst>
            <a:lin ang="0" scaled="1"/>
          </a:gradFill>
        </p:grpSpPr>
        <p:sp>
          <p:nvSpPr>
            <p:cNvPr id="143" name="TextBox 142"/>
            <p:cNvSpPr txBox="1"/>
            <p:nvPr/>
          </p:nvSpPr>
          <p:spPr>
            <a:xfrm>
              <a:off x="1078437" y="964097"/>
              <a:ext cx="2016000" cy="327670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t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200" b="1">
                  <a:latin typeface="+mn-ea"/>
                  <a:ea typeface="+mn-ea"/>
                </a:defRPr>
              </a:lvl1pPr>
            </a:lstStyle>
            <a:p>
              <a:r>
                <a:rPr lang="en-US" altLang="ko-KR" sz="831" b="0" dirty="0">
                  <a:solidFill>
                    <a:prstClr val="white"/>
                  </a:solidFill>
                </a:rPr>
                <a:t>Channel Layer</a:t>
              </a:r>
              <a:endParaRPr lang="ko-KR" altLang="en-US" sz="831" b="0" dirty="0">
                <a:solidFill>
                  <a:prstClr val="white"/>
                </a:solidFill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234805" y="964097"/>
              <a:ext cx="2376807" cy="327670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t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200" b="1">
                  <a:latin typeface="+mn-ea"/>
                  <a:ea typeface="+mn-ea"/>
                </a:defRPr>
              </a:lvl1pPr>
            </a:lstStyle>
            <a:p>
              <a:r>
                <a:rPr lang="en-US" altLang="ko-KR" sz="831" b="0" dirty="0">
                  <a:solidFill>
                    <a:prstClr val="white"/>
                  </a:solidFill>
                </a:rPr>
                <a:t>Service Control Layer</a:t>
              </a:r>
              <a:endParaRPr lang="ko-KR" altLang="en-US" sz="831" b="0" dirty="0">
                <a:solidFill>
                  <a:prstClr val="white"/>
                </a:solidFill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5724301" y="964097"/>
              <a:ext cx="1962184" cy="327670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t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200" b="1">
                  <a:latin typeface="+mn-ea"/>
                  <a:ea typeface="+mn-ea"/>
                </a:defRPr>
              </a:lvl1pPr>
            </a:lstStyle>
            <a:p>
              <a:r>
                <a:rPr lang="en-US" altLang="ko-KR" sz="831" b="0" dirty="0">
                  <a:solidFill>
                    <a:prstClr val="white"/>
                  </a:solidFill>
                </a:rPr>
                <a:t>Business Layer</a:t>
              </a:r>
              <a:endParaRPr lang="ko-KR" altLang="en-US" sz="831" b="0" dirty="0">
                <a:solidFill>
                  <a:prstClr val="white"/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7857033" y="955152"/>
              <a:ext cx="1612584" cy="329336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 lIns="0" tIns="0" rIns="0" bIns="0" rtlCol="0" anchor="ctr">
              <a:noAutofit/>
            </a:bodyPr>
            <a:lstStyle>
              <a:defPPr>
                <a:defRPr lang="ko-KR"/>
              </a:defPPr>
              <a:lvl1pPr algn="ctr">
                <a:defRPr sz="1200" b="1">
                  <a:latin typeface="+mn-ea"/>
                  <a:ea typeface="+mn-ea"/>
                </a:defRPr>
              </a:lvl1pPr>
            </a:lstStyle>
            <a:p>
              <a:r>
                <a:rPr lang="en-US" altLang="ko-KR" sz="831" b="0" dirty="0">
                  <a:solidFill>
                    <a:prstClr val="white"/>
                  </a:solidFill>
                </a:rPr>
                <a:t>External Access Layer</a:t>
              </a:r>
              <a:endParaRPr lang="ko-KR" altLang="en-US" sz="831" b="0" dirty="0">
                <a:solidFill>
                  <a:prstClr val="white"/>
                </a:solidFill>
              </a:endParaRPr>
            </a:p>
          </p:txBody>
        </p:sp>
      </p:grpSp>
      <p:sp>
        <p:nvSpPr>
          <p:cNvPr id="147" name="직사각형 146"/>
          <p:cNvSpPr/>
          <p:nvPr/>
        </p:nvSpPr>
        <p:spPr>
          <a:xfrm>
            <a:off x="2024053" y="2065390"/>
            <a:ext cx="1086392" cy="1113212"/>
          </a:xfrm>
          <a:prstGeom prst="rect">
            <a:avLst/>
          </a:prstGeom>
          <a:solidFill>
            <a:srgbClr val="F2F2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8" dirty="0">
              <a:solidFill>
                <a:srgbClr val="002060"/>
              </a:solidFill>
              <a:latin typeface="맑은 고딕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2024054" y="3227629"/>
            <a:ext cx="1086392" cy="548948"/>
            <a:chOff x="1136575" y="3810246"/>
            <a:chExt cx="1635970" cy="1303813"/>
          </a:xfrm>
          <a:solidFill>
            <a:srgbClr val="A6D7F0"/>
          </a:solidFill>
        </p:grpSpPr>
        <p:sp>
          <p:nvSpPr>
            <p:cNvPr id="149" name="직사각형 148"/>
            <p:cNvSpPr/>
            <p:nvPr/>
          </p:nvSpPr>
          <p:spPr>
            <a:xfrm>
              <a:off x="1136575" y="3810246"/>
              <a:ext cx="1635970" cy="367710"/>
            </a:xfrm>
            <a:prstGeom prst="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727" dirty="0">
                  <a:solidFill>
                    <a:srgbClr val="FF0000"/>
                  </a:solidFill>
                  <a:latin typeface="맑은 고딕"/>
                </a:rPr>
                <a:t>HTTP</a:t>
              </a:r>
              <a:r>
                <a:rPr lang="en-US" altLang="ko-KR" sz="727" dirty="0">
                  <a:solidFill>
                    <a:srgbClr val="002060"/>
                  </a:solidFill>
                  <a:latin typeface="맑은 고딕"/>
                </a:rPr>
                <a:t>/</a:t>
              </a:r>
              <a:r>
                <a:rPr lang="en-US" altLang="ko-KR" sz="623" dirty="0">
                  <a:solidFill>
                    <a:srgbClr val="002060"/>
                  </a:solidFill>
                  <a:latin typeface="맑은 고딕"/>
                </a:rPr>
                <a:t>XML,JSON,SOAP,FLD</a:t>
              </a:r>
              <a:endParaRPr lang="ko-KR" altLang="en-US" sz="623" dirty="0">
                <a:solidFill>
                  <a:srgbClr val="002060"/>
                </a:solidFill>
                <a:latin typeface="맑은 고딕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36575" y="4271169"/>
              <a:ext cx="1635970" cy="367710"/>
            </a:xfrm>
            <a:prstGeom prst="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7" dirty="0">
                  <a:solidFill>
                    <a:srgbClr val="FF0000"/>
                  </a:solidFill>
                  <a:latin typeface="맑은 고딕"/>
                </a:rPr>
                <a:t>TCPIP</a:t>
              </a:r>
              <a:r>
                <a:rPr lang="en-US" altLang="ko-KR" sz="727" dirty="0">
                  <a:solidFill>
                    <a:srgbClr val="002060"/>
                  </a:solidFill>
                  <a:latin typeface="맑은 고딕"/>
                </a:rPr>
                <a:t>/</a:t>
              </a:r>
              <a:r>
                <a:rPr lang="en-US" altLang="ko-KR" sz="623" dirty="0">
                  <a:solidFill>
                    <a:srgbClr val="002060"/>
                  </a:solidFill>
                  <a:latin typeface="맑은 고딕"/>
                </a:rPr>
                <a:t>XML,FLD</a:t>
              </a:r>
              <a:endParaRPr lang="ko-KR" altLang="en-US" sz="623" dirty="0">
                <a:solidFill>
                  <a:srgbClr val="002060"/>
                </a:solidFill>
                <a:latin typeface="맑은 고딕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1136575" y="4746349"/>
              <a:ext cx="1635970" cy="367710"/>
            </a:xfrm>
            <a:prstGeom prst="rect">
              <a:avLst/>
            </a:prstGeom>
            <a:solidFill>
              <a:srgbClr val="F2F2F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27" dirty="0">
                  <a:solidFill>
                    <a:srgbClr val="FF0000"/>
                  </a:solidFill>
                  <a:latin typeface="맑은 고딕"/>
                </a:rPr>
                <a:t>JMS</a:t>
              </a:r>
              <a:r>
                <a:rPr lang="en-US" altLang="ko-KR" sz="727" dirty="0">
                  <a:solidFill>
                    <a:srgbClr val="002060"/>
                  </a:solidFill>
                  <a:latin typeface="맑은 고딕"/>
                </a:rPr>
                <a:t>/</a:t>
              </a:r>
              <a:r>
                <a:rPr lang="en-US" altLang="ko-KR" sz="623" dirty="0">
                  <a:solidFill>
                    <a:srgbClr val="002060"/>
                  </a:solidFill>
                  <a:latin typeface="맑은 고딕"/>
                </a:rPr>
                <a:t>XML,FLD</a:t>
              </a:r>
              <a:endParaRPr lang="ko-KR" altLang="en-US" sz="727" dirty="0">
                <a:solidFill>
                  <a:srgbClr val="002060"/>
                </a:solidFill>
                <a:latin typeface="맑은 고딕"/>
              </a:endParaRPr>
            </a:p>
          </p:txBody>
        </p:sp>
      </p:grpSp>
      <p:cxnSp>
        <p:nvCxnSpPr>
          <p:cNvPr id="152" name="직선 화살표 연결선 151"/>
          <p:cNvCxnSpPr>
            <a:endCxn id="315" idx="1"/>
          </p:cNvCxnSpPr>
          <p:nvPr/>
        </p:nvCxnSpPr>
        <p:spPr>
          <a:xfrm>
            <a:off x="3041727" y="2704691"/>
            <a:ext cx="321233" cy="216292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화살표 연결선 152"/>
          <p:cNvCxnSpPr>
            <a:endCxn id="315" idx="1"/>
          </p:cNvCxnSpPr>
          <p:nvPr/>
        </p:nvCxnSpPr>
        <p:spPr>
          <a:xfrm flipV="1">
            <a:off x="3110445" y="2920983"/>
            <a:ext cx="252515" cy="384055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endCxn id="315" idx="1"/>
          </p:cNvCxnSpPr>
          <p:nvPr/>
        </p:nvCxnSpPr>
        <p:spPr>
          <a:xfrm flipV="1">
            <a:off x="3110445" y="2920983"/>
            <a:ext cx="252515" cy="578119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endCxn id="315" idx="1"/>
          </p:cNvCxnSpPr>
          <p:nvPr/>
        </p:nvCxnSpPr>
        <p:spPr>
          <a:xfrm flipV="1">
            <a:off x="3110445" y="2920983"/>
            <a:ext cx="252515" cy="778184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/>
          <p:cNvSpPr/>
          <p:nvPr/>
        </p:nvSpPr>
        <p:spPr>
          <a:xfrm>
            <a:off x="2087482" y="2288019"/>
            <a:ext cx="954203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Input Image Logging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2092900" y="2452779"/>
            <a:ext cx="948785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Input </a:t>
            </a:r>
            <a:r>
              <a:rPr lang="ko-KR" altLang="en-US" sz="623" dirty="0">
                <a:solidFill>
                  <a:prstClr val="white"/>
                </a:solidFill>
                <a:latin typeface="맑은 고딕"/>
              </a:rPr>
              <a:t>메시지</a:t>
            </a:r>
            <a:r>
              <a:rPr lang="en-US" altLang="ko-KR" sz="623" dirty="0">
                <a:solidFill>
                  <a:prstClr val="white"/>
                </a:solidFill>
                <a:latin typeface="맑은 고딕"/>
                <a:sym typeface="Wingdings" pitchFamily="2" charset="2"/>
              </a:rPr>
              <a:t></a:t>
            </a:r>
            <a:r>
              <a:rPr lang="ko-KR" altLang="en-US" sz="623" dirty="0">
                <a:solidFill>
                  <a:prstClr val="white"/>
                </a:solidFill>
                <a:latin typeface="맑은 고딕"/>
                <a:sym typeface="Wingdings" pitchFamily="2" charset="2"/>
              </a:rPr>
              <a:t>객체 </a:t>
            </a:r>
            <a:r>
              <a:rPr lang="ko-KR" altLang="en-US" sz="623" dirty="0">
                <a:solidFill>
                  <a:prstClr val="white"/>
                </a:solidFill>
                <a:latin typeface="맑은 고딕"/>
              </a:rPr>
              <a:t> 변환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2092902" y="2633732"/>
            <a:ext cx="948825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Call Service Executor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2092900" y="2817768"/>
            <a:ext cx="948785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54" dirty="0">
                <a:solidFill>
                  <a:prstClr val="white"/>
                </a:solidFill>
                <a:latin typeface="맑은 고딕"/>
              </a:rPr>
              <a:t>Output </a:t>
            </a:r>
            <a:r>
              <a:rPr lang="ko-KR" altLang="en-US" sz="554" dirty="0">
                <a:solidFill>
                  <a:prstClr val="white"/>
                </a:solidFill>
                <a:latin typeface="맑은 고딕"/>
              </a:rPr>
              <a:t>객체 </a:t>
            </a:r>
            <a:r>
              <a:rPr lang="en-US" altLang="ko-KR" sz="554" dirty="0">
                <a:solidFill>
                  <a:prstClr val="white"/>
                </a:solidFill>
                <a:latin typeface="맑은 고딕"/>
                <a:sym typeface="Wingdings" pitchFamily="2" charset="2"/>
              </a:rPr>
              <a:t></a:t>
            </a:r>
            <a:r>
              <a:rPr lang="ko-KR" altLang="en-US" sz="554" dirty="0">
                <a:solidFill>
                  <a:prstClr val="white"/>
                </a:solidFill>
                <a:latin typeface="맑은 고딕"/>
              </a:rPr>
              <a:t>메시지 변환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2087482" y="2995365"/>
            <a:ext cx="954203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Output Image Logging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161" name="직사각형 160"/>
          <p:cNvSpPr/>
          <p:nvPr/>
        </p:nvSpPr>
        <p:spPr>
          <a:xfrm>
            <a:off x="2080105" y="2070234"/>
            <a:ext cx="990977" cy="220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31" dirty="0">
                <a:solidFill>
                  <a:srgbClr val="002060"/>
                </a:solidFill>
                <a:latin typeface="맑은 고딕"/>
              </a:rPr>
              <a:t>Service Endpoint</a:t>
            </a:r>
            <a:endParaRPr lang="ko-KR" altLang="en-US" sz="831" dirty="0">
              <a:solidFill>
                <a:srgbClr val="002060"/>
              </a:solidFill>
              <a:latin typeface="맑은 고딕"/>
            </a:endParaRPr>
          </a:p>
        </p:txBody>
      </p:sp>
      <p:pic>
        <p:nvPicPr>
          <p:cNvPr id="16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120" y="1475514"/>
            <a:ext cx="609737" cy="43833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3" name="Rectangle 37"/>
          <p:cNvSpPr>
            <a:spLocks noChangeArrowheads="1"/>
          </p:cNvSpPr>
          <p:nvPr/>
        </p:nvSpPr>
        <p:spPr bwMode="auto">
          <a:xfrm>
            <a:off x="6433269" y="1616614"/>
            <a:ext cx="946643" cy="15690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/>
          <a:p>
            <a:pPr algn="ctr"/>
            <a:r>
              <a:rPr lang="en-US" altLang="ko-KR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DAO </a:t>
            </a:r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생성</a:t>
            </a:r>
            <a:endParaRPr lang="en-US" altLang="ko-KR" sz="692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algn="ctr"/>
            <a:r>
              <a:rPr lang="en-US" altLang="ko-KR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(DAS Builder)</a:t>
            </a:r>
            <a:endParaRPr lang="ko-KR" altLang="en-US" sz="692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64" name="그림 163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64093" y="1474290"/>
            <a:ext cx="725400" cy="44186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165" name="Rectangle 37"/>
          <p:cNvSpPr>
            <a:spLocks noChangeArrowheads="1"/>
          </p:cNvSpPr>
          <p:nvPr/>
        </p:nvSpPr>
        <p:spPr bwMode="auto">
          <a:xfrm>
            <a:off x="2089659" y="1639793"/>
            <a:ext cx="674268" cy="2130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en-US" altLang="ko-KR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I/O</a:t>
            </a:r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정의 </a:t>
            </a:r>
            <a:endParaRPr lang="en-US" altLang="ko-KR" sz="692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algn="ctr"/>
            <a:r>
              <a:rPr lang="en-US" altLang="ko-KR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(DTO Editor)</a:t>
            </a:r>
            <a:endParaRPr lang="ko-KR" altLang="en-US" sz="692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16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7580" y="1475514"/>
            <a:ext cx="1068129" cy="438338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167" name="Rectangle 37"/>
          <p:cNvSpPr>
            <a:spLocks noChangeArrowheads="1"/>
          </p:cNvSpPr>
          <p:nvPr/>
        </p:nvSpPr>
        <p:spPr bwMode="gray">
          <a:xfrm>
            <a:off x="5387743" y="1604365"/>
            <a:ext cx="697847" cy="213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서비스</a:t>
            </a:r>
            <a:r>
              <a:rPr lang="en-US" altLang="ko-KR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/</a:t>
            </a:r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모듈작성 </a:t>
            </a:r>
            <a:endParaRPr lang="en-US" altLang="ko-KR" sz="692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algn="ctr"/>
            <a:r>
              <a:rPr lang="en-US" altLang="ko-KR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(App Builder)</a:t>
            </a:r>
            <a:endParaRPr lang="ko-KR" altLang="en-US" sz="692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4606230" y="2290171"/>
            <a:ext cx="517235" cy="117596"/>
          </a:xfrm>
          <a:prstGeom prst="rect">
            <a:avLst/>
          </a:prstGeom>
          <a:solidFill>
            <a:srgbClr val="B8B8B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623" dirty="0">
                <a:solidFill>
                  <a:srgbClr val="FFFF00"/>
                </a:solidFill>
                <a:latin typeface="맑은 고딕"/>
              </a:rPr>
              <a:t>시스템선처리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4606230" y="2489683"/>
            <a:ext cx="517235" cy="117596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692" dirty="0">
                <a:solidFill>
                  <a:prstClr val="white"/>
                </a:solidFill>
                <a:latin typeface="맑은 고딕"/>
              </a:rPr>
              <a:t>업무선처리</a:t>
            </a:r>
          </a:p>
        </p:txBody>
      </p:sp>
      <p:cxnSp>
        <p:nvCxnSpPr>
          <p:cNvPr id="250" name="직선 화살표 연결선 249"/>
          <p:cNvCxnSpPr/>
          <p:nvPr/>
        </p:nvCxnSpPr>
        <p:spPr>
          <a:xfrm>
            <a:off x="4332103" y="2348969"/>
            <a:ext cx="232124" cy="0"/>
          </a:xfrm>
          <a:prstGeom prst="straightConnector1">
            <a:avLst/>
          </a:prstGeom>
          <a:ln w="6350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직선 화살표 연결선 288"/>
          <p:cNvCxnSpPr/>
          <p:nvPr/>
        </p:nvCxnSpPr>
        <p:spPr>
          <a:xfrm>
            <a:off x="4332103" y="2550347"/>
            <a:ext cx="232124" cy="0"/>
          </a:xfrm>
          <a:prstGeom prst="straightConnector1">
            <a:avLst/>
          </a:prstGeom>
          <a:ln w="6350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화살표 연결선 309"/>
          <p:cNvCxnSpPr/>
          <p:nvPr/>
        </p:nvCxnSpPr>
        <p:spPr>
          <a:xfrm>
            <a:off x="4332103" y="3316103"/>
            <a:ext cx="232124" cy="0"/>
          </a:xfrm>
          <a:prstGeom prst="straightConnector1">
            <a:avLst/>
          </a:prstGeom>
          <a:ln w="6350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직선 화살표 연결선 310"/>
          <p:cNvCxnSpPr/>
          <p:nvPr/>
        </p:nvCxnSpPr>
        <p:spPr>
          <a:xfrm>
            <a:off x="4332103" y="3521243"/>
            <a:ext cx="232124" cy="0"/>
          </a:xfrm>
          <a:prstGeom prst="straightConnector1">
            <a:avLst/>
          </a:prstGeom>
          <a:ln w="6350">
            <a:solidFill>
              <a:srgbClr val="7F7F7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직사각형 311"/>
          <p:cNvSpPr/>
          <p:nvPr/>
        </p:nvSpPr>
        <p:spPr>
          <a:xfrm>
            <a:off x="4606230" y="3272232"/>
            <a:ext cx="517235" cy="117596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692" dirty="0">
                <a:solidFill>
                  <a:prstClr val="white"/>
                </a:solidFill>
                <a:latin typeface="맑은 고딕"/>
              </a:rPr>
              <a:t>업무후처리</a:t>
            </a:r>
          </a:p>
        </p:txBody>
      </p:sp>
      <p:sp>
        <p:nvSpPr>
          <p:cNvPr id="313" name="직사각형 312"/>
          <p:cNvSpPr/>
          <p:nvPr/>
        </p:nvSpPr>
        <p:spPr>
          <a:xfrm>
            <a:off x="4606230" y="3475505"/>
            <a:ext cx="517235" cy="117596"/>
          </a:xfrm>
          <a:prstGeom prst="rect">
            <a:avLst/>
          </a:prstGeom>
          <a:solidFill>
            <a:srgbClr val="B8B8B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623" dirty="0">
                <a:solidFill>
                  <a:srgbClr val="FFFF00"/>
                </a:solidFill>
                <a:latin typeface="맑은 고딕"/>
              </a:rPr>
              <a:t>시스템후처리</a:t>
            </a:r>
          </a:p>
        </p:txBody>
      </p:sp>
      <p:sp>
        <p:nvSpPr>
          <p:cNvPr id="314" name="직사각형 313"/>
          <p:cNvSpPr/>
          <p:nvPr/>
        </p:nvSpPr>
        <p:spPr>
          <a:xfrm>
            <a:off x="5180046" y="2884038"/>
            <a:ext cx="497228" cy="222479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Service</a:t>
            </a:r>
          </a:p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Component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315" name="직사각형 314"/>
          <p:cNvSpPr/>
          <p:nvPr/>
        </p:nvSpPr>
        <p:spPr>
          <a:xfrm>
            <a:off x="3362960" y="2065389"/>
            <a:ext cx="956361" cy="1711187"/>
          </a:xfrm>
          <a:prstGeom prst="rect">
            <a:avLst/>
          </a:prstGeom>
          <a:solidFill>
            <a:srgbClr val="F2F2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8" dirty="0">
              <a:solidFill>
                <a:srgbClr val="002060"/>
              </a:solidFill>
              <a:latin typeface="맑은 고딕"/>
            </a:endParaRPr>
          </a:p>
        </p:txBody>
      </p:sp>
      <p:sp>
        <p:nvSpPr>
          <p:cNvPr id="316" name="직사각형 315"/>
          <p:cNvSpPr/>
          <p:nvPr/>
        </p:nvSpPr>
        <p:spPr>
          <a:xfrm>
            <a:off x="3418332" y="2917060"/>
            <a:ext cx="846197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Call Service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317" name="직사각형 316"/>
          <p:cNvSpPr/>
          <p:nvPr/>
        </p:nvSpPr>
        <p:spPr>
          <a:xfrm>
            <a:off x="3418332" y="2392357"/>
            <a:ext cx="846197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Call </a:t>
            </a:r>
            <a:r>
              <a:rPr lang="ko-KR" altLang="en-US" sz="623" dirty="0">
                <a:solidFill>
                  <a:prstClr val="white"/>
                </a:solidFill>
                <a:latin typeface="맑은 고딕"/>
              </a:rPr>
              <a:t>시스템선처리</a:t>
            </a:r>
          </a:p>
        </p:txBody>
      </p:sp>
      <p:sp>
        <p:nvSpPr>
          <p:cNvPr id="318" name="직사각형 317"/>
          <p:cNvSpPr/>
          <p:nvPr/>
        </p:nvSpPr>
        <p:spPr>
          <a:xfrm>
            <a:off x="3418332" y="2567257"/>
            <a:ext cx="846197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Call </a:t>
            </a:r>
            <a:r>
              <a:rPr lang="ko-KR" altLang="en-US" sz="623" dirty="0">
                <a:solidFill>
                  <a:prstClr val="white"/>
                </a:solidFill>
                <a:latin typeface="맑은 고딕"/>
              </a:rPr>
              <a:t>업무선처리</a:t>
            </a:r>
          </a:p>
        </p:txBody>
      </p:sp>
      <p:sp>
        <p:nvSpPr>
          <p:cNvPr id="319" name="직사각형 318"/>
          <p:cNvSpPr/>
          <p:nvPr/>
        </p:nvSpPr>
        <p:spPr>
          <a:xfrm>
            <a:off x="3418332" y="3266863"/>
            <a:ext cx="846197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Call </a:t>
            </a:r>
            <a:r>
              <a:rPr lang="ko-KR" altLang="en-US" sz="623" dirty="0">
                <a:solidFill>
                  <a:prstClr val="white"/>
                </a:solidFill>
                <a:latin typeface="맑은 고딕"/>
              </a:rPr>
              <a:t>업무후처리</a:t>
            </a:r>
          </a:p>
        </p:txBody>
      </p:sp>
      <p:sp>
        <p:nvSpPr>
          <p:cNvPr id="320" name="직사각형 319"/>
          <p:cNvSpPr/>
          <p:nvPr/>
        </p:nvSpPr>
        <p:spPr>
          <a:xfrm>
            <a:off x="3418332" y="3441763"/>
            <a:ext cx="846197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Call </a:t>
            </a:r>
            <a:r>
              <a:rPr lang="ko-KR" altLang="en-US" sz="623" dirty="0">
                <a:solidFill>
                  <a:prstClr val="white"/>
                </a:solidFill>
                <a:latin typeface="맑은 고딕"/>
              </a:rPr>
              <a:t>시스템후처리</a:t>
            </a:r>
          </a:p>
        </p:txBody>
      </p:sp>
      <p:sp>
        <p:nvSpPr>
          <p:cNvPr id="321" name="직사각형 320"/>
          <p:cNvSpPr/>
          <p:nvPr/>
        </p:nvSpPr>
        <p:spPr>
          <a:xfrm>
            <a:off x="3418332" y="2742159"/>
            <a:ext cx="846197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Transaction Begin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322" name="직사각형 321"/>
          <p:cNvSpPr/>
          <p:nvPr/>
        </p:nvSpPr>
        <p:spPr>
          <a:xfrm>
            <a:off x="3418332" y="3091961"/>
            <a:ext cx="846197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Transaction End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323" name="직사각형 322"/>
          <p:cNvSpPr/>
          <p:nvPr/>
        </p:nvSpPr>
        <p:spPr>
          <a:xfrm>
            <a:off x="3418332" y="2231425"/>
            <a:ext cx="846197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623" dirty="0">
                <a:solidFill>
                  <a:prstClr val="white"/>
                </a:solidFill>
                <a:latin typeface="맑은 고딕"/>
              </a:rPr>
              <a:t>거래 파라미터 </a:t>
            </a:r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Load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324" name="직사각형 323"/>
          <p:cNvSpPr/>
          <p:nvPr/>
        </p:nvSpPr>
        <p:spPr>
          <a:xfrm>
            <a:off x="5963976" y="2506296"/>
            <a:ext cx="500437" cy="222479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Business</a:t>
            </a:r>
          </a:p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Component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325" name="직사각형 324"/>
          <p:cNvSpPr/>
          <p:nvPr/>
        </p:nvSpPr>
        <p:spPr>
          <a:xfrm>
            <a:off x="5963976" y="2881489"/>
            <a:ext cx="500437" cy="222479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Business</a:t>
            </a:r>
          </a:p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Component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sp>
        <p:nvSpPr>
          <p:cNvPr id="326" name="직사각형 325"/>
          <p:cNvSpPr/>
          <p:nvPr/>
        </p:nvSpPr>
        <p:spPr>
          <a:xfrm>
            <a:off x="5963976" y="3226944"/>
            <a:ext cx="500437" cy="222479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Business</a:t>
            </a:r>
          </a:p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Component</a:t>
            </a:r>
            <a:endParaRPr lang="ko-KR" altLang="en-US" sz="623" dirty="0">
              <a:solidFill>
                <a:prstClr val="white"/>
              </a:solidFill>
              <a:latin typeface="맑은 고딕"/>
            </a:endParaRPr>
          </a:p>
        </p:txBody>
      </p:sp>
      <p:cxnSp>
        <p:nvCxnSpPr>
          <p:cNvPr id="327" name="직선 화살표 연결선 326"/>
          <p:cNvCxnSpPr>
            <a:endCxn id="314" idx="1"/>
          </p:cNvCxnSpPr>
          <p:nvPr/>
        </p:nvCxnSpPr>
        <p:spPr>
          <a:xfrm>
            <a:off x="4254800" y="2995277"/>
            <a:ext cx="925246" cy="0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화살표 연결선 327"/>
          <p:cNvCxnSpPr>
            <a:stCxn id="314" idx="3"/>
            <a:endCxn id="324" idx="1"/>
          </p:cNvCxnSpPr>
          <p:nvPr/>
        </p:nvCxnSpPr>
        <p:spPr>
          <a:xfrm flipV="1">
            <a:off x="5677273" y="2617535"/>
            <a:ext cx="286703" cy="377742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직선 화살표 연결선 328"/>
          <p:cNvCxnSpPr>
            <a:stCxn id="314" idx="3"/>
            <a:endCxn id="325" idx="1"/>
          </p:cNvCxnSpPr>
          <p:nvPr/>
        </p:nvCxnSpPr>
        <p:spPr>
          <a:xfrm flipV="1">
            <a:off x="5677273" y="2992729"/>
            <a:ext cx="286703" cy="2549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직선 화살표 연결선 329"/>
          <p:cNvCxnSpPr>
            <a:stCxn id="314" idx="3"/>
            <a:endCxn id="326" idx="1"/>
          </p:cNvCxnSpPr>
          <p:nvPr/>
        </p:nvCxnSpPr>
        <p:spPr>
          <a:xfrm>
            <a:off x="5677273" y="2995278"/>
            <a:ext cx="286703" cy="342905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/>
          <p:cNvSpPr txBox="1"/>
          <p:nvPr/>
        </p:nvSpPr>
        <p:spPr>
          <a:xfrm>
            <a:off x="4558411" y="2145538"/>
            <a:ext cx="1077539" cy="177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거래제어 </a:t>
            </a:r>
            <a:r>
              <a:rPr lang="en-US" altLang="ko-KR" sz="554" dirty="0">
                <a:solidFill>
                  <a:srgbClr val="0070C0"/>
                </a:solidFill>
                <a:latin typeface="맑은 고딕"/>
              </a:rPr>
              <a:t>with </a:t>
            </a:r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거래파라미터</a:t>
            </a:r>
          </a:p>
        </p:txBody>
      </p:sp>
      <p:sp>
        <p:nvSpPr>
          <p:cNvPr id="332" name="TextBox 331"/>
          <p:cNvSpPr txBox="1"/>
          <p:nvPr/>
        </p:nvSpPr>
        <p:spPr>
          <a:xfrm>
            <a:off x="4542313" y="2601225"/>
            <a:ext cx="774571" cy="262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업무 공통 처리</a:t>
            </a:r>
            <a:endParaRPr lang="en-US" altLang="ko-KR" sz="554" dirty="0">
              <a:solidFill>
                <a:srgbClr val="0070C0"/>
              </a:solidFill>
              <a:latin typeface="맑은 고딕"/>
            </a:endParaRPr>
          </a:p>
          <a:p>
            <a:r>
              <a:rPr lang="en-US" altLang="ko-KR" sz="554" dirty="0">
                <a:solidFill>
                  <a:srgbClr val="0070C0"/>
                </a:solidFill>
                <a:latin typeface="맑은 고딕"/>
              </a:rPr>
              <a:t>(</a:t>
            </a:r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상품정보 로딩 등</a:t>
            </a:r>
            <a:r>
              <a:rPr lang="en-US" altLang="ko-KR" sz="554" dirty="0">
                <a:solidFill>
                  <a:srgbClr val="0070C0"/>
                </a:solidFill>
                <a:latin typeface="맑은 고딕"/>
              </a:rPr>
              <a:t>)</a:t>
            </a:r>
            <a:endParaRPr lang="ko-KR" altLang="en-US" sz="554" dirty="0">
              <a:solidFill>
                <a:srgbClr val="0070C0"/>
              </a:solidFill>
              <a:latin typeface="맑은 고딕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4638976" y="2884923"/>
            <a:ext cx="144270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sp>
        <p:nvSpPr>
          <p:cNvPr id="334" name="TextBox 333"/>
          <p:cNvSpPr txBox="1"/>
          <p:nvPr/>
        </p:nvSpPr>
        <p:spPr>
          <a:xfrm>
            <a:off x="5801146" y="2735589"/>
            <a:ext cx="144271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sp>
        <p:nvSpPr>
          <p:cNvPr id="335" name="TextBox 334"/>
          <p:cNvSpPr txBox="1"/>
          <p:nvPr/>
        </p:nvSpPr>
        <p:spPr>
          <a:xfrm>
            <a:off x="5801146" y="3152463"/>
            <a:ext cx="144271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sp>
        <p:nvSpPr>
          <p:cNvPr id="336" name="TextBox 335"/>
          <p:cNvSpPr txBox="1"/>
          <p:nvPr/>
        </p:nvSpPr>
        <p:spPr>
          <a:xfrm>
            <a:off x="3171433" y="2658844"/>
            <a:ext cx="144270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54" dirty="0">
                <a:solidFill>
                  <a:srgbClr val="92D050"/>
                </a:solidFill>
                <a:latin typeface="맑은 고딕"/>
              </a:rPr>
              <a:t>DTO</a:t>
            </a:r>
            <a:endParaRPr lang="ko-KR" altLang="en-US" sz="554" dirty="0">
              <a:solidFill>
                <a:srgbClr val="92D050"/>
              </a:solidFill>
              <a:latin typeface="맑은 고딕"/>
            </a:endParaRPr>
          </a:p>
        </p:txBody>
      </p:sp>
      <p:sp>
        <p:nvSpPr>
          <p:cNvPr id="337" name="직사각형 336"/>
          <p:cNvSpPr/>
          <p:nvPr/>
        </p:nvSpPr>
        <p:spPr>
          <a:xfrm>
            <a:off x="3362733" y="2049591"/>
            <a:ext cx="971741" cy="2201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31" dirty="0">
                <a:solidFill>
                  <a:srgbClr val="002060"/>
                </a:solidFill>
                <a:latin typeface="맑은 고딕"/>
              </a:rPr>
              <a:t>Service Executor</a:t>
            </a:r>
            <a:endParaRPr lang="ko-KR" altLang="en-US" sz="831" dirty="0">
              <a:solidFill>
                <a:srgbClr val="002060"/>
              </a:solidFill>
              <a:latin typeface="맑은 고딕"/>
            </a:endParaRPr>
          </a:p>
        </p:txBody>
      </p:sp>
      <p:sp>
        <p:nvSpPr>
          <p:cNvPr id="338" name="직사각형 337"/>
          <p:cNvSpPr/>
          <p:nvPr/>
        </p:nvSpPr>
        <p:spPr>
          <a:xfrm>
            <a:off x="6812502" y="2553115"/>
            <a:ext cx="511487" cy="222479"/>
          </a:xfrm>
          <a:prstGeom prst="rect">
            <a:avLst/>
          </a:prstGeom>
          <a:solidFill>
            <a:srgbClr val="6C6A6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DB Access</a:t>
            </a:r>
          </a:p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Object</a:t>
            </a:r>
          </a:p>
        </p:txBody>
      </p:sp>
      <p:sp>
        <p:nvSpPr>
          <p:cNvPr id="339" name="직사각형 338"/>
          <p:cNvSpPr/>
          <p:nvPr/>
        </p:nvSpPr>
        <p:spPr>
          <a:xfrm>
            <a:off x="6812502" y="2268181"/>
            <a:ext cx="511487" cy="222479"/>
          </a:xfrm>
          <a:prstGeom prst="rect">
            <a:avLst/>
          </a:prstGeom>
          <a:solidFill>
            <a:srgbClr val="6C6A6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DB Access</a:t>
            </a:r>
          </a:p>
          <a:p>
            <a:pPr algn="ctr"/>
            <a:r>
              <a:rPr lang="en-US" altLang="ko-KR" sz="623" dirty="0">
                <a:solidFill>
                  <a:prstClr val="white"/>
                </a:solidFill>
                <a:latin typeface="맑은 고딕"/>
              </a:rPr>
              <a:t>Object</a:t>
            </a:r>
          </a:p>
        </p:txBody>
      </p:sp>
      <p:sp>
        <p:nvSpPr>
          <p:cNvPr id="340" name="직사각형 339"/>
          <p:cNvSpPr/>
          <p:nvPr/>
        </p:nvSpPr>
        <p:spPr>
          <a:xfrm>
            <a:off x="6812502" y="3390368"/>
            <a:ext cx="511487" cy="222479"/>
          </a:xfrm>
          <a:prstGeom prst="rect">
            <a:avLst/>
          </a:prstGeom>
          <a:solidFill>
            <a:srgbClr val="B8B8B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srgbClr val="FFFF00"/>
                </a:solidFill>
                <a:latin typeface="맑은 고딕"/>
              </a:rPr>
              <a:t>FEP Access</a:t>
            </a:r>
          </a:p>
          <a:p>
            <a:pPr algn="ctr"/>
            <a:r>
              <a:rPr lang="en-US" altLang="ko-KR" sz="623" dirty="0">
                <a:solidFill>
                  <a:srgbClr val="FFFF00"/>
                </a:solidFill>
                <a:latin typeface="맑은 고딕"/>
              </a:rPr>
              <a:t>Object</a:t>
            </a:r>
          </a:p>
        </p:txBody>
      </p:sp>
      <p:sp>
        <p:nvSpPr>
          <p:cNvPr id="341" name="직사각형 340"/>
          <p:cNvSpPr/>
          <p:nvPr/>
        </p:nvSpPr>
        <p:spPr>
          <a:xfrm>
            <a:off x="6812502" y="3112895"/>
            <a:ext cx="511487" cy="222479"/>
          </a:xfrm>
          <a:prstGeom prst="rect">
            <a:avLst/>
          </a:prstGeom>
          <a:solidFill>
            <a:srgbClr val="B8B8B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srgbClr val="FFFF00"/>
                </a:solidFill>
                <a:latin typeface="맑은 고딕"/>
              </a:rPr>
              <a:t>EAI Access</a:t>
            </a:r>
          </a:p>
          <a:p>
            <a:pPr algn="ctr"/>
            <a:r>
              <a:rPr lang="en-US" altLang="ko-KR" sz="623" dirty="0">
                <a:solidFill>
                  <a:srgbClr val="FFFF00"/>
                </a:solidFill>
                <a:latin typeface="맑은 고딕"/>
              </a:rPr>
              <a:t>Object</a:t>
            </a:r>
          </a:p>
        </p:txBody>
      </p:sp>
      <p:sp>
        <p:nvSpPr>
          <p:cNvPr id="342" name="직사각형 341"/>
          <p:cNvSpPr/>
          <p:nvPr/>
        </p:nvSpPr>
        <p:spPr>
          <a:xfrm>
            <a:off x="6812502" y="2827640"/>
            <a:ext cx="511487" cy="222479"/>
          </a:xfrm>
          <a:prstGeom prst="rect">
            <a:avLst/>
          </a:prstGeom>
          <a:solidFill>
            <a:srgbClr val="B8B8B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623" dirty="0">
                <a:solidFill>
                  <a:srgbClr val="FFFF00"/>
                </a:solidFill>
                <a:latin typeface="맑은 고딕"/>
              </a:rPr>
              <a:t>ESB Access</a:t>
            </a:r>
          </a:p>
          <a:p>
            <a:pPr algn="ctr"/>
            <a:r>
              <a:rPr lang="en-US" altLang="ko-KR" sz="623" dirty="0">
                <a:solidFill>
                  <a:srgbClr val="FFFF00"/>
                </a:solidFill>
                <a:latin typeface="맑은 고딕"/>
              </a:rPr>
              <a:t>Object</a:t>
            </a:r>
          </a:p>
        </p:txBody>
      </p:sp>
      <p:cxnSp>
        <p:nvCxnSpPr>
          <p:cNvPr id="343" name="직선 화살표 연결선 342"/>
          <p:cNvCxnSpPr>
            <a:endCxn id="338" idx="1"/>
          </p:cNvCxnSpPr>
          <p:nvPr/>
        </p:nvCxnSpPr>
        <p:spPr>
          <a:xfrm flipV="1">
            <a:off x="6473917" y="2664355"/>
            <a:ext cx="338585" cy="676887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직선 화살표 연결선 343"/>
          <p:cNvCxnSpPr>
            <a:endCxn id="341" idx="1"/>
          </p:cNvCxnSpPr>
          <p:nvPr/>
        </p:nvCxnSpPr>
        <p:spPr>
          <a:xfrm flipV="1">
            <a:off x="6473917" y="3224134"/>
            <a:ext cx="338585" cy="106895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직선 화살표 연결선 344"/>
          <p:cNvCxnSpPr>
            <a:stCxn id="324" idx="3"/>
            <a:endCxn id="342" idx="1"/>
          </p:cNvCxnSpPr>
          <p:nvPr/>
        </p:nvCxnSpPr>
        <p:spPr>
          <a:xfrm>
            <a:off x="6464413" y="2617535"/>
            <a:ext cx="348089" cy="321344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직선 화살표 연결선 345"/>
          <p:cNvCxnSpPr>
            <a:stCxn id="326" idx="3"/>
            <a:endCxn id="340" idx="1"/>
          </p:cNvCxnSpPr>
          <p:nvPr/>
        </p:nvCxnSpPr>
        <p:spPr>
          <a:xfrm>
            <a:off x="6464413" y="3338183"/>
            <a:ext cx="348089" cy="163425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직선 화살표 연결선 346"/>
          <p:cNvCxnSpPr>
            <a:stCxn id="325" idx="3"/>
            <a:endCxn id="339" idx="1"/>
          </p:cNvCxnSpPr>
          <p:nvPr/>
        </p:nvCxnSpPr>
        <p:spPr>
          <a:xfrm flipV="1">
            <a:off x="6464413" y="2379420"/>
            <a:ext cx="348089" cy="613308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직선 화살표 연결선 347"/>
          <p:cNvCxnSpPr>
            <a:stCxn id="325" idx="3"/>
            <a:endCxn id="338" idx="1"/>
          </p:cNvCxnSpPr>
          <p:nvPr/>
        </p:nvCxnSpPr>
        <p:spPr>
          <a:xfrm flipV="1">
            <a:off x="6464413" y="2664355"/>
            <a:ext cx="348089" cy="328373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9" name="그림 3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1"/>
          <a:stretch/>
        </p:blipFill>
        <p:spPr>
          <a:xfrm>
            <a:off x="3281700" y="1474290"/>
            <a:ext cx="925210" cy="44078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50" name="Rectangle 37"/>
          <p:cNvSpPr>
            <a:spLocks noChangeArrowheads="1"/>
          </p:cNvSpPr>
          <p:nvPr/>
        </p:nvSpPr>
        <p:spPr bwMode="auto">
          <a:xfrm>
            <a:off x="3351984" y="1647311"/>
            <a:ext cx="784643" cy="2130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ko-KR" altLang="en-US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거래파라미터 정의</a:t>
            </a:r>
            <a:endParaRPr lang="en-US" altLang="ko-KR" sz="692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algn="ctr"/>
            <a:r>
              <a:rPr lang="en-US" altLang="ko-KR" sz="692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(Web Admin)</a:t>
            </a:r>
            <a:endParaRPr lang="ko-KR" altLang="en-US" sz="692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6594448" y="2451874"/>
            <a:ext cx="144271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sp>
        <p:nvSpPr>
          <p:cNvPr id="352" name="TextBox 351"/>
          <p:cNvSpPr txBox="1"/>
          <p:nvPr/>
        </p:nvSpPr>
        <p:spPr>
          <a:xfrm>
            <a:off x="6561222" y="2650779"/>
            <a:ext cx="144271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sp>
        <p:nvSpPr>
          <p:cNvPr id="353" name="TextBox 352"/>
          <p:cNvSpPr txBox="1"/>
          <p:nvPr/>
        </p:nvSpPr>
        <p:spPr>
          <a:xfrm>
            <a:off x="6598314" y="2977268"/>
            <a:ext cx="144271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sp>
        <p:nvSpPr>
          <p:cNvPr id="354" name="TextBox 353"/>
          <p:cNvSpPr txBox="1"/>
          <p:nvPr/>
        </p:nvSpPr>
        <p:spPr>
          <a:xfrm>
            <a:off x="6601048" y="3241169"/>
            <a:ext cx="144271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sp>
        <p:nvSpPr>
          <p:cNvPr id="355" name="TextBox 354"/>
          <p:cNvSpPr txBox="1"/>
          <p:nvPr/>
        </p:nvSpPr>
        <p:spPr>
          <a:xfrm>
            <a:off x="6558079" y="3422321"/>
            <a:ext cx="144271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cxnSp>
        <p:nvCxnSpPr>
          <p:cNvPr id="356" name="직선 화살표 연결선 355"/>
          <p:cNvCxnSpPr>
            <a:endCxn id="339" idx="1"/>
          </p:cNvCxnSpPr>
          <p:nvPr/>
        </p:nvCxnSpPr>
        <p:spPr>
          <a:xfrm flipV="1">
            <a:off x="6473917" y="2379421"/>
            <a:ext cx="338585" cy="254312"/>
          </a:xfrm>
          <a:prstGeom prst="straightConnector1">
            <a:avLst/>
          </a:prstGeom>
          <a:ln w="6350">
            <a:solidFill>
              <a:srgbClr val="7F7F7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모서리가 둥근 직사각형 356"/>
          <p:cNvSpPr/>
          <p:nvPr/>
        </p:nvSpPr>
        <p:spPr>
          <a:xfrm>
            <a:off x="4373690" y="3699168"/>
            <a:ext cx="2958168" cy="287722"/>
          </a:xfrm>
          <a:prstGeom prst="roundRect">
            <a:avLst>
              <a:gd name="adj" fmla="val 5184"/>
            </a:avLst>
          </a:prstGeom>
          <a:solidFill>
            <a:srgbClr val="F2F2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0" rIns="63305" bIns="3165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692" dirty="0">
                <a:solidFill>
                  <a:srgbClr val="002060"/>
                </a:solidFill>
                <a:latin typeface="맑은 고딕"/>
              </a:rPr>
              <a:t>Framework</a:t>
            </a:r>
            <a:r>
              <a:rPr lang="ko-KR" altLang="en-US" sz="692" dirty="0">
                <a:solidFill>
                  <a:srgbClr val="002060"/>
                </a:solidFill>
                <a:latin typeface="맑은 고딕"/>
              </a:rPr>
              <a:t> </a:t>
            </a:r>
            <a:r>
              <a:rPr lang="en-US" altLang="ko-KR" sz="692" dirty="0">
                <a:solidFill>
                  <a:srgbClr val="002060"/>
                </a:solidFill>
                <a:latin typeface="맑은 고딕"/>
              </a:rPr>
              <a:t>API</a:t>
            </a:r>
            <a:endParaRPr lang="ko-KR" altLang="en-US" sz="692" dirty="0">
              <a:solidFill>
                <a:srgbClr val="002060"/>
              </a:solidFill>
              <a:latin typeface="맑은 고딕"/>
            </a:endParaRPr>
          </a:p>
        </p:txBody>
      </p:sp>
      <p:grpSp>
        <p:nvGrpSpPr>
          <p:cNvPr id="358" name="그룹 357"/>
          <p:cNvGrpSpPr/>
          <p:nvPr/>
        </p:nvGrpSpPr>
        <p:grpSpPr>
          <a:xfrm>
            <a:off x="4414956" y="3808750"/>
            <a:ext cx="2886731" cy="145790"/>
            <a:chOff x="4736976" y="5288462"/>
            <a:chExt cx="4683903" cy="231806"/>
          </a:xfrm>
          <a:solidFill>
            <a:srgbClr val="1299C5"/>
          </a:solidFill>
        </p:grpSpPr>
        <p:sp>
          <p:nvSpPr>
            <p:cNvPr id="359" name="모서리가 둥근 직사각형 358"/>
            <p:cNvSpPr/>
            <p:nvPr/>
          </p:nvSpPr>
          <p:spPr>
            <a:xfrm>
              <a:off x="4736976" y="5288463"/>
              <a:ext cx="735837" cy="225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5" dirty="0">
                  <a:solidFill>
                    <a:prstClr val="white"/>
                  </a:solidFill>
                  <a:latin typeface="맑은 고딕"/>
                </a:rPr>
                <a:t>Logging</a:t>
              </a:r>
              <a:endParaRPr lang="ko-KR" altLang="en-US" sz="485" dirty="0">
                <a:solidFill>
                  <a:prstClr val="white"/>
                </a:solidFill>
                <a:latin typeface="맑은 고딕"/>
              </a:endParaRPr>
            </a:p>
          </p:txBody>
        </p:sp>
        <p:sp>
          <p:nvSpPr>
            <p:cNvPr id="360" name="모서리가 둥근 직사각형 359"/>
            <p:cNvSpPr/>
            <p:nvPr/>
          </p:nvSpPr>
          <p:spPr>
            <a:xfrm>
              <a:off x="5526589" y="5291709"/>
              <a:ext cx="735837" cy="225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5" dirty="0">
                  <a:solidFill>
                    <a:prstClr val="white"/>
                  </a:solidFill>
                  <a:latin typeface="맑은 고딕"/>
                </a:rPr>
                <a:t>Utility</a:t>
              </a:r>
              <a:endParaRPr lang="ko-KR" altLang="en-US" sz="485" dirty="0">
                <a:solidFill>
                  <a:prstClr val="white"/>
                </a:solidFill>
                <a:latin typeface="맑은 고딕"/>
              </a:endParaRPr>
            </a:p>
          </p:txBody>
        </p:sp>
        <p:sp>
          <p:nvSpPr>
            <p:cNvPr id="361" name="모서리가 둥근 직사각형 360"/>
            <p:cNvSpPr/>
            <p:nvPr/>
          </p:nvSpPr>
          <p:spPr>
            <a:xfrm>
              <a:off x="6316202" y="5294619"/>
              <a:ext cx="735837" cy="225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5" dirty="0">
                  <a:solidFill>
                    <a:prstClr val="white"/>
                  </a:solidFill>
                  <a:latin typeface="맑은 고딕"/>
                </a:rPr>
                <a:t>Message</a:t>
              </a:r>
              <a:endParaRPr lang="ko-KR" altLang="en-US" sz="485" dirty="0">
                <a:solidFill>
                  <a:prstClr val="white"/>
                </a:solidFill>
                <a:latin typeface="맑은 고딕"/>
              </a:endParaRPr>
            </a:p>
          </p:txBody>
        </p:sp>
        <p:sp>
          <p:nvSpPr>
            <p:cNvPr id="362" name="모서리가 둥근 직사각형 361"/>
            <p:cNvSpPr/>
            <p:nvPr/>
          </p:nvSpPr>
          <p:spPr>
            <a:xfrm>
              <a:off x="7895428" y="5294619"/>
              <a:ext cx="735837" cy="225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5" dirty="0">
                  <a:solidFill>
                    <a:prstClr val="white"/>
                  </a:solidFill>
                  <a:latin typeface="맑은 고딕"/>
                </a:rPr>
                <a:t>Common</a:t>
              </a:r>
            </a:p>
            <a:p>
              <a:pPr algn="ctr"/>
              <a:r>
                <a:rPr lang="en-US" altLang="ko-KR" sz="485" dirty="0">
                  <a:solidFill>
                    <a:prstClr val="white"/>
                  </a:solidFill>
                  <a:latin typeface="맑은 고딕"/>
                </a:rPr>
                <a:t>Data</a:t>
              </a:r>
              <a:endParaRPr lang="ko-KR" altLang="en-US" sz="485" dirty="0">
                <a:solidFill>
                  <a:prstClr val="white"/>
                </a:solidFill>
                <a:latin typeface="맑은 고딕"/>
              </a:endParaRPr>
            </a:p>
          </p:txBody>
        </p:sp>
        <p:sp>
          <p:nvSpPr>
            <p:cNvPr id="363" name="모서리가 둥근 직사각형 362"/>
            <p:cNvSpPr/>
            <p:nvPr/>
          </p:nvSpPr>
          <p:spPr>
            <a:xfrm>
              <a:off x="7105815" y="5288462"/>
              <a:ext cx="735837" cy="225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85" dirty="0">
                  <a:solidFill>
                    <a:prstClr val="white"/>
                  </a:solidFill>
                  <a:latin typeface="맑은 고딕"/>
                </a:rPr>
                <a:t>Exception</a:t>
              </a:r>
              <a:endParaRPr lang="ko-KR" altLang="en-US" sz="485" dirty="0">
                <a:solidFill>
                  <a:prstClr val="white"/>
                </a:solidFill>
                <a:latin typeface="맑은 고딕"/>
              </a:endParaRPr>
            </a:p>
          </p:txBody>
        </p:sp>
        <p:sp>
          <p:nvSpPr>
            <p:cNvPr id="364" name="모서리가 둥근 직사각형 363"/>
            <p:cNvSpPr/>
            <p:nvPr/>
          </p:nvSpPr>
          <p:spPr>
            <a:xfrm>
              <a:off x="8685042" y="5294619"/>
              <a:ext cx="735837" cy="225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85" dirty="0">
                  <a:solidFill>
                    <a:prstClr val="white"/>
                  </a:solidFill>
                  <a:latin typeface="맑은 고딕"/>
                </a:rPr>
                <a:t>책임자승인</a:t>
              </a:r>
            </a:p>
          </p:txBody>
        </p:sp>
      </p:grpSp>
      <p:cxnSp>
        <p:nvCxnSpPr>
          <p:cNvPr id="365" name="구부러진 연결선 364"/>
          <p:cNvCxnSpPr>
            <a:stCxn id="164" idx="3"/>
            <a:endCxn id="336" idx="0"/>
          </p:cNvCxnSpPr>
          <p:nvPr/>
        </p:nvCxnSpPr>
        <p:spPr>
          <a:xfrm>
            <a:off x="2789493" y="1695224"/>
            <a:ext cx="454076" cy="963620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Box 365"/>
          <p:cNvSpPr txBox="1"/>
          <p:nvPr/>
        </p:nvSpPr>
        <p:spPr>
          <a:xfrm>
            <a:off x="2986124" y="1763453"/>
            <a:ext cx="166712" cy="1705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자동 </a:t>
            </a:r>
            <a:endParaRPr lang="en-US" altLang="ko-KR" sz="554" dirty="0">
              <a:solidFill>
                <a:srgbClr val="0070C0"/>
              </a:solidFill>
              <a:latin typeface="맑은 고딕"/>
            </a:endParaRPr>
          </a:p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생성</a:t>
            </a:r>
          </a:p>
        </p:txBody>
      </p:sp>
      <p:cxnSp>
        <p:nvCxnSpPr>
          <p:cNvPr id="367" name="구부러진 연결선 366"/>
          <p:cNvCxnSpPr>
            <a:stCxn id="349" idx="3"/>
          </p:cNvCxnSpPr>
          <p:nvPr/>
        </p:nvCxnSpPr>
        <p:spPr>
          <a:xfrm flipH="1">
            <a:off x="4159672" y="1694682"/>
            <a:ext cx="47238" cy="607702"/>
          </a:xfrm>
          <a:prstGeom prst="curvedConnector3">
            <a:avLst>
              <a:gd name="adj1" fmla="val -321361"/>
            </a:avLst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/>
          <p:cNvSpPr txBox="1"/>
          <p:nvPr/>
        </p:nvSpPr>
        <p:spPr>
          <a:xfrm>
            <a:off x="4373184" y="1763454"/>
            <a:ext cx="564257" cy="2558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동적 반영</a:t>
            </a:r>
            <a:br>
              <a:rPr lang="en-US" altLang="ko-KR" sz="554" dirty="0">
                <a:solidFill>
                  <a:srgbClr val="0070C0"/>
                </a:solidFill>
                <a:latin typeface="맑은 고딕"/>
              </a:rPr>
            </a:br>
            <a:r>
              <a:rPr lang="en-US" altLang="ko-KR" sz="554" dirty="0">
                <a:solidFill>
                  <a:srgbClr val="0070C0"/>
                </a:solidFill>
                <a:latin typeface="맑은 고딕"/>
              </a:rPr>
              <a:t> (</a:t>
            </a:r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거래</a:t>
            </a:r>
            <a:r>
              <a:rPr lang="en-US" altLang="ko-KR" sz="554" dirty="0">
                <a:solidFill>
                  <a:srgbClr val="0070C0"/>
                </a:solidFill>
                <a:latin typeface="맑은 고딕"/>
              </a:rPr>
              <a:t> </a:t>
            </a:r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허용 여부</a:t>
            </a:r>
            <a:r>
              <a:rPr lang="en-US" altLang="ko-KR" sz="554" dirty="0">
                <a:solidFill>
                  <a:srgbClr val="0070C0"/>
                </a:solidFill>
                <a:latin typeface="맑은 고딕"/>
              </a:rPr>
              <a:t>, </a:t>
            </a:r>
            <a:br>
              <a:rPr lang="en-US" altLang="ko-KR" sz="554" dirty="0">
                <a:solidFill>
                  <a:srgbClr val="0070C0"/>
                </a:solidFill>
                <a:latin typeface="맑은 고딕"/>
              </a:rPr>
            </a:br>
            <a:r>
              <a:rPr lang="en-US" altLang="ko-KR" sz="554" dirty="0">
                <a:solidFill>
                  <a:srgbClr val="0070C0"/>
                </a:solidFill>
                <a:latin typeface="맑은 고딕"/>
              </a:rPr>
              <a:t>   </a:t>
            </a:r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로그 레벨 등</a:t>
            </a:r>
            <a:r>
              <a:rPr lang="en-US" altLang="ko-KR" sz="554" dirty="0">
                <a:solidFill>
                  <a:srgbClr val="0070C0"/>
                </a:solidFill>
                <a:latin typeface="맑은 고딕"/>
              </a:rPr>
              <a:t>)</a:t>
            </a:r>
            <a:endParaRPr lang="ko-KR" altLang="en-US" sz="554" dirty="0">
              <a:solidFill>
                <a:srgbClr val="0070C0"/>
              </a:solidFill>
              <a:latin typeface="맑은 고딕"/>
            </a:endParaRPr>
          </a:p>
        </p:txBody>
      </p:sp>
      <p:cxnSp>
        <p:nvCxnSpPr>
          <p:cNvPr id="369" name="구부러진 연결선 368"/>
          <p:cNvCxnSpPr>
            <a:endCxn id="314" idx="0"/>
          </p:cNvCxnSpPr>
          <p:nvPr/>
        </p:nvCxnSpPr>
        <p:spPr>
          <a:xfrm rot="5400000">
            <a:off x="5150001" y="2237538"/>
            <a:ext cx="925159" cy="367841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구부러진 연결선 369"/>
          <p:cNvCxnSpPr>
            <a:endCxn id="324" idx="0"/>
          </p:cNvCxnSpPr>
          <p:nvPr/>
        </p:nvCxnSpPr>
        <p:spPr>
          <a:xfrm rot="16200000" flipH="1">
            <a:off x="5784001" y="2076102"/>
            <a:ext cx="442693" cy="417695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구부러진 연결선 370"/>
          <p:cNvCxnSpPr>
            <a:endCxn id="325" idx="0"/>
          </p:cNvCxnSpPr>
          <p:nvPr/>
        </p:nvCxnSpPr>
        <p:spPr>
          <a:xfrm rot="16200000" flipH="1">
            <a:off x="5544043" y="2211337"/>
            <a:ext cx="922610" cy="417695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구부러진 연결선 371"/>
          <p:cNvCxnSpPr>
            <a:endCxn id="326" idx="0"/>
          </p:cNvCxnSpPr>
          <p:nvPr/>
        </p:nvCxnSpPr>
        <p:spPr>
          <a:xfrm rot="16200000" flipH="1">
            <a:off x="5307729" y="2320477"/>
            <a:ext cx="1395238" cy="417695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TextBox 372"/>
          <p:cNvSpPr txBox="1"/>
          <p:nvPr/>
        </p:nvSpPr>
        <p:spPr>
          <a:xfrm>
            <a:off x="5898297" y="2044408"/>
            <a:ext cx="570669" cy="85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모듈 작성 후 배포</a:t>
            </a:r>
          </a:p>
        </p:txBody>
      </p:sp>
      <p:cxnSp>
        <p:nvCxnSpPr>
          <p:cNvPr id="374" name="구부러진 연결선 373"/>
          <p:cNvCxnSpPr>
            <a:stCxn id="162" idx="2"/>
            <a:endCxn id="339" idx="0"/>
          </p:cNvCxnSpPr>
          <p:nvPr/>
        </p:nvCxnSpPr>
        <p:spPr>
          <a:xfrm rot="16200000" flipH="1">
            <a:off x="6817952" y="2017887"/>
            <a:ext cx="354330" cy="146257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구부러진 연결선 374"/>
          <p:cNvCxnSpPr>
            <a:stCxn id="162" idx="2"/>
            <a:endCxn id="338" idx="0"/>
          </p:cNvCxnSpPr>
          <p:nvPr/>
        </p:nvCxnSpPr>
        <p:spPr>
          <a:xfrm rot="16200000" flipH="1">
            <a:off x="6675485" y="2160354"/>
            <a:ext cx="639264" cy="146257"/>
          </a:xfrm>
          <a:prstGeom prst="curvedConnector3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TextBox 375"/>
          <p:cNvSpPr txBox="1"/>
          <p:nvPr/>
        </p:nvSpPr>
        <p:spPr>
          <a:xfrm>
            <a:off x="7076908" y="1990682"/>
            <a:ext cx="166712" cy="1705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자동 </a:t>
            </a:r>
            <a:endParaRPr lang="en-US" altLang="ko-KR" sz="554" dirty="0">
              <a:solidFill>
                <a:srgbClr val="0070C0"/>
              </a:solidFill>
              <a:latin typeface="맑은 고딕"/>
            </a:endParaRPr>
          </a:p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생성</a:t>
            </a:r>
          </a:p>
        </p:txBody>
      </p:sp>
      <p:sp>
        <p:nvSpPr>
          <p:cNvPr id="377" name="순서도: 자기 디스크 376"/>
          <p:cNvSpPr/>
          <p:nvPr/>
        </p:nvSpPr>
        <p:spPr>
          <a:xfrm>
            <a:off x="4223684" y="4111562"/>
            <a:ext cx="332615" cy="29739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54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Service</a:t>
            </a:r>
          </a:p>
          <a:p>
            <a:pPr algn="ctr"/>
            <a:r>
              <a:rPr lang="en-US" altLang="ko-KR" sz="554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Log</a:t>
            </a:r>
            <a:endParaRPr lang="ko-KR" altLang="en-US" sz="554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cxnSp>
        <p:nvCxnSpPr>
          <p:cNvPr id="378" name="꺾인 연결선 377"/>
          <p:cNvCxnSpPr>
            <a:endCxn id="377" idx="1"/>
          </p:cNvCxnSpPr>
          <p:nvPr/>
        </p:nvCxnSpPr>
        <p:spPr>
          <a:xfrm rot="5400000">
            <a:off x="4435403" y="3905257"/>
            <a:ext cx="160895" cy="25171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9" name="그림 37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39" b="13531"/>
          <a:stretch/>
        </p:blipFill>
        <p:spPr>
          <a:xfrm>
            <a:off x="4750923" y="4093783"/>
            <a:ext cx="710110" cy="43955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80" name="Rectangle 37"/>
          <p:cNvSpPr>
            <a:spLocks noChangeArrowheads="1"/>
          </p:cNvSpPr>
          <p:nvPr/>
        </p:nvSpPr>
        <p:spPr bwMode="auto">
          <a:xfrm>
            <a:off x="4699753" y="4125022"/>
            <a:ext cx="784643" cy="2130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ko-KR" altLang="en-US" sz="692" dirty="0">
                <a:solidFill>
                  <a:srgbClr val="000048"/>
                </a:solidFill>
                <a:latin typeface="맑은 고딕"/>
              </a:rPr>
              <a:t>서비스</a:t>
            </a:r>
            <a:r>
              <a:rPr lang="en-US" altLang="ko-KR" sz="692" dirty="0">
                <a:solidFill>
                  <a:srgbClr val="000048"/>
                </a:solidFill>
                <a:latin typeface="맑은 고딕"/>
              </a:rPr>
              <a:t> </a:t>
            </a:r>
            <a:r>
              <a:rPr lang="ko-KR" altLang="en-US" sz="692" dirty="0">
                <a:solidFill>
                  <a:srgbClr val="000048"/>
                </a:solidFill>
                <a:latin typeface="맑은 고딕"/>
              </a:rPr>
              <a:t>로그 조회</a:t>
            </a:r>
            <a:endParaRPr lang="en-US" altLang="ko-KR" sz="692" dirty="0">
              <a:solidFill>
                <a:srgbClr val="000048"/>
              </a:solidFill>
              <a:latin typeface="맑은 고딕"/>
            </a:endParaRPr>
          </a:p>
          <a:p>
            <a:pPr algn="ctr"/>
            <a:r>
              <a:rPr lang="en-US" altLang="ko-KR" sz="692" dirty="0">
                <a:solidFill>
                  <a:srgbClr val="000048"/>
                </a:solidFill>
                <a:latin typeface="맑은 고딕"/>
              </a:rPr>
              <a:t>(Web Admin)</a:t>
            </a:r>
            <a:endParaRPr lang="ko-KR" altLang="en-US" sz="692" dirty="0">
              <a:solidFill>
                <a:srgbClr val="000048"/>
              </a:solidFill>
              <a:latin typeface="맑은 고딕"/>
            </a:endParaRPr>
          </a:p>
        </p:txBody>
      </p:sp>
      <p:cxnSp>
        <p:nvCxnSpPr>
          <p:cNvPr id="381" name="구부러진 연결선 380"/>
          <p:cNvCxnSpPr>
            <a:stCxn id="377" idx="4"/>
          </p:cNvCxnSpPr>
          <p:nvPr/>
        </p:nvCxnSpPr>
        <p:spPr>
          <a:xfrm>
            <a:off x="4556299" y="4260262"/>
            <a:ext cx="194624" cy="11759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2" name="그림 3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685" y="4105901"/>
            <a:ext cx="776277" cy="435209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83" name="Rectangle 37"/>
          <p:cNvSpPr>
            <a:spLocks noChangeArrowheads="1"/>
          </p:cNvSpPr>
          <p:nvPr/>
        </p:nvSpPr>
        <p:spPr bwMode="auto">
          <a:xfrm>
            <a:off x="2024054" y="4138098"/>
            <a:ext cx="784643" cy="21300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ko-KR" altLang="en-US" sz="692" dirty="0">
                <a:solidFill>
                  <a:srgbClr val="000048"/>
                </a:solidFill>
                <a:latin typeface="맑은 고딕"/>
              </a:rPr>
              <a:t>이미지로그 조회</a:t>
            </a:r>
            <a:endParaRPr lang="en-US" altLang="ko-KR" sz="692" dirty="0">
              <a:solidFill>
                <a:srgbClr val="000048"/>
              </a:solidFill>
              <a:latin typeface="맑은 고딕"/>
            </a:endParaRPr>
          </a:p>
          <a:p>
            <a:pPr algn="ctr"/>
            <a:r>
              <a:rPr lang="en-US" altLang="ko-KR" sz="692" dirty="0">
                <a:solidFill>
                  <a:srgbClr val="000048"/>
                </a:solidFill>
                <a:latin typeface="맑은 고딕"/>
              </a:rPr>
              <a:t>(Web Admin)</a:t>
            </a:r>
            <a:endParaRPr lang="ko-KR" altLang="en-US" sz="692" dirty="0">
              <a:solidFill>
                <a:srgbClr val="000048"/>
              </a:solidFill>
              <a:latin typeface="맑은 고딕"/>
            </a:endParaRPr>
          </a:p>
        </p:txBody>
      </p:sp>
      <p:cxnSp>
        <p:nvCxnSpPr>
          <p:cNvPr id="384" name="구부러진 연결선 383"/>
          <p:cNvCxnSpPr/>
          <p:nvPr/>
        </p:nvCxnSpPr>
        <p:spPr>
          <a:xfrm rot="10800000" flipV="1">
            <a:off x="2089025" y="2358977"/>
            <a:ext cx="26798" cy="1964529"/>
          </a:xfrm>
          <a:prstGeom prst="curvedConnector3">
            <a:avLst>
              <a:gd name="adj1" fmla="val 666501"/>
            </a:avLst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구부러진 연결선 384"/>
          <p:cNvCxnSpPr/>
          <p:nvPr/>
        </p:nvCxnSpPr>
        <p:spPr>
          <a:xfrm rot="10800000" flipV="1">
            <a:off x="2089025" y="3066323"/>
            <a:ext cx="26798" cy="1257183"/>
          </a:xfrm>
          <a:prstGeom prst="curvedConnector3">
            <a:avLst>
              <a:gd name="adj1" fmla="val 666501"/>
            </a:avLst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TextBox 385"/>
          <p:cNvSpPr txBox="1"/>
          <p:nvPr/>
        </p:nvSpPr>
        <p:spPr>
          <a:xfrm>
            <a:off x="1984986" y="3885533"/>
            <a:ext cx="141064" cy="85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조회</a:t>
            </a:r>
          </a:p>
        </p:txBody>
      </p:sp>
      <p:sp>
        <p:nvSpPr>
          <p:cNvPr id="387" name="TextBox 386"/>
          <p:cNvSpPr txBox="1"/>
          <p:nvPr/>
        </p:nvSpPr>
        <p:spPr>
          <a:xfrm>
            <a:off x="1828175" y="2250158"/>
            <a:ext cx="141064" cy="8528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z="554" b="0" dirty="0">
                <a:solidFill>
                  <a:schemeClr val="tx1"/>
                </a:solidFill>
              </a:rPr>
              <a:t>전문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4585409" y="4170884"/>
            <a:ext cx="141064" cy="85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조회</a:t>
            </a:r>
          </a:p>
        </p:txBody>
      </p:sp>
      <p:sp>
        <p:nvSpPr>
          <p:cNvPr id="389" name="직사각형 388"/>
          <p:cNvSpPr/>
          <p:nvPr/>
        </p:nvSpPr>
        <p:spPr>
          <a:xfrm>
            <a:off x="3418332" y="3609312"/>
            <a:ext cx="846197" cy="141917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23" dirty="0">
                <a:solidFill>
                  <a:prstClr val="white"/>
                </a:solidFill>
                <a:latin typeface="맑은 고딕"/>
              </a:rPr>
              <a:t>서비스 실행 통계 </a:t>
            </a:r>
          </a:p>
        </p:txBody>
      </p:sp>
      <p:sp>
        <p:nvSpPr>
          <p:cNvPr id="390" name="순서도: 자기 디스크 389"/>
          <p:cNvSpPr/>
          <p:nvPr/>
        </p:nvSpPr>
        <p:spPr>
          <a:xfrm>
            <a:off x="5793463" y="4080458"/>
            <a:ext cx="332615" cy="297399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554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Message</a:t>
            </a:r>
          </a:p>
          <a:p>
            <a:pPr algn="ctr"/>
            <a:r>
              <a:rPr lang="en-US" altLang="ko-KR" sz="554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Table</a:t>
            </a:r>
            <a:endParaRPr lang="ko-KR" altLang="en-US" sz="554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0" b="20162"/>
          <a:stretch/>
        </p:blipFill>
        <p:spPr>
          <a:xfrm>
            <a:off x="2971051" y="4090796"/>
            <a:ext cx="751154" cy="52132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  <a:effectLst/>
        </p:spPr>
      </p:pic>
      <p:sp>
        <p:nvSpPr>
          <p:cNvPr id="392" name="Rectangle 37"/>
          <p:cNvSpPr>
            <a:spLocks noChangeArrowheads="1"/>
          </p:cNvSpPr>
          <p:nvPr/>
        </p:nvSpPr>
        <p:spPr bwMode="auto">
          <a:xfrm>
            <a:off x="2956735" y="4150600"/>
            <a:ext cx="784643" cy="3195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lang="ko-KR" altLang="en-US" sz="692" dirty="0">
                <a:solidFill>
                  <a:srgbClr val="000048"/>
                </a:solidFill>
                <a:latin typeface="맑은 고딕"/>
              </a:rPr>
              <a:t>서비스</a:t>
            </a:r>
            <a:r>
              <a:rPr lang="en-US" altLang="ko-KR" sz="692" dirty="0">
                <a:solidFill>
                  <a:srgbClr val="000048"/>
                </a:solidFill>
                <a:latin typeface="맑은 고딕"/>
              </a:rPr>
              <a:t> </a:t>
            </a:r>
            <a:r>
              <a:rPr lang="ko-KR" altLang="en-US" sz="692" dirty="0">
                <a:solidFill>
                  <a:srgbClr val="000048"/>
                </a:solidFill>
                <a:latin typeface="맑은 고딕"/>
              </a:rPr>
              <a:t>실행통계</a:t>
            </a:r>
            <a:r>
              <a:rPr lang="en-US" altLang="ko-KR" sz="692" dirty="0">
                <a:solidFill>
                  <a:srgbClr val="000048"/>
                </a:solidFill>
                <a:latin typeface="맑은 고딕"/>
              </a:rPr>
              <a:t> </a:t>
            </a:r>
          </a:p>
          <a:p>
            <a:pPr algn="ctr"/>
            <a:r>
              <a:rPr lang="ko-KR" altLang="en-US" sz="692" dirty="0">
                <a:solidFill>
                  <a:srgbClr val="000048"/>
                </a:solidFill>
                <a:latin typeface="맑은 고딕"/>
              </a:rPr>
              <a:t>조회</a:t>
            </a:r>
            <a:endParaRPr lang="en-US" altLang="ko-KR" sz="692" dirty="0">
              <a:solidFill>
                <a:srgbClr val="000048"/>
              </a:solidFill>
              <a:latin typeface="맑은 고딕"/>
            </a:endParaRPr>
          </a:p>
          <a:p>
            <a:pPr algn="ctr"/>
            <a:r>
              <a:rPr lang="en-US" altLang="ko-KR" sz="692" dirty="0">
                <a:solidFill>
                  <a:srgbClr val="000048"/>
                </a:solidFill>
                <a:latin typeface="맑은 고딕"/>
              </a:rPr>
              <a:t>(Web Admin)</a:t>
            </a:r>
            <a:endParaRPr lang="ko-KR" altLang="en-US" sz="692" dirty="0">
              <a:solidFill>
                <a:srgbClr val="000048"/>
              </a:solidFill>
              <a:latin typeface="맑은 고딕"/>
            </a:endParaRPr>
          </a:p>
        </p:txBody>
      </p:sp>
      <p:cxnSp>
        <p:nvCxnSpPr>
          <p:cNvPr id="393" name="구부러진 연결선 392"/>
          <p:cNvCxnSpPr>
            <a:endCxn id="391" idx="0"/>
          </p:cNvCxnSpPr>
          <p:nvPr/>
        </p:nvCxnSpPr>
        <p:spPr>
          <a:xfrm rot="10800000" flipV="1">
            <a:off x="3346630" y="3680270"/>
            <a:ext cx="71702" cy="410526"/>
          </a:xfrm>
          <a:prstGeom prst="curvedConnector2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TextBox 393"/>
          <p:cNvSpPr txBox="1"/>
          <p:nvPr/>
        </p:nvSpPr>
        <p:spPr>
          <a:xfrm>
            <a:off x="6436387" y="1098413"/>
            <a:ext cx="1271182" cy="379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8699" indent="-118699">
              <a:buFont typeface="Arial" pitchFamily="34" charset="0"/>
              <a:buChar char="•"/>
            </a:pP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표준화된 </a:t>
            </a: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DB Access</a:t>
            </a:r>
          </a:p>
          <a:p>
            <a:pPr marL="118699" indent="-118699">
              <a:buFont typeface="Arial" pitchFamily="34" charset="0"/>
              <a:buChar char="•"/>
            </a:pP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대내</a:t>
            </a: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/</a:t>
            </a: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대외 시스템 </a:t>
            </a: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Interface</a:t>
            </a:r>
            <a:b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</a:b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(Sync/Async)</a:t>
            </a:r>
            <a:endParaRPr lang="ko-KR" altLang="en-US" sz="623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4979553" y="1107301"/>
            <a:ext cx="1224694" cy="379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8699" indent="-118699">
              <a:buFont typeface="Arial" pitchFamily="34" charset="0"/>
              <a:buChar char="•"/>
            </a:pP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POJO</a:t>
            </a: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 기반의 </a:t>
            </a: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Bean</a:t>
            </a:r>
          </a:p>
          <a:p>
            <a:pPr marL="118699" indent="-118699">
              <a:buFont typeface="Arial" pitchFamily="34" charset="0"/>
              <a:buChar char="•"/>
            </a:pPr>
            <a:r>
              <a:rPr lang="en-US" altLang="ko-KR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DTO</a:t>
            </a: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를 통한 모듈 간 연계</a:t>
            </a:r>
            <a:endParaRPr lang="en-US" altLang="ko-KR" sz="623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</a:endParaRPr>
          </a:p>
          <a:p>
            <a:pPr marL="118699" indent="-118699">
              <a:buFont typeface="Arial" pitchFamily="34" charset="0"/>
              <a:buChar char="•"/>
            </a:pPr>
            <a:r>
              <a:rPr lang="ko-KR" altLang="en-US" sz="623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</a:rPr>
              <a:t>싱글톤 기반 팩토리 구조</a:t>
            </a:r>
          </a:p>
        </p:txBody>
      </p:sp>
      <p:cxnSp>
        <p:nvCxnSpPr>
          <p:cNvPr id="396" name="꺾인 연결선 395"/>
          <p:cNvCxnSpPr>
            <a:stCxn id="390" idx="2"/>
          </p:cNvCxnSpPr>
          <p:nvPr/>
        </p:nvCxnSpPr>
        <p:spPr>
          <a:xfrm rot="10800000">
            <a:off x="5614999" y="3954540"/>
            <a:ext cx="178465" cy="274619"/>
          </a:xfrm>
          <a:prstGeom prst="bentConnector2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7" name="직사각형 396"/>
          <p:cNvSpPr/>
          <p:nvPr/>
        </p:nvSpPr>
        <p:spPr>
          <a:xfrm>
            <a:off x="6662376" y="4185913"/>
            <a:ext cx="767935" cy="119388"/>
          </a:xfrm>
          <a:prstGeom prst="rect">
            <a:avLst/>
          </a:prstGeom>
          <a:solidFill>
            <a:srgbClr val="6C6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54" dirty="0">
                <a:solidFill>
                  <a:prstClr val="white"/>
                </a:solidFill>
                <a:latin typeface="맑은 고딕"/>
              </a:rPr>
              <a:t>자동 생성</a:t>
            </a:r>
          </a:p>
        </p:txBody>
      </p:sp>
      <p:sp>
        <p:nvSpPr>
          <p:cNvPr id="398" name="직사각형 397"/>
          <p:cNvSpPr/>
          <p:nvPr/>
        </p:nvSpPr>
        <p:spPr>
          <a:xfrm>
            <a:off x="6662376" y="4063229"/>
            <a:ext cx="767935" cy="119388"/>
          </a:xfrm>
          <a:prstGeom prst="rect">
            <a:avLst/>
          </a:prstGeom>
          <a:solidFill>
            <a:srgbClr val="1299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554" dirty="0">
                <a:solidFill>
                  <a:prstClr val="white"/>
                </a:solidFill>
                <a:latin typeface="맑은 고딕"/>
              </a:rPr>
              <a:t>프레임워크 엔진</a:t>
            </a:r>
          </a:p>
        </p:txBody>
      </p:sp>
      <p:sp>
        <p:nvSpPr>
          <p:cNvPr id="399" name="직사각형 398"/>
          <p:cNvSpPr/>
          <p:nvPr/>
        </p:nvSpPr>
        <p:spPr>
          <a:xfrm>
            <a:off x="6662376" y="4308596"/>
            <a:ext cx="767935" cy="119388"/>
          </a:xfrm>
          <a:prstGeom prst="rect">
            <a:avLst/>
          </a:prstGeom>
          <a:solidFill>
            <a:srgbClr val="B8B8B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54" dirty="0">
                <a:solidFill>
                  <a:srgbClr val="FFFF00"/>
                </a:solidFill>
                <a:latin typeface="맑은 고딕"/>
              </a:rPr>
              <a:t>사이트 커스터마이징</a:t>
            </a:r>
          </a:p>
        </p:txBody>
      </p:sp>
      <p:sp>
        <p:nvSpPr>
          <p:cNvPr id="400" name="직사각형 399"/>
          <p:cNvSpPr/>
          <p:nvPr/>
        </p:nvSpPr>
        <p:spPr>
          <a:xfrm>
            <a:off x="6662376" y="4431280"/>
            <a:ext cx="767935" cy="119388"/>
          </a:xfrm>
          <a:prstGeom prst="rect">
            <a:avLst/>
          </a:prstGeom>
          <a:solidFill>
            <a:srgbClr val="26262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554" dirty="0">
                <a:solidFill>
                  <a:prstClr val="white"/>
                </a:solidFill>
                <a:latin typeface="맑은 고딕"/>
              </a:rPr>
              <a:t>개발자 작성</a:t>
            </a:r>
          </a:p>
        </p:txBody>
      </p:sp>
      <p:sp>
        <p:nvSpPr>
          <p:cNvPr id="401" name="TextBox 400"/>
          <p:cNvSpPr txBox="1"/>
          <p:nvPr/>
        </p:nvSpPr>
        <p:spPr>
          <a:xfrm>
            <a:off x="3410777" y="3885533"/>
            <a:ext cx="141064" cy="852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554" dirty="0">
                <a:solidFill>
                  <a:srgbClr val="0070C0"/>
                </a:solidFill>
                <a:latin typeface="맑은 고딕"/>
              </a:rPr>
              <a:t>조회</a:t>
            </a:r>
          </a:p>
        </p:txBody>
      </p:sp>
      <p:grpSp>
        <p:nvGrpSpPr>
          <p:cNvPr id="402" name="그룹 401"/>
          <p:cNvGrpSpPr/>
          <p:nvPr/>
        </p:nvGrpSpPr>
        <p:grpSpPr>
          <a:xfrm>
            <a:off x="1788029" y="2353819"/>
            <a:ext cx="240114" cy="725903"/>
            <a:chOff x="523994" y="2975120"/>
            <a:chExt cx="576064" cy="1154186"/>
          </a:xfrm>
        </p:grpSpPr>
        <p:cxnSp>
          <p:nvCxnSpPr>
            <p:cNvPr id="403" name="직선 화살표 연결선 402"/>
            <p:cNvCxnSpPr/>
            <p:nvPr/>
          </p:nvCxnSpPr>
          <p:spPr>
            <a:xfrm>
              <a:off x="523994" y="2975120"/>
              <a:ext cx="576064" cy="0"/>
            </a:xfrm>
            <a:prstGeom prst="straightConnector1">
              <a:avLst/>
            </a:prstGeom>
            <a:ln w="6350">
              <a:solidFill>
                <a:srgbClr val="7F7F7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직선 화살표 연결선 403"/>
            <p:cNvCxnSpPr/>
            <p:nvPr/>
          </p:nvCxnSpPr>
          <p:spPr>
            <a:xfrm>
              <a:off x="523994" y="4129306"/>
              <a:ext cx="576064" cy="0"/>
            </a:xfrm>
            <a:prstGeom prst="straightConnector1">
              <a:avLst/>
            </a:prstGeom>
            <a:ln w="6350">
              <a:solidFill>
                <a:srgbClr val="7F7F7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5" name="TextBox 404"/>
          <p:cNvSpPr txBox="1"/>
          <p:nvPr/>
        </p:nvSpPr>
        <p:spPr>
          <a:xfrm>
            <a:off x="1828175" y="2968481"/>
            <a:ext cx="141064" cy="8528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z="554" b="0" dirty="0">
                <a:solidFill>
                  <a:schemeClr val="tx1"/>
                </a:solidFill>
              </a:rPr>
              <a:t>전문</a:t>
            </a:r>
          </a:p>
        </p:txBody>
      </p:sp>
      <p:sp>
        <p:nvSpPr>
          <p:cNvPr id="406" name="직사각형 405"/>
          <p:cNvSpPr/>
          <p:nvPr/>
        </p:nvSpPr>
        <p:spPr>
          <a:xfrm>
            <a:off x="1534609" y="2050533"/>
            <a:ext cx="210758" cy="54416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0" rIns="0" rtlCol="0" anchor="ctr"/>
          <a:lstStyle/>
          <a:p>
            <a:pPr algn="ctr"/>
            <a:r>
              <a:rPr lang="en-US" altLang="ko-KR" sz="831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</a:rPr>
              <a:t>MCI</a:t>
            </a:r>
            <a:endParaRPr lang="ko-KR" altLang="en-US" sz="831" b="1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</a:endParaRPr>
          </a:p>
        </p:txBody>
      </p:sp>
      <p:sp>
        <p:nvSpPr>
          <p:cNvPr id="407" name="직사각형 406"/>
          <p:cNvSpPr/>
          <p:nvPr/>
        </p:nvSpPr>
        <p:spPr>
          <a:xfrm>
            <a:off x="1534609" y="2705187"/>
            <a:ext cx="210758" cy="54416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0" rIns="0" rtlCol="0" anchor="ctr"/>
          <a:lstStyle/>
          <a:p>
            <a:pPr algn="ctr"/>
            <a:r>
              <a:rPr lang="en-US" altLang="ko-KR" sz="831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</a:rPr>
              <a:t>UI</a:t>
            </a:r>
            <a:endParaRPr lang="ko-KR" altLang="en-US" sz="831" b="1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</a:endParaRPr>
          </a:p>
        </p:txBody>
      </p:sp>
      <p:sp>
        <p:nvSpPr>
          <p:cNvPr id="408" name="직사각형 407"/>
          <p:cNvSpPr/>
          <p:nvPr/>
        </p:nvSpPr>
        <p:spPr>
          <a:xfrm>
            <a:off x="1534609" y="3343693"/>
            <a:ext cx="210758" cy="54416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0" rIns="0" rtlCol="0" anchor="ctr"/>
          <a:lstStyle/>
          <a:p>
            <a:pPr algn="ctr"/>
            <a:r>
              <a:rPr lang="en-US" altLang="ko-KR" sz="831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</a:rPr>
              <a:t>EAI</a:t>
            </a:r>
            <a:endParaRPr lang="ko-KR" altLang="en-US" sz="831" b="1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</a:endParaRPr>
          </a:p>
        </p:txBody>
      </p:sp>
      <p:sp>
        <p:nvSpPr>
          <p:cNvPr id="409" name="직사각형 408"/>
          <p:cNvSpPr/>
          <p:nvPr/>
        </p:nvSpPr>
        <p:spPr>
          <a:xfrm>
            <a:off x="1534609" y="3962962"/>
            <a:ext cx="210758" cy="54416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0" rIns="0" rtlCol="0" anchor="ctr"/>
          <a:lstStyle/>
          <a:p>
            <a:pPr algn="ctr"/>
            <a:r>
              <a:rPr lang="en-US" altLang="ko-KR" sz="831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</a:rPr>
              <a:t>JSP</a:t>
            </a:r>
            <a:endParaRPr lang="ko-KR" altLang="en-US" sz="831" b="1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</a:endParaRPr>
          </a:p>
        </p:txBody>
      </p:sp>
      <p:cxnSp>
        <p:nvCxnSpPr>
          <p:cNvPr id="410" name="직선 연결선 409"/>
          <p:cNvCxnSpPr/>
          <p:nvPr/>
        </p:nvCxnSpPr>
        <p:spPr>
          <a:xfrm>
            <a:off x="1780013" y="2063603"/>
            <a:ext cx="0" cy="2477508"/>
          </a:xfrm>
          <a:prstGeom prst="line">
            <a:avLst/>
          </a:prstGeom>
          <a:ln w="254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" name="TextBox 410"/>
          <p:cNvSpPr txBox="1"/>
          <p:nvPr/>
        </p:nvSpPr>
        <p:spPr>
          <a:xfrm>
            <a:off x="5755402" y="2958241"/>
            <a:ext cx="144271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sp>
        <p:nvSpPr>
          <p:cNvPr id="412" name="TextBox 411"/>
          <p:cNvSpPr txBox="1"/>
          <p:nvPr/>
        </p:nvSpPr>
        <p:spPr>
          <a:xfrm>
            <a:off x="6622765" y="2788925"/>
            <a:ext cx="144271" cy="85280"/>
          </a:xfrm>
          <a:prstGeom prst="rect">
            <a:avLst/>
          </a:prstGeom>
          <a:solidFill>
            <a:srgbClr val="262626"/>
          </a:solidFill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800" b="1">
                <a:solidFill>
                  <a:srgbClr val="92D050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en-US" altLang="ko-KR" sz="554" b="0" dirty="0"/>
              <a:t>DTO</a:t>
            </a:r>
            <a:endParaRPr lang="ko-KR" altLang="en-US" sz="554" b="0" dirty="0"/>
          </a:p>
        </p:txBody>
      </p:sp>
      <p:cxnSp>
        <p:nvCxnSpPr>
          <p:cNvPr id="413" name="직선 연결선 412"/>
          <p:cNvCxnSpPr/>
          <p:nvPr/>
        </p:nvCxnSpPr>
        <p:spPr>
          <a:xfrm>
            <a:off x="7354370" y="2173363"/>
            <a:ext cx="0" cy="1566116"/>
          </a:xfrm>
          <a:prstGeom prst="line">
            <a:avLst/>
          </a:prstGeom>
          <a:ln w="254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직사각형 413"/>
          <p:cNvSpPr/>
          <p:nvPr/>
        </p:nvSpPr>
        <p:spPr>
          <a:xfrm>
            <a:off x="7427299" y="2204889"/>
            <a:ext cx="210758" cy="4400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0" rIns="0" rtlCol="0" anchor="ctr"/>
          <a:lstStyle/>
          <a:p>
            <a:pPr algn="ctr"/>
            <a:r>
              <a:rPr lang="en-US" altLang="ko-KR" sz="692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</a:rPr>
              <a:t>RDBMS</a:t>
            </a:r>
            <a:endParaRPr lang="ko-KR" altLang="en-US" sz="692" b="1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</a:endParaRPr>
          </a:p>
        </p:txBody>
      </p:sp>
      <p:sp>
        <p:nvSpPr>
          <p:cNvPr id="415" name="직사각형 414"/>
          <p:cNvSpPr/>
          <p:nvPr/>
        </p:nvSpPr>
        <p:spPr>
          <a:xfrm>
            <a:off x="7427299" y="2721613"/>
            <a:ext cx="210758" cy="4400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0" rIns="0" rtlCol="0" anchor="ctr"/>
          <a:lstStyle/>
          <a:p>
            <a:pPr algn="ctr"/>
            <a:r>
              <a:rPr lang="en-US" altLang="ko-KR" sz="692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</a:rPr>
              <a:t>ESB/EAI</a:t>
            </a:r>
            <a:endParaRPr lang="ko-KR" altLang="en-US" sz="692" b="1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</a:endParaRPr>
          </a:p>
        </p:txBody>
      </p:sp>
      <p:sp>
        <p:nvSpPr>
          <p:cNvPr id="416" name="직사각형 415"/>
          <p:cNvSpPr/>
          <p:nvPr/>
        </p:nvSpPr>
        <p:spPr>
          <a:xfrm>
            <a:off x="7427299" y="3265358"/>
            <a:ext cx="210758" cy="4400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0" rIns="0" rtlCol="0" anchor="ctr"/>
          <a:lstStyle/>
          <a:p>
            <a:pPr algn="ctr"/>
            <a:r>
              <a:rPr lang="en-US" altLang="ko-KR" sz="692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/>
              </a:rPr>
              <a:t>FEP</a:t>
            </a:r>
            <a:endParaRPr lang="ko-KR" altLang="en-US" sz="692" b="1" dirty="0">
              <a:solidFill>
                <a:prstClr val="black">
                  <a:lumMod val="75000"/>
                  <a:lumOff val="25000"/>
                </a:prstClr>
              </a:solidFill>
              <a:latin typeface="맑은 고딕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4CA60B8-3341-4F41-A9F7-19F3B3827E2E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C8158547-1257-4B9B-B8FE-7068DF10FEC2}"/>
              </a:ext>
            </a:extLst>
          </p:cNvPr>
          <p:cNvSpPr/>
          <p:nvPr/>
        </p:nvSpPr>
        <p:spPr>
          <a:xfrm>
            <a:off x="325667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92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922DA4DC-93BD-47B8-8343-21AB9ECC4AC1}"/>
              </a:ext>
            </a:extLst>
          </p:cNvPr>
          <p:cNvSpPr txBox="1">
            <a:spLocks/>
          </p:cNvSpPr>
          <p:nvPr/>
        </p:nvSpPr>
        <p:spPr>
          <a:xfrm>
            <a:off x="1568231" y="1500619"/>
            <a:ext cx="703265" cy="309660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785" dirty="0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4A1B9031-2402-435D-8BEC-D3DC3345AB83}"/>
              </a:ext>
            </a:extLst>
          </p:cNvPr>
          <p:cNvSpPr txBox="1">
            <a:spLocks/>
          </p:cNvSpPr>
          <p:nvPr/>
        </p:nvSpPr>
        <p:spPr>
          <a:xfrm>
            <a:off x="2387929" y="1498016"/>
            <a:ext cx="1185845" cy="3096608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785" dirty="0"/>
              <a:t>Batch</a:t>
            </a:r>
            <a:r>
              <a:rPr lang="ko-KR" altLang="en-US" sz="785" dirty="0"/>
              <a:t> </a:t>
            </a:r>
            <a:r>
              <a:rPr lang="en-US" altLang="ko-KR" sz="785" dirty="0"/>
              <a:t>Script</a:t>
            </a:r>
            <a:r>
              <a:rPr lang="ko-KR" altLang="en-US" sz="785" dirty="0"/>
              <a:t> </a:t>
            </a:r>
            <a:r>
              <a:rPr lang="en-US" altLang="ko-KR" sz="785" dirty="0"/>
              <a:t>Layer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F968397-1EE3-4248-BBF4-58D46DFC59F4}"/>
              </a:ext>
            </a:extLst>
          </p:cNvPr>
          <p:cNvSpPr/>
          <p:nvPr/>
        </p:nvSpPr>
        <p:spPr>
          <a:xfrm>
            <a:off x="4346637" y="1369403"/>
            <a:ext cx="463651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2CAD8CE7-8C19-4D45-B40A-35533630D8AA}"/>
              </a:ext>
            </a:extLst>
          </p:cNvPr>
          <p:cNvSpPr txBox="1">
            <a:spLocks/>
          </p:cNvSpPr>
          <p:nvPr/>
        </p:nvSpPr>
        <p:spPr>
          <a:xfrm>
            <a:off x="3704095" y="1481921"/>
            <a:ext cx="3852320" cy="1356196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785"/>
              <a:t>프레임워크</a:t>
            </a:r>
            <a:r>
              <a:rPr lang="en-US" altLang="ko-KR" sz="785" dirty="0"/>
              <a:t> Layer</a:t>
            </a:r>
          </a:p>
        </p:txBody>
      </p:sp>
      <p:sp>
        <p:nvSpPr>
          <p:cNvPr id="96" name="Content Placeholder 2"/>
          <p:cNvSpPr txBox="1">
            <a:spLocks/>
          </p:cNvSpPr>
          <p:nvPr/>
        </p:nvSpPr>
        <p:spPr>
          <a:xfrm>
            <a:off x="3704095" y="2938859"/>
            <a:ext cx="3852320" cy="1655765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txBody>
          <a:bodyPr>
            <a:normAutofit/>
          </a:bodyPr>
          <a:lstStyle>
            <a:lvl1pPr marL="316531" indent="-316531" algn="ctr" defTabSz="422041" rtl="0" eaLnBrk="1" latinLnBrk="0" hangingPunct="1">
              <a:lnSpc>
                <a:spcPct val="200000"/>
              </a:lnSpc>
              <a:spcBef>
                <a:spcPct val="20000"/>
              </a:spcBef>
              <a:buFont typeface="Arial"/>
              <a:buChar char="•"/>
              <a:defRPr sz="1046" b="1" i="0" kern="1200">
                <a:solidFill>
                  <a:schemeClr val="tx1"/>
                </a:solidFill>
                <a:latin typeface="+mn-ea"/>
                <a:ea typeface="+mn-ea"/>
                <a:cs typeface="나눔스퀘어OTF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64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785" dirty="0"/>
              <a:t>Step Layer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배치 거래처리 구조와 관련 프레임워크 컴포넌트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아키텍처</a:t>
            </a:r>
          </a:p>
        </p:txBody>
      </p:sp>
      <p:sp>
        <p:nvSpPr>
          <p:cNvPr id="147" name="AutoShape 21"/>
          <p:cNvSpPr>
            <a:spLocks noChangeArrowheads="1"/>
          </p:cNvSpPr>
          <p:nvPr/>
        </p:nvSpPr>
        <p:spPr bwMode="auto">
          <a:xfrm>
            <a:off x="3807717" y="1972080"/>
            <a:ext cx="402300" cy="147928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29908" rIns="29908" anchor="ctr"/>
          <a:lstStyle/>
          <a:p>
            <a:pPr algn="ctr" defTabSz="633062">
              <a:defRPr/>
            </a:pPr>
            <a:r>
              <a:rPr lang="en-US" altLang="ko-KR" sz="72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1</a:t>
            </a:r>
          </a:p>
        </p:txBody>
      </p:sp>
      <p:sp>
        <p:nvSpPr>
          <p:cNvPr id="148" name="AutoShape 21"/>
          <p:cNvSpPr>
            <a:spLocks noChangeArrowheads="1"/>
          </p:cNvSpPr>
          <p:nvPr/>
        </p:nvSpPr>
        <p:spPr bwMode="auto">
          <a:xfrm>
            <a:off x="4577713" y="1788179"/>
            <a:ext cx="470543" cy="147928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29908" rIns="29908" anchor="ctr"/>
          <a:lstStyle/>
          <a:p>
            <a:pPr algn="ctr" defTabSz="633062">
              <a:defRPr/>
            </a:pPr>
            <a:r>
              <a:rPr lang="en-US" altLang="ko-KR" sz="72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2-1</a:t>
            </a:r>
          </a:p>
        </p:txBody>
      </p:sp>
      <p:sp>
        <p:nvSpPr>
          <p:cNvPr id="149" name="AutoShape 21"/>
          <p:cNvSpPr>
            <a:spLocks noChangeArrowheads="1"/>
          </p:cNvSpPr>
          <p:nvPr/>
        </p:nvSpPr>
        <p:spPr bwMode="auto">
          <a:xfrm>
            <a:off x="4585912" y="2159249"/>
            <a:ext cx="462347" cy="147927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29908" rIns="29908" anchor="ctr"/>
          <a:lstStyle/>
          <a:p>
            <a:pPr algn="ctr" defTabSz="633062">
              <a:defRPr/>
            </a:pPr>
            <a:r>
              <a:rPr lang="en-US" altLang="ko-KR" sz="72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2-2</a:t>
            </a:r>
          </a:p>
        </p:txBody>
      </p:sp>
      <p:cxnSp>
        <p:nvCxnSpPr>
          <p:cNvPr id="150" name="Straight Arrow Connector 38"/>
          <p:cNvCxnSpPr>
            <a:cxnSpLocks noChangeShapeType="1"/>
          </p:cNvCxnSpPr>
          <p:nvPr/>
        </p:nvCxnSpPr>
        <p:spPr bwMode="auto">
          <a:xfrm flipV="1">
            <a:off x="4223492" y="1862142"/>
            <a:ext cx="354218" cy="183901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1" name="Straight Arrow Connector 39"/>
          <p:cNvCxnSpPr>
            <a:cxnSpLocks noChangeShapeType="1"/>
          </p:cNvCxnSpPr>
          <p:nvPr/>
        </p:nvCxnSpPr>
        <p:spPr bwMode="auto">
          <a:xfrm>
            <a:off x="4223493" y="2046048"/>
            <a:ext cx="362414" cy="187170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2" name="Straight Arrow Connector 41"/>
          <p:cNvCxnSpPr>
            <a:cxnSpLocks noChangeShapeType="1"/>
          </p:cNvCxnSpPr>
          <p:nvPr/>
        </p:nvCxnSpPr>
        <p:spPr bwMode="auto">
          <a:xfrm flipV="1">
            <a:off x="5048254" y="2047861"/>
            <a:ext cx="232652" cy="185357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" name="TextBox 72"/>
          <p:cNvSpPr txBox="1">
            <a:spLocks noChangeArrowheads="1"/>
          </p:cNvSpPr>
          <p:nvPr/>
        </p:nvSpPr>
        <p:spPr bwMode="auto">
          <a:xfrm>
            <a:off x="4220925" y="1959018"/>
            <a:ext cx="537638" cy="18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9pPr>
          </a:lstStyle>
          <a:p>
            <a:pPr algn="ctr" defTabSz="633062" eaLnBrk="1" hangingPunct="1">
              <a:defRPr/>
            </a:pPr>
            <a:r>
              <a:rPr lang="en-US" altLang="ko-KR" sz="623" kern="0" dirty="0">
                <a:solidFill>
                  <a:srgbClr val="BEC4FD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</a:rPr>
              <a:t>Split</a:t>
            </a:r>
          </a:p>
        </p:txBody>
      </p:sp>
      <p:sp>
        <p:nvSpPr>
          <p:cNvPr id="154" name="AutoShape 21"/>
          <p:cNvSpPr>
            <a:spLocks noChangeArrowheads="1"/>
          </p:cNvSpPr>
          <p:nvPr/>
        </p:nvSpPr>
        <p:spPr bwMode="auto">
          <a:xfrm>
            <a:off x="5280906" y="1973892"/>
            <a:ext cx="402679" cy="147928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29908" rIns="29908" anchor="ctr"/>
          <a:lstStyle/>
          <a:p>
            <a:pPr algn="ctr" defTabSz="633062">
              <a:defRPr/>
            </a:pPr>
            <a:r>
              <a:rPr lang="en-US" altLang="ko-KR" sz="72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3</a:t>
            </a:r>
          </a:p>
        </p:txBody>
      </p:sp>
      <p:cxnSp>
        <p:nvCxnSpPr>
          <p:cNvPr id="155" name="Straight Arrow Connector 38"/>
          <p:cNvCxnSpPr>
            <a:cxnSpLocks noChangeShapeType="1"/>
          </p:cNvCxnSpPr>
          <p:nvPr/>
        </p:nvCxnSpPr>
        <p:spPr bwMode="auto">
          <a:xfrm>
            <a:off x="5048254" y="1862142"/>
            <a:ext cx="232652" cy="185714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6" name="TextBox 72"/>
          <p:cNvSpPr txBox="1">
            <a:spLocks noChangeArrowheads="1"/>
          </p:cNvSpPr>
          <p:nvPr/>
        </p:nvSpPr>
        <p:spPr bwMode="auto">
          <a:xfrm>
            <a:off x="4764708" y="1951511"/>
            <a:ext cx="537638" cy="18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9pPr>
          </a:lstStyle>
          <a:p>
            <a:pPr algn="ctr" defTabSz="633062" eaLnBrk="1" hangingPunct="1">
              <a:defRPr/>
            </a:pPr>
            <a:r>
              <a:rPr lang="en-US" altLang="ko-KR" sz="623" kern="0" dirty="0">
                <a:solidFill>
                  <a:srgbClr val="BEC4FD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</a:rPr>
              <a:t>Merge</a:t>
            </a:r>
          </a:p>
        </p:txBody>
      </p:sp>
      <p:grpSp>
        <p:nvGrpSpPr>
          <p:cNvPr id="157" name="그룹 156"/>
          <p:cNvGrpSpPr/>
          <p:nvPr/>
        </p:nvGrpSpPr>
        <p:grpSpPr>
          <a:xfrm>
            <a:off x="6301328" y="1890886"/>
            <a:ext cx="624432" cy="315107"/>
            <a:chOff x="6019146" y="3356992"/>
            <a:chExt cx="731226" cy="504056"/>
          </a:xfrm>
        </p:grpSpPr>
        <p:sp>
          <p:nvSpPr>
            <p:cNvPr id="167" name="순서도: 판단 166"/>
            <p:cNvSpPr/>
            <p:nvPr/>
          </p:nvSpPr>
          <p:spPr bwMode="gray">
            <a:xfrm>
              <a:off x="6095314" y="3356992"/>
              <a:ext cx="564918" cy="504056"/>
            </a:xfrm>
            <a:prstGeom prst="flowChartDecision">
              <a:avLst/>
            </a:prstGeom>
            <a:solidFill>
              <a:sysClr val="window" lastClr="FFFFFF"/>
            </a:solidFill>
            <a:ln w="63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algn="ctr" defTabSz="633062">
                <a:defRPr/>
              </a:pPr>
              <a:endParaRPr lang="ko-KR" altLang="en-US" sz="72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168" name="AutoShape 21"/>
            <p:cNvSpPr>
              <a:spLocks noChangeArrowheads="1"/>
            </p:cNvSpPr>
            <p:nvPr/>
          </p:nvSpPr>
          <p:spPr bwMode="auto">
            <a:xfrm>
              <a:off x="6019146" y="3516627"/>
              <a:ext cx="731226" cy="287338"/>
            </a:xfrm>
            <a:prstGeom prst="roundRect">
              <a:avLst>
                <a:gd name="adj" fmla="val 16667"/>
              </a:avLst>
            </a:prstGeom>
            <a:noFill/>
            <a:ln w="3175">
              <a:noFill/>
              <a:round/>
              <a:headEnd/>
              <a:tailEnd/>
            </a:ln>
          </p:spPr>
          <p:txBody>
            <a:bodyPr lIns="29908" rIns="29908" anchor="ctr"/>
            <a:lstStyle/>
            <a:p>
              <a:pPr algn="ctr" defTabSz="633062">
                <a:defRPr/>
              </a:pPr>
              <a:r>
                <a:rPr lang="en-US" altLang="ko-KR" sz="727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Success </a:t>
              </a:r>
            </a:p>
            <a:p>
              <a:pPr algn="ctr" defTabSz="633062">
                <a:defRPr/>
              </a:pPr>
              <a:r>
                <a:rPr lang="en-US" altLang="ko-KR" sz="727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?</a:t>
              </a:r>
              <a:endParaRPr lang="ko-KR" altLang="en-US" sz="72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158" name="AutoShape 21"/>
          <p:cNvSpPr>
            <a:spLocks noChangeArrowheads="1"/>
          </p:cNvSpPr>
          <p:nvPr/>
        </p:nvSpPr>
        <p:spPr bwMode="auto">
          <a:xfrm>
            <a:off x="7017507" y="2187630"/>
            <a:ext cx="402300" cy="147928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29908" rIns="29908" anchor="ctr"/>
          <a:lstStyle/>
          <a:p>
            <a:pPr algn="ctr" defTabSz="633062">
              <a:defRPr/>
            </a:pPr>
            <a:r>
              <a:rPr lang="en-US" altLang="ko-KR" sz="72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6</a:t>
            </a:r>
          </a:p>
        </p:txBody>
      </p:sp>
      <p:sp>
        <p:nvSpPr>
          <p:cNvPr id="159" name="AutoShape 21"/>
          <p:cNvSpPr>
            <a:spLocks noChangeArrowheads="1"/>
          </p:cNvSpPr>
          <p:nvPr/>
        </p:nvSpPr>
        <p:spPr bwMode="auto">
          <a:xfrm>
            <a:off x="7017507" y="1816917"/>
            <a:ext cx="402300" cy="147928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29908" rIns="29908" anchor="ctr"/>
          <a:lstStyle/>
          <a:p>
            <a:pPr algn="ctr" defTabSz="633062">
              <a:defRPr/>
            </a:pPr>
            <a:r>
              <a:rPr lang="en-US" altLang="ko-KR" sz="72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5</a:t>
            </a:r>
          </a:p>
        </p:txBody>
      </p:sp>
      <p:sp>
        <p:nvSpPr>
          <p:cNvPr id="160" name="AutoShape 21"/>
          <p:cNvSpPr>
            <a:spLocks noChangeArrowheads="1"/>
          </p:cNvSpPr>
          <p:nvPr/>
        </p:nvSpPr>
        <p:spPr bwMode="auto">
          <a:xfrm>
            <a:off x="5841016" y="1973892"/>
            <a:ext cx="396473" cy="147928"/>
          </a:xfrm>
          <a:prstGeom prst="rect">
            <a:avLst/>
          </a:prstGeom>
          <a:solidFill>
            <a:sysClr val="window" lastClr="FFFFFF"/>
          </a:solidFill>
          <a:ln w="6350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 lIns="29908" rIns="29908" anchor="ctr"/>
          <a:lstStyle/>
          <a:p>
            <a:pPr algn="ctr" defTabSz="633062">
              <a:defRPr/>
            </a:pPr>
            <a:r>
              <a:rPr lang="en-US" altLang="ko-KR" sz="727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Step 4</a:t>
            </a:r>
          </a:p>
        </p:txBody>
      </p:sp>
      <p:cxnSp>
        <p:nvCxnSpPr>
          <p:cNvPr id="161" name="Straight Arrow Connector 38"/>
          <p:cNvCxnSpPr>
            <a:cxnSpLocks noChangeShapeType="1"/>
          </p:cNvCxnSpPr>
          <p:nvPr/>
        </p:nvCxnSpPr>
        <p:spPr bwMode="auto">
          <a:xfrm>
            <a:off x="5683584" y="2047856"/>
            <a:ext cx="157433" cy="0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2" name="Straight Arrow Connector 38"/>
          <p:cNvCxnSpPr>
            <a:cxnSpLocks noChangeShapeType="1"/>
          </p:cNvCxnSpPr>
          <p:nvPr/>
        </p:nvCxnSpPr>
        <p:spPr bwMode="auto">
          <a:xfrm>
            <a:off x="6237489" y="2047856"/>
            <a:ext cx="128880" cy="579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" name="Straight Arrow Connector 38"/>
          <p:cNvCxnSpPr>
            <a:cxnSpLocks noChangeShapeType="1"/>
          </p:cNvCxnSpPr>
          <p:nvPr/>
        </p:nvCxnSpPr>
        <p:spPr bwMode="auto">
          <a:xfrm flipV="1">
            <a:off x="6781952" y="1900130"/>
            <a:ext cx="244037" cy="111750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" name="Straight Arrow Connector 38"/>
          <p:cNvCxnSpPr>
            <a:cxnSpLocks noChangeShapeType="1"/>
          </p:cNvCxnSpPr>
          <p:nvPr/>
        </p:nvCxnSpPr>
        <p:spPr bwMode="auto">
          <a:xfrm>
            <a:off x="6781953" y="2097675"/>
            <a:ext cx="225859" cy="111393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5" name="TextBox 72"/>
          <p:cNvSpPr txBox="1">
            <a:spLocks noChangeArrowheads="1"/>
          </p:cNvSpPr>
          <p:nvPr/>
        </p:nvSpPr>
        <p:spPr bwMode="auto">
          <a:xfrm>
            <a:off x="6612363" y="1801453"/>
            <a:ext cx="537638" cy="18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9pPr>
          </a:lstStyle>
          <a:p>
            <a:pPr algn="ctr" defTabSz="633062" eaLnBrk="1" hangingPunct="1">
              <a:defRPr/>
            </a:pPr>
            <a:r>
              <a:rPr lang="en-US" altLang="ko-KR" sz="623" kern="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Yes</a:t>
            </a:r>
          </a:p>
        </p:txBody>
      </p:sp>
      <p:sp>
        <p:nvSpPr>
          <p:cNvPr id="166" name="TextBox 72"/>
          <p:cNvSpPr txBox="1">
            <a:spLocks noChangeArrowheads="1"/>
          </p:cNvSpPr>
          <p:nvPr/>
        </p:nvSpPr>
        <p:spPr bwMode="auto">
          <a:xfrm>
            <a:off x="6612363" y="2187987"/>
            <a:ext cx="537638" cy="18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9pPr>
          </a:lstStyle>
          <a:p>
            <a:pPr algn="ctr" defTabSz="633062" eaLnBrk="1" hangingPunct="1">
              <a:defRPr/>
            </a:pPr>
            <a:r>
              <a:rPr lang="en-US" altLang="ko-KR" sz="623" kern="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No</a:t>
            </a:r>
          </a:p>
        </p:txBody>
      </p:sp>
      <p:sp>
        <p:nvSpPr>
          <p:cNvPr id="169" name="TextBox 72"/>
          <p:cNvSpPr txBox="1">
            <a:spLocks noChangeArrowheads="1"/>
          </p:cNvSpPr>
          <p:nvPr/>
        </p:nvSpPr>
        <p:spPr bwMode="auto">
          <a:xfrm>
            <a:off x="6261491" y="1633208"/>
            <a:ext cx="703391" cy="305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9pPr>
          </a:lstStyle>
          <a:p>
            <a:pPr algn="ctr" eaLnBrk="1" hangingPunct="1"/>
            <a:r>
              <a:rPr lang="en-US" altLang="ko-KR" sz="692" dirty="0">
                <a:solidFill>
                  <a:srgbClr val="000000">
                    <a:lumMod val="50000"/>
                    <a:lumOff val="50000"/>
                  </a:srgbClr>
                </a:solidFill>
                <a:latin typeface="나눔고딕" pitchFamily="50" charset="-127"/>
                <a:ea typeface="나눔고딕" pitchFamily="50" charset="-127"/>
              </a:rPr>
              <a:t>Conditional </a:t>
            </a:r>
          </a:p>
          <a:p>
            <a:pPr algn="ctr" eaLnBrk="1" hangingPunct="1"/>
            <a:r>
              <a:rPr lang="en-US" altLang="ko-KR" sz="692" dirty="0">
                <a:solidFill>
                  <a:srgbClr val="000000">
                    <a:lumMod val="50000"/>
                    <a:lumOff val="50000"/>
                  </a:srgbClr>
                </a:solidFill>
                <a:latin typeface="나눔고딕" pitchFamily="50" charset="-127"/>
                <a:ea typeface="나눔고딕" pitchFamily="50" charset="-127"/>
              </a:rPr>
              <a:t>Flow</a:t>
            </a:r>
          </a:p>
        </p:txBody>
      </p:sp>
      <p:sp>
        <p:nvSpPr>
          <p:cNvPr id="310" name="TextBox 72"/>
          <p:cNvSpPr txBox="1">
            <a:spLocks noChangeArrowheads="1"/>
          </p:cNvSpPr>
          <p:nvPr/>
        </p:nvSpPr>
        <p:spPr bwMode="auto">
          <a:xfrm>
            <a:off x="5329875" y="2144952"/>
            <a:ext cx="949133" cy="1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9pPr>
          </a:lstStyle>
          <a:p>
            <a:pPr algn="ctr" eaLnBrk="1" hangingPunct="1"/>
            <a:r>
              <a:rPr lang="en-US" altLang="ko-KR" sz="692" dirty="0">
                <a:solidFill>
                  <a:srgbClr val="000000">
                    <a:lumMod val="50000"/>
                    <a:lumOff val="50000"/>
                  </a:srgbClr>
                </a:solidFill>
                <a:latin typeface="나눔고딕" pitchFamily="50" charset="-127"/>
                <a:ea typeface="나눔고딕" pitchFamily="50" charset="-127"/>
              </a:rPr>
              <a:t>Sequential Flow</a:t>
            </a:r>
          </a:p>
        </p:txBody>
      </p:sp>
      <p:sp>
        <p:nvSpPr>
          <p:cNvPr id="311" name="AutoShape 21"/>
          <p:cNvSpPr>
            <a:spLocks noChangeArrowheads="1"/>
          </p:cNvSpPr>
          <p:nvPr/>
        </p:nvSpPr>
        <p:spPr bwMode="auto">
          <a:xfrm>
            <a:off x="2500454" y="1885341"/>
            <a:ext cx="952995" cy="199385"/>
          </a:xfrm>
          <a:prstGeom prst="rect">
            <a:avLst/>
          </a:prstGeom>
          <a:solidFill>
            <a:srgbClr val="B8B8B8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lnSpc>
                <a:spcPct val="70000"/>
              </a:lnSpc>
              <a:spcAft>
                <a:spcPts val="139"/>
              </a:spcAft>
            </a:pPr>
            <a:r>
              <a:rPr lang="en-US" altLang="ko-KR" sz="761" b="1" dirty="0">
                <a:solidFill>
                  <a:srgbClr val="FFFFFF"/>
                </a:solidFill>
                <a:latin typeface="+mn-ea"/>
              </a:rPr>
              <a:t>Unload</a:t>
            </a:r>
          </a:p>
        </p:txBody>
      </p:sp>
      <p:sp>
        <p:nvSpPr>
          <p:cNvPr id="312" name="AutoShape 21"/>
          <p:cNvSpPr>
            <a:spLocks noChangeArrowheads="1"/>
          </p:cNvSpPr>
          <p:nvPr/>
        </p:nvSpPr>
        <p:spPr bwMode="auto">
          <a:xfrm>
            <a:off x="2500454" y="2232480"/>
            <a:ext cx="952995" cy="199385"/>
          </a:xfrm>
          <a:prstGeom prst="rect">
            <a:avLst/>
          </a:prstGeom>
          <a:solidFill>
            <a:srgbClr val="B8B8B8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lnSpc>
                <a:spcPct val="70000"/>
              </a:lnSpc>
              <a:spcAft>
                <a:spcPts val="139"/>
              </a:spcAft>
            </a:pPr>
            <a:r>
              <a:rPr lang="en-US" altLang="ko-KR" sz="761" b="1" dirty="0">
                <a:solidFill>
                  <a:srgbClr val="FFFFFF"/>
                </a:solidFill>
                <a:latin typeface="+mn-ea"/>
              </a:rPr>
              <a:t>Sort</a:t>
            </a:r>
          </a:p>
        </p:txBody>
      </p:sp>
      <p:sp>
        <p:nvSpPr>
          <p:cNvPr id="313" name="AutoShape 21"/>
          <p:cNvSpPr>
            <a:spLocks noChangeArrowheads="1"/>
          </p:cNvSpPr>
          <p:nvPr/>
        </p:nvSpPr>
        <p:spPr bwMode="auto">
          <a:xfrm>
            <a:off x="2500454" y="2579619"/>
            <a:ext cx="952995" cy="199385"/>
          </a:xfrm>
          <a:prstGeom prst="rect">
            <a:avLst/>
          </a:prstGeom>
          <a:solidFill>
            <a:srgbClr val="B8B8B8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lnSpc>
                <a:spcPct val="70000"/>
              </a:lnSpc>
              <a:spcAft>
                <a:spcPts val="139"/>
              </a:spcAft>
            </a:pPr>
            <a:r>
              <a:rPr lang="en-US" altLang="ko-KR" sz="761" b="1" dirty="0">
                <a:solidFill>
                  <a:srgbClr val="FFFFFF"/>
                </a:solidFill>
                <a:latin typeface="+mn-ea"/>
              </a:rPr>
              <a:t>Job 1</a:t>
            </a:r>
          </a:p>
        </p:txBody>
      </p:sp>
      <p:sp>
        <p:nvSpPr>
          <p:cNvPr id="314" name="AutoShape 21"/>
          <p:cNvSpPr>
            <a:spLocks noChangeArrowheads="1"/>
          </p:cNvSpPr>
          <p:nvPr/>
        </p:nvSpPr>
        <p:spPr bwMode="auto">
          <a:xfrm>
            <a:off x="2500454" y="2926758"/>
            <a:ext cx="952995" cy="199385"/>
          </a:xfrm>
          <a:prstGeom prst="rect">
            <a:avLst/>
          </a:prstGeom>
          <a:solidFill>
            <a:srgbClr val="B8B8B8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lnSpc>
                <a:spcPct val="70000"/>
              </a:lnSpc>
              <a:spcAft>
                <a:spcPts val="139"/>
              </a:spcAft>
            </a:pPr>
            <a:r>
              <a:rPr lang="en-US" altLang="ko-KR" sz="761" b="1" dirty="0">
                <a:solidFill>
                  <a:srgbClr val="FFFFFF"/>
                </a:solidFill>
                <a:latin typeface="+mn-ea"/>
              </a:rPr>
              <a:t>Job 2</a:t>
            </a:r>
          </a:p>
        </p:txBody>
      </p:sp>
      <p:pic>
        <p:nvPicPr>
          <p:cNvPr id="316" name="Picture 55" descr="Document Sm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0986" y="3239310"/>
            <a:ext cx="175753" cy="236365"/>
          </a:xfrm>
          <a:prstGeom prst="rect">
            <a:avLst/>
          </a:prstGeom>
          <a:noFill/>
        </p:spPr>
      </p:pic>
      <p:sp>
        <p:nvSpPr>
          <p:cNvPr id="317" name="직사각형 316"/>
          <p:cNvSpPr/>
          <p:nvPr/>
        </p:nvSpPr>
        <p:spPr bwMode="gray">
          <a:xfrm>
            <a:off x="4433094" y="3225633"/>
            <a:ext cx="566289" cy="212705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336699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  <a:softEdge rad="0"/>
          </a:effectLst>
        </p:spPr>
        <p:txBody>
          <a:bodyPr lIns="0" tIns="0" rIns="0" bIns="0" anchor="ctr"/>
          <a:lstStyle/>
          <a:p>
            <a:pPr algn="ctr" defTabSz="633062">
              <a:lnSpc>
                <a:spcPct val="70000"/>
              </a:lnSpc>
              <a:spcAft>
                <a:spcPts val="139"/>
              </a:spcAft>
              <a:defRPr/>
            </a:pPr>
            <a:r>
              <a:rPr lang="en-US" altLang="ko-KR" sz="623" b="1" kern="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Item Reader</a:t>
            </a:r>
          </a:p>
        </p:txBody>
      </p:sp>
      <p:sp>
        <p:nvSpPr>
          <p:cNvPr id="318" name="직사각형 317"/>
          <p:cNvSpPr/>
          <p:nvPr/>
        </p:nvSpPr>
        <p:spPr bwMode="gray">
          <a:xfrm>
            <a:off x="5371627" y="3225633"/>
            <a:ext cx="570378" cy="212705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336699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  <a:softEdge rad="0"/>
          </a:effectLst>
        </p:spPr>
        <p:txBody>
          <a:bodyPr lIns="0" tIns="0" rIns="0" bIns="0" anchor="ctr"/>
          <a:lstStyle/>
          <a:p>
            <a:pPr algn="ctr" defTabSz="633062">
              <a:lnSpc>
                <a:spcPct val="70000"/>
              </a:lnSpc>
              <a:spcAft>
                <a:spcPts val="139"/>
              </a:spcAft>
              <a:defRPr/>
            </a:pPr>
            <a:r>
              <a:rPr lang="en-US" altLang="ko-KR" sz="623" b="1" kern="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Item </a:t>
            </a:r>
          </a:p>
          <a:p>
            <a:pPr algn="ctr" defTabSz="633062">
              <a:lnSpc>
                <a:spcPct val="70000"/>
              </a:lnSpc>
              <a:spcAft>
                <a:spcPts val="139"/>
              </a:spcAft>
              <a:defRPr/>
            </a:pPr>
            <a:r>
              <a:rPr lang="en-US" altLang="ko-KR" sz="623" b="1" kern="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Processor</a:t>
            </a:r>
          </a:p>
        </p:txBody>
      </p:sp>
      <p:sp>
        <p:nvSpPr>
          <p:cNvPr id="319" name="직사각형 318"/>
          <p:cNvSpPr/>
          <p:nvPr/>
        </p:nvSpPr>
        <p:spPr bwMode="gray">
          <a:xfrm>
            <a:off x="6287490" y="3225633"/>
            <a:ext cx="688274" cy="212705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336699"/>
            </a:solidFill>
            <a:round/>
            <a:headEnd/>
            <a:tailEnd/>
          </a:ln>
          <a:effectLst>
            <a:outerShdw dist="35921" dir="2700000" algn="ctr" rotWithShape="0">
              <a:srgbClr val="808080"/>
            </a:outerShdw>
            <a:softEdge rad="0"/>
          </a:effectLst>
        </p:spPr>
        <p:txBody>
          <a:bodyPr lIns="0" tIns="0" rIns="0" bIns="0" anchor="ctr"/>
          <a:lstStyle/>
          <a:p>
            <a:pPr algn="ctr" defTabSz="633062">
              <a:lnSpc>
                <a:spcPct val="70000"/>
              </a:lnSpc>
              <a:spcAft>
                <a:spcPts val="139"/>
              </a:spcAft>
              <a:defRPr/>
            </a:pPr>
            <a:r>
              <a:rPr lang="en-US" altLang="ko-KR" sz="623" b="1" kern="0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Item Writer</a:t>
            </a:r>
          </a:p>
        </p:txBody>
      </p:sp>
      <p:sp>
        <p:nvSpPr>
          <p:cNvPr id="320" name="AutoShape 335"/>
          <p:cNvSpPr>
            <a:spLocks noChangeArrowheads="1"/>
          </p:cNvSpPr>
          <p:nvPr/>
        </p:nvSpPr>
        <p:spPr bwMode="auto">
          <a:xfrm rot="10800000" flipH="1">
            <a:off x="4002569" y="3491473"/>
            <a:ext cx="665290" cy="105805"/>
          </a:xfrm>
          <a:prstGeom prst="curvedDownArrow">
            <a:avLst>
              <a:gd name="adj1" fmla="val 85226"/>
              <a:gd name="adj2" fmla="val 170452"/>
              <a:gd name="adj3" fmla="val 33333"/>
            </a:avLst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583" tIns="32291" rIns="64583" bIns="32291" anchor="ctr"/>
          <a:lstStyle/>
          <a:p>
            <a:pPr latinLnBrk="0">
              <a:defRPr/>
            </a:pPr>
            <a:endParaRPr lang="ko-KR" altLang="en-US" sz="1108" ker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1" name="줄무늬가 있는 오른쪽 화살표 43"/>
          <p:cNvSpPr/>
          <p:nvPr/>
        </p:nvSpPr>
        <p:spPr bwMode="auto">
          <a:xfrm rot="10800000" flipH="1">
            <a:off x="5048259" y="3245629"/>
            <a:ext cx="307624" cy="176825"/>
          </a:xfrm>
          <a:prstGeom prst="stripedRightArrow">
            <a:avLst/>
          </a:prstGeom>
          <a:solidFill>
            <a:srgbClr val="D9D9D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49847" tIns="24923" rIns="0" bIns="0" anchor="ctr"/>
          <a:lstStyle/>
          <a:p>
            <a:pPr>
              <a:defRPr/>
            </a:pPr>
            <a:endParaRPr lang="ko-KR" altLang="en-US" sz="1385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3" name="줄무늬가 있는 오른쪽 화살표 322"/>
          <p:cNvSpPr/>
          <p:nvPr/>
        </p:nvSpPr>
        <p:spPr bwMode="auto">
          <a:xfrm rot="10800000" flipH="1">
            <a:off x="5979867" y="3245629"/>
            <a:ext cx="307624" cy="176825"/>
          </a:xfrm>
          <a:prstGeom prst="stripedRightArrow">
            <a:avLst/>
          </a:prstGeom>
          <a:solidFill>
            <a:srgbClr val="D9D9D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49847" tIns="24923" rIns="0" bIns="0" anchor="ctr"/>
          <a:lstStyle/>
          <a:p>
            <a:pPr>
              <a:defRPr/>
            </a:pPr>
            <a:endParaRPr lang="ko-KR" altLang="en-US" sz="1385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4" name="AutoShape 335"/>
          <p:cNvSpPr>
            <a:spLocks noChangeArrowheads="1"/>
          </p:cNvSpPr>
          <p:nvPr/>
        </p:nvSpPr>
        <p:spPr bwMode="auto">
          <a:xfrm rot="10800000" flipH="1">
            <a:off x="6864263" y="3521082"/>
            <a:ext cx="577413" cy="98852"/>
          </a:xfrm>
          <a:prstGeom prst="curvedDownArrow">
            <a:avLst>
              <a:gd name="adj1" fmla="val 85226"/>
              <a:gd name="adj2" fmla="val 170452"/>
              <a:gd name="adj3" fmla="val 33333"/>
            </a:avLst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4583" tIns="32291" rIns="64583" bIns="32291" anchor="ctr"/>
          <a:lstStyle/>
          <a:p>
            <a:pPr latinLnBrk="0">
              <a:defRPr/>
            </a:pPr>
            <a:endParaRPr lang="ko-KR" altLang="en-US" sz="1108" kern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5" name="Picture 55" descr="Document Sm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0440" y="3244529"/>
            <a:ext cx="175753" cy="236365"/>
          </a:xfrm>
          <a:prstGeom prst="rect">
            <a:avLst/>
          </a:prstGeom>
          <a:noFill/>
        </p:spPr>
      </p:pic>
      <p:sp>
        <p:nvSpPr>
          <p:cNvPr id="326" name="TextBox 325"/>
          <p:cNvSpPr txBox="1"/>
          <p:nvPr/>
        </p:nvSpPr>
        <p:spPr>
          <a:xfrm>
            <a:off x="6848838" y="3651724"/>
            <a:ext cx="752129" cy="28405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623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출력 내용 검증 </a:t>
            </a:r>
            <a:endParaRPr lang="en-US" altLang="ko-KR" sz="623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623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File / DB Write</a:t>
            </a:r>
          </a:p>
        </p:txBody>
      </p:sp>
      <p:cxnSp>
        <p:nvCxnSpPr>
          <p:cNvPr id="328" name="Straight Arrow Connector 38"/>
          <p:cNvCxnSpPr>
            <a:cxnSpLocks noChangeShapeType="1"/>
          </p:cNvCxnSpPr>
          <p:nvPr/>
        </p:nvCxnSpPr>
        <p:spPr bwMode="auto">
          <a:xfrm flipH="1">
            <a:off x="2975082" y="2104443"/>
            <a:ext cx="3740" cy="102533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9" name="Straight Arrow Connector 38"/>
          <p:cNvCxnSpPr>
            <a:cxnSpLocks noChangeShapeType="1"/>
          </p:cNvCxnSpPr>
          <p:nvPr/>
        </p:nvCxnSpPr>
        <p:spPr bwMode="auto">
          <a:xfrm>
            <a:off x="2974147" y="2452231"/>
            <a:ext cx="5609" cy="102533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0" name="Straight Arrow Connector 38"/>
          <p:cNvCxnSpPr>
            <a:cxnSpLocks noChangeShapeType="1"/>
          </p:cNvCxnSpPr>
          <p:nvPr/>
        </p:nvCxnSpPr>
        <p:spPr bwMode="auto">
          <a:xfrm>
            <a:off x="2976019" y="2805252"/>
            <a:ext cx="1868" cy="102533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1" name="Straight Arrow Connector 38"/>
          <p:cNvCxnSpPr>
            <a:cxnSpLocks noChangeShapeType="1"/>
          </p:cNvCxnSpPr>
          <p:nvPr/>
        </p:nvCxnSpPr>
        <p:spPr bwMode="auto">
          <a:xfrm flipH="1">
            <a:off x="2974149" y="3155659"/>
            <a:ext cx="5608" cy="102534"/>
          </a:xfrm>
          <a:prstGeom prst="straightConnector1">
            <a:avLst/>
          </a:prstGeom>
          <a:noFill/>
          <a:ln w="6350">
            <a:solidFill>
              <a:srgbClr val="7F7F7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4" name="AutoShape 77"/>
          <p:cNvSpPr>
            <a:spLocks noChangeArrowheads="1"/>
          </p:cNvSpPr>
          <p:nvPr/>
        </p:nvSpPr>
        <p:spPr bwMode="auto">
          <a:xfrm>
            <a:off x="2430541" y="3666661"/>
            <a:ext cx="1104451" cy="73303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noFill/>
            <a:round/>
            <a:headEnd/>
            <a:tailEnd/>
          </a:ln>
          <a:effectLst/>
        </p:spPr>
        <p:txBody>
          <a:bodyPr wrap="none" lIns="0" tIns="32400" r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633062">
              <a:defRPr/>
            </a:pPr>
            <a:endParaRPr lang="en-US" altLang="ko-KR" sz="692" b="1" dirty="0">
              <a:solidFill>
                <a:srgbClr val="FFFFF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5" name="AutoShape 77"/>
          <p:cNvSpPr>
            <a:spLocks noChangeArrowheads="1"/>
          </p:cNvSpPr>
          <p:nvPr/>
        </p:nvSpPr>
        <p:spPr bwMode="auto">
          <a:xfrm>
            <a:off x="2507117" y="3790274"/>
            <a:ext cx="448077" cy="223822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D9D9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2400" r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633062">
              <a:defRPr/>
            </a:pPr>
            <a:r>
              <a:rPr lang="en-US" altLang="ko-KR" sz="623" b="1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cosort</a:t>
            </a:r>
            <a:endParaRPr lang="en-US" altLang="ko-KR" sz="623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  <a:p>
            <a:pPr algn="ctr" defTabSz="633062">
              <a:defRPr/>
            </a:pPr>
            <a:r>
              <a:rPr lang="en-US" altLang="ko-KR" sz="623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 sz="623" b="1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syncsort</a:t>
            </a:r>
            <a:endParaRPr lang="en-US" altLang="ko-KR" sz="623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6" name="AutoShape 77"/>
          <p:cNvSpPr>
            <a:spLocks noChangeArrowheads="1"/>
          </p:cNvSpPr>
          <p:nvPr/>
        </p:nvSpPr>
        <p:spPr bwMode="auto">
          <a:xfrm>
            <a:off x="3001997" y="3940890"/>
            <a:ext cx="448200" cy="223822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D9D9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2400" r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633062">
              <a:defRPr/>
            </a:pPr>
            <a:r>
              <a:rPr lang="en-US" altLang="ko-KR" sz="623" b="1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sqlldr</a:t>
            </a:r>
            <a:endParaRPr lang="en-US" altLang="ko-KR" sz="623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37" name="구부러진 연결선 336"/>
          <p:cNvCxnSpPr/>
          <p:nvPr/>
        </p:nvCxnSpPr>
        <p:spPr bwMode="auto">
          <a:xfrm rot="10800000" flipH="1" flipV="1">
            <a:off x="2500453" y="2353129"/>
            <a:ext cx="1" cy="1494416"/>
          </a:xfrm>
          <a:prstGeom prst="curvedConnector3">
            <a:avLst>
              <a:gd name="adj1" fmla="val -22860000000"/>
            </a:avLst>
          </a:prstGeom>
          <a:noFill/>
          <a:ln w="63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38" name="구부러진 연결선 337"/>
          <p:cNvCxnSpPr/>
          <p:nvPr/>
        </p:nvCxnSpPr>
        <p:spPr bwMode="auto">
          <a:xfrm>
            <a:off x="3268584" y="3432679"/>
            <a:ext cx="186238" cy="549233"/>
          </a:xfrm>
          <a:prstGeom prst="curvedConnector3">
            <a:avLst>
              <a:gd name="adj1" fmla="val 183308"/>
            </a:avLst>
          </a:prstGeom>
          <a:noFill/>
          <a:ln w="1270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41" name="AutoShape 77"/>
          <p:cNvSpPr>
            <a:spLocks noChangeArrowheads="1"/>
          </p:cNvSpPr>
          <p:nvPr/>
        </p:nvSpPr>
        <p:spPr bwMode="auto">
          <a:xfrm>
            <a:off x="2514592" y="4057556"/>
            <a:ext cx="448200" cy="223822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D9D9D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2400" r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defTabSz="633062">
              <a:defRPr/>
            </a:pPr>
            <a:r>
              <a:rPr lang="en-US" altLang="ko-KR" sz="623" b="1" dirty="0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Fact, </a:t>
            </a:r>
            <a:r>
              <a:rPr lang="en-US" altLang="ko-KR" sz="623" b="1" dirty="0" err="1">
                <a:solidFill>
                  <a:srgbClr val="000000"/>
                </a:solidFill>
                <a:latin typeface="나눔고딕" pitchFamily="50" charset="-127"/>
                <a:ea typeface="나눔고딕" pitchFamily="50" charset="-127"/>
              </a:rPr>
              <a:t>etc</a:t>
            </a:r>
            <a:endParaRPr lang="en-US" altLang="ko-KR" sz="623" b="1" dirty="0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42" name="구부러진 연결선 341"/>
          <p:cNvCxnSpPr/>
          <p:nvPr/>
        </p:nvCxnSpPr>
        <p:spPr bwMode="auto">
          <a:xfrm rot="10800000" flipH="1" flipV="1">
            <a:off x="2497033" y="1987978"/>
            <a:ext cx="3737" cy="2122571"/>
          </a:xfrm>
          <a:prstGeom prst="curvedConnector3">
            <a:avLst>
              <a:gd name="adj1" fmla="val -4151080"/>
            </a:avLst>
          </a:prstGeom>
          <a:noFill/>
          <a:ln w="63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43" name="Text Box 117"/>
          <p:cNvSpPr txBox="1">
            <a:spLocks noChangeArrowheads="1"/>
          </p:cNvSpPr>
          <p:nvPr/>
        </p:nvSpPr>
        <p:spPr bwMode="auto">
          <a:xfrm>
            <a:off x="1686688" y="2273761"/>
            <a:ext cx="468145" cy="14590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>
              <a:defRPr sz="10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Wingdings" charset="0"/>
              <a:defRPr sz="10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defRPr>
            </a:lvl9pPr>
          </a:lstStyle>
          <a:p>
            <a:pPr algn="ctr">
              <a:defRPr/>
            </a:pPr>
            <a:r>
              <a:rPr lang="en-US" altLang="ko-KR" sz="692" b="1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  <a:cs typeface="맑은 고딕"/>
              </a:rPr>
              <a:t>Job Scheduler</a:t>
            </a:r>
          </a:p>
        </p:txBody>
      </p:sp>
      <p:pic>
        <p:nvPicPr>
          <p:cNvPr id="344" name="Picture 57" descr="PC Running XML Web Service sm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1150" y="1926179"/>
            <a:ext cx="352281" cy="337045"/>
          </a:xfrm>
          <a:prstGeom prst="rect">
            <a:avLst/>
          </a:prstGeom>
          <a:noFill/>
        </p:spPr>
      </p:pic>
      <p:sp>
        <p:nvSpPr>
          <p:cNvPr id="345" name="줄무늬가 있는 오른쪽 화살표 43"/>
          <p:cNvSpPr/>
          <p:nvPr/>
        </p:nvSpPr>
        <p:spPr bwMode="auto">
          <a:xfrm>
            <a:off x="1787890" y="2436831"/>
            <a:ext cx="278801" cy="179542"/>
          </a:xfrm>
          <a:prstGeom prst="stripedRightArrow">
            <a:avLst/>
          </a:prstGeom>
          <a:solidFill>
            <a:srgbClr val="D9D9D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49847" tIns="24923" rIns="0" bIns="0" anchor="ctr"/>
          <a:lstStyle/>
          <a:p>
            <a:endParaRPr lang="ko-KR" altLang="en-US" sz="969" b="1">
              <a:solidFill>
                <a:srgbClr val="00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6" name="TextBox 345"/>
          <p:cNvSpPr txBox="1">
            <a:spLocks noChangeArrowheads="1"/>
          </p:cNvSpPr>
          <p:nvPr/>
        </p:nvSpPr>
        <p:spPr bwMode="auto">
          <a:xfrm>
            <a:off x="1669854" y="2592029"/>
            <a:ext cx="521580" cy="1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Arial" charset="0"/>
                <a:ea typeface="가는각진제목체" pitchFamily="18" charset="-127"/>
              </a:defRPr>
            </a:lvl9pPr>
          </a:lstStyle>
          <a:p>
            <a:pPr eaLnBrk="1" hangingPunct="1"/>
            <a:r>
              <a:rPr lang="en-US" altLang="ko-KR" sz="692" dirty="0">
                <a:solidFill>
                  <a:srgbClr val="000000"/>
                </a:solidFill>
                <a:latin typeface="+mn-ea"/>
                <a:ea typeface="+mn-ea"/>
              </a:rPr>
              <a:t>Submit</a:t>
            </a:r>
          </a:p>
        </p:txBody>
      </p:sp>
      <p:pic>
        <p:nvPicPr>
          <p:cNvPr id="347" name="그림 34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73" b="40654"/>
          <a:stretch/>
        </p:blipFill>
        <p:spPr>
          <a:xfrm>
            <a:off x="5548465" y="849757"/>
            <a:ext cx="1427299" cy="626794"/>
          </a:xfrm>
          <a:prstGeom prst="rect">
            <a:avLst/>
          </a:prstGeom>
          <a:ln w="9525">
            <a:solidFill>
              <a:srgbClr val="1299C5"/>
            </a:solidFill>
          </a:ln>
          <a:effectLst/>
        </p:spPr>
      </p:pic>
      <p:pic>
        <p:nvPicPr>
          <p:cNvPr id="348" name="그림 34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7" r="7409" b="33259"/>
          <a:stretch/>
        </p:blipFill>
        <p:spPr>
          <a:xfrm>
            <a:off x="6133678" y="1003923"/>
            <a:ext cx="1170338" cy="494093"/>
          </a:xfrm>
          <a:prstGeom prst="rect">
            <a:avLst/>
          </a:prstGeom>
          <a:ln w="9525">
            <a:solidFill>
              <a:srgbClr val="1299C5"/>
            </a:solidFill>
          </a:ln>
          <a:effectLst/>
        </p:spPr>
      </p:pic>
      <p:sp>
        <p:nvSpPr>
          <p:cNvPr id="349" name="직사각형 348"/>
          <p:cNvSpPr/>
          <p:nvPr/>
        </p:nvSpPr>
        <p:spPr>
          <a:xfrm>
            <a:off x="3748270" y="2386938"/>
            <a:ext cx="3781283" cy="34754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rgbClr val="1299C5"/>
            </a:solidFill>
            <a:prstDash val="solid"/>
          </a:ln>
          <a:effectLst/>
        </p:spPr>
        <p:txBody>
          <a:bodyPr rtlCol="0" anchor="ctr"/>
          <a:lstStyle/>
          <a:p>
            <a:pPr defTabSz="633062">
              <a:defRPr/>
            </a:pPr>
            <a:r>
              <a:rPr lang="ko-KR" altLang="en-US" sz="692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배치</a:t>
            </a:r>
            <a:endParaRPr lang="en-US" altLang="ko-KR" sz="692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  <a:p>
            <a:pPr defTabSz="633062">
              <a:defRPr/>
            </a:pPr>
            <a:r>
              <a:rPr lang="ko-KR" altLang="en-US" sz="692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프레임</a:t>
            </a:r>
          </a:p>
        </p:txBody>
      </p:sp>
      <p:cxnSp>
        <p:nvCxnSpPr>
          <p:cNvPr id="350" name="꺾인 연결선 349"/>
          <p:cNvCxnSpPr>
            <a:endCxn id="348" idx="3"/>
          </p:cNvCxnSpPr>
          <p:nvPr/>
        </p:nvCxnSpPr>
        <p:spPr>
          <a:xfrm flipH="1" flipV="1">
            <a:off x="7304015" y="1250969"/>
            <a:ext cx="225537" cy="1264398"/>
          </a:xfrm>
          <a:prstGeom prst="bentConnector3">
            <a:avLst>
              <a:gd name="adj1" fmla="val -70171"/>
            </a:avLst>
          </a:prstGeom>
          <a:noFill/>
          <a:ln w="9525" cap="flat" cmpd="sng" algn="ctr">
            <a:solidFill>
              <a:srgbClr val="1299C5"/>
            </a:solidFill>
            <a:prstDash val="solid"/>
            <a:headEnd type="none" w="med" len="med"/>
            <a:tailEnd type="arrow"/>
          </a:ln>
          <a:effectLst/>
        </p:spPr>
      </p:cxnSp>
      <p:sp>
        <p:nvSpPr>
          <p:cNvPr id="351" name="TextBox 350"/>
          <p:cNvSpPr txBox="1"/>
          <p:nvPr/>
        </p:nvSpPr>
        <p:spPr>
          <a:xfrm>
            <a:off x="7304016" y="1065321"/>
            <a:ext cx="537327" cy="198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92" b="1" dirty="0">
                <a:latin typeface="+mn-ea"/>
              </a:rPr>
              <a:t>실행내역</a:t>
            </a:r>
          </a:p>
        </p:txBody>
      </p:sp>
      <p:sp>
        <p:nvSpPr>
          <p:cNvPr id="352" name="AutoShape 10"/>
          <p:cNvSpPr>
            <a:spLocks noChangeArrowheads="1"/>
          </p:cNvSpPr>
          <p:nvPr/>
        </p:nvSpPr>
        <p:spPr bwMode="auto">
          <a:xfrm>
            <a:off x="3762994" y="4121696"/>
            <a:ext cx="3718664" cy="306173"/>
          </a:xfrm>
          <a:prstGeom prst="rect">
            <a:avLst/>
          </a:prstGeom>
          <a:pattFill prst="pct70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defTabSz="633062">
              <a:defRPr/>
            </a:pPr>
            <a:r>
              <a:rPr lang="en-US" altLang="ko-KR" sz="692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BX Studio </a:t>
            </a:r>
          </a:p>
          <a:p>
            <a:pPr defTabSz="633062">
              <a:defRPr/>
            </a:pPr>
            <a:r>
              <a:rPr lang="ko-KR" altLang="en-US" sz="692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배치 위저드</a:t>
            </a:r>
            <a:endParaRPr lang="en-US" altLang="ko-KR" sz="692" b="1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3177" y="4003256"/>
            <a:ext cx="420533" cy="543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82286" y="4003977"/>
            <a:ext cx="448114" cy="533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5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72150" y="3976486"/>
            <a:ext cx="365943" cy="57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6" name="직선 화살표 연결선 355"/>
          <p:cNvCxnSpPr>
            <a:stCxn id="354" idx="0"/>
          </p:cNvCxnSpPr>
          <p:nvPr/>
        </p:nvCxnSpPr>
        <p:spPr>
          <a:xfrm flipV="1">
            <a:off x="4706342" y="3384493"/>
            <a:ext cx="9896" cy="619484"/>
          </a:xfrm>
          <a:prstGeom prst="straightConnector1">
            <a:avLst/>
          </a:prstGeom>
          <a:noFill/>
          <a:ln w="6350" cap="flat" cmpd="sng" algn="ctr">
            <a:solidFill>
              <a:srgbClr val="1299C5"/>
            </a:solidFill>
            <a:prstDash val="solid"/>
            <a:headEnd type="none" w="med" len="med"/>
            <a:tailEnd type="arrow"/>
          </a:ln>
          <a:effectLst/>
        </p:spPr>
      </p:cxnSp>
      <p:cxnSp>
        <p:nvCxnSpPr>
          <p:cNvPr id="357" name="직선 화살표 연결선 356"/>
          <p:cNvCxnSpPr>
            <a:stCxn id="355" idx="0"/>
          </p:cNvCxnSpPr>
          <p:nvPr/>
        </p:nvCxnSpPr>
        <p:spPr>
          <a:xfrm flipV="1">
            <a:off x="5655123" y="3384493"/>
            <a:ext cx="1694" cy="591995"/>
          </a:xfrm>
          <a:prstGeom prst="straightConnector1">
            <a:avLst/>
          </a:prstGeom>
          <a:noFill/>
          <a:ln w="6350" cap="flat" cmpd="sng" algn="ctr">
            <a:solidFill>
              <a:srgbClr val="1299C5"/>
            </a:solidFill>
            <a:prstDash val="solid"/>
            <a:headEnd type="none" w="med" len="med"/>
            <a:tailEnd type="arrow"/>
          </a:ln>
          <a:effectLst/>
        </p:spPr>
      </p:cxnSp>
      <p:cxnSp>
        <p:nvCxnSpPr>
          <p:cNvPr id="358" name="직선 화살표 연결선 357"/>
          <p:cNvCxnSpPr>
            <a:stCxn id="353" idx="0"/>
          </p:cNvCxnSpPr>
          <p:nvPr/>
        </p:nvCxnSpPr>
        <p:spPr>
          <a:xfrm flipH="1" flipV="1">
            <a:off x="6631627" y="3384493"/>
            <a:ext cx="1817" cy="618764"/>
          </a:xfrm>
          <a:prstGeom prst="straightConnector1">
            <a:avLst/>
          </a:prstGeom>
          <a:noFill/>
          <a:ln w="6350" cap="flat" cmpd="sng" algn="ctr">
            <a:solidFill>
              <a:srgbClr val="1299C5"/>
            </a:solidFill>
            <a:prstDash val="solid"/>
            <a:headEnd type="none" w="med" len="med"/>
            <a:tailEnd type="arrow"/>
          </a:ln>
          <a:effectLst/>
        </p:spPr>
      </p:cxnSp>
      <p:grpSp>
        <p:nvGrpSpPr>
          <p:cNvPr id="359" name="그룹 358"/>
          <p:cNvGrpSpPr/>
          <p:nvPr/>
        </p:nvGrpSpPr>
        <p:grpSpPr>
          <a:xfrm>
            <a:off x="4126739" y="2420108"/>
            <a:ext cx="3354919" cy="281951"/>
            <a:chOff x="5594038" y="3123137"/>
            <a:chExt cx="5966964" cy="337101"/>
          </a:xfrm>
          <a:solidFill>
            <a:sysClr val="window" lastClr="FFFFFF"/>
          </a:solidFill>
        </p:grpSpPr>
        <p:sp>
          <p:nvSpPr>
            <p:cNvPr id="360" name="모서리가 둥근 직사각형 359"/>
            <p:cNvSpPr/>
            <p:nvPr/>
          </p:nvSpPr>
          <p:spPr bwMode="gray">
            <a:xfrm>
              <a:off x="5594038" y="3128234"/>
              <a:ext cx="1162246" cy="324000"/>
            </a:xfrm>
            <a:prstGeom prst="rect">
              <a:avLst/>
            </a:prstGeom>
            <a:grpFill/>
            <a:ln w="3175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r>
                <a:rPr lang="en-US" altLang="ko-KR" sz="554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Batch</a:t>
              </a:r>
            </a:p>
            <a:p>
              <a:pPr algn="ctr" defTabSz="633062">
                <a:defRPr/>
              </a:pPr>
              <a:r>
                <a:rPr lang="en-US" altLang="ko-KR" sz="554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Status Manager</a:t>
              </a:r>
            </a:p>
          </p:txBody>
        </p:sp>
        <p:sp>
          <p:nvSpPr>
            <p:cNvPr id="361" name="모서리가 둥근 직사각형 360"/>
            <p:cNvSpPr/>
            <p:nvPr/>
          </p:nvSpPr>
          <p:spPr bwMode="gray">
            <a:xfrm>
              <a:off x="6862874" y="3127436"/>
              <a:ext cx="1044000" cy="324000"/>
            </a:xfrm>
            <a:prstGeom prst="rect">
              <a:avLst/>
            </a:prstGeom>
            <a:grpFill/>
            <a:ln w="3175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r>
                <a:rPr lang="en-US" altLang="ko-KR" sz="554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Transaction</a:t>
              </a:r>
            </a:p>
          </p:txBody>
        </p:sp>
        <p:sp>
          <p:nvSpPr>
            <p:cNvPr id="362" name="모서리가 둥근 직사각형 361"/>
            <p:cNvSpPr/>
            <p:nvPr/>
          </p:nvSpPr>
          <p:spPr bwMode="gray">
            <a:xfrm>
              <a:off x="7995705" y="3123137"/>
              <a:ext cx="1044000" cy="324000"/>
            </a:xfrm>
            <a:prstGeom prst="rect">
              <a:avLst/>
            </a:prstGeom>
            <a:grpFill/>
            <a:ln w="3175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r>
                <a:rPr lang="en-US" altLang="ko-KR" sz="554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Repeat &amp; Retry</a:t>
              </a:r>
            </a:p>
          </p:txBody>
        </p:sp>
        <p:sp>
          <p:nvSpPr>
            <p:cNvPr id="363" name="모서리가 둥근 직사각형 362"/>
            <p:cNvSpPr/>
            <p:nvPr/>
          </p:nvSpPr>
          <p:spPr bwMode="gray">
            <a:xfrm>
              <a:off x="9120783" y="3135005"/>
              <a:ext cx="1044000" cy="324000"/>
            </a:xfrm>
            <a:prstGeom prst="rect">
              <a:avLst/>
            </a:prstGeom>
            <a:grpFill/>
            <a:ln w="3175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r>
                <a:rPr lang="en-US" altLang="ko-KR" sz="554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Job / Step </a:t>
              </a:r>
            </a:p>
            <a:p>
              <a:pPr algn="ctr" defTabSz="633062">
                <a:defRPr/>
              </a:pPr>
              <a:r>
                <a:rPr lang="en-US" altLang="ko-KR" sz="554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Management</a:t>
              </a:r>
            </a:p>
          </p:txBody>
        </p:sp>
        <p:sp>
          <p:nvSpPr>
            <p:cNvPr id="364" name="모서리가 둥근 직사각형 363"/>
            <p:cNvSpPr/>
            <p:nvPr/>
          </p:nvSpPr>
          <p:spPr bwMode="gray">
            <a:xfrm>
              <a:off x="10246362" y="3136238"/>
              <a:ext cx="1314640" cy="324000"/>
            </a:xfrm>
            <a:prstGeom prst="rect">
              <a:avLst/>
            </a:prstGeom>
            <a:grpFill/>
            <a:ln w="3175">
              <a:solidFill>
                <a:sysClr val="window" lastClr="FFFFFF">
                  <a:lumMod val="65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633062">
                <a:defRPr/>
              </a:pPr>
              <a:r>
                <a:rPr lang="en-US" altLang="ko-KR" sz="554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Chunk / Partition</a:t>
              </a:r>
            </a:p>
            <a:p>
              <a:pPr algn="ctr" defTabSz="633062">
                <a:defRPr/>
              </a:pPr>
              <a:r>
                <a:rPr lang="en-US" altLang="ko-KR" sz="554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Management</a:t>
              </a:r>
            </a:p>
          </p:txBody>
        </p:sp>
      </p:grpSp>
      <p:sp>
        <p:nvSpPr>
          <p:cNvPr id="365" name="제목 1"/>
          <p:cNvSpPr txBox="1">
            <a:spLocks/>
          </p:cNvSpPr>
          <p:nvPr/>
        </p:nvSpPr>
        <p:spPr bwMode="auto">
          <a:xfrm>
            <a:off x="3672751" y="3637022"/>
            <a:ext cx="1133556" cy="286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ko-KR" altLang="en-US" sz="623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입력 데이터 </a:t>
            </a:r>
            <a:r>
              <a:rPr lang="en-US" altLang="ko-KR" sz="623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Read </a:t>
            </a:r>
            <a:r>
              <a:rPr lang="ko-KR" altLang="en-US" sz="623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및 검증</a:t>
            </a:r>
            <a:endParaRPr lang="en-US" altLang="ko-KR" sz="623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623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Message to Object</a:t>
            </a:r>
            <a:endParaRPr lang="ko-KR" altLang="en-US" sz="623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6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518" y="3334044"/>
            <a:ext cx="401149" cy="405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직선 연결선 17"/>
          <p:cNvCxnSpPr>
            <a:stCxn id="313" idx="3"/>
          </p:cNvCxnSpPr>
          <p:nvPr/>
        </p:nvCxnSpPr>
        <p:spPr>
          <a:xfrm flipV="1">
            <a:off x="3453449" y="1527464"/>
            <a:ext cx="250646" cy="1151848"/>
          </a:xfrm>
          <a:prstGeom prst="line">
            <a:avLst/>
          </a:prstGeom>
          <a:ln w="6350" cmpd="sng">
            <a:solidFill>
              <a:srgbClr val="7F7F7F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3651054" y="2119745"/>
            <a:ext cx="340000" cy="1139222"/>
          </a:xfrm>
          <a:custGeom>
            <a:avLst/>
            <a:gdLst>
              <a:gd name="connsiteX0" fmla="*/ 453333 w 453333"/>
              <a:gd name="connsiteY0" fmla="*/ 0 h 1518962"/>
              <a:gd name="connsiteX1" fmla="*/ 22583 w 453333"/>
              <a:gd name="connsiteY1" fmla="*/ 336288 h 1518962"/>
              <a:gd name="connsiteX2" fmla="*/ 56589 w 453333"/>
              <a:gd name="connsiteY2" fmla="*/ 1518962 h 1518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3333" h="1518962">
                <a:moveTo>
                  <a:pt x="453333" y="0"/>
                </a:moveTo>
                <a:cubicBezTo>
                  <a:pt x="271020" y="41564"/>
                  <a:pt x="88707" y="83128"/>
                  <a:pt x="22583" y="336288"/>
                </a:cubicBezTo>
                <a:cubicBezTo>
                  <a:pt x="-43541" y="589448"/>
                  <a:pt x="56589" y="1316812"/>
                  <a:pt x="56589" y="1518962"/>
                </a:cubicBezTo>
              </a:path>
            </a:pathLst>
          </a:custGeom>
          <a:noFill/>
          <a:ln w="6350">
            <a:solidFill>
              <a:srgbClr val="7F7F7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315" name="AutoShape 21"/>
          <p:cNvSpPr>
            <a:spLocks noChangeArrowheads="1"/>
          </p:cNvSpPr>
          <p:nvPr/>
        </p:nvSpPr>
        <p:spPr bwMode="auto">
          <a:xfrm>
            <a:off x="2500453" y="3273897"/>
            <a:ext cx="952997" cy="199385"/>
          </a:xfrm>
          <a:prstGeom prst="rect">
            <a:avLst/>
          </a:prstGeom>
          <a:solidFill>
            <a:srgbClr val="B8B8B8"/>
          </a:solidFill>
          <a:ln w="12700" algn="ctr">
            <a:noFill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>
              <a:lnSpc>
                <a:spcPct val="70000"/>
              </a:lnSpc>
              <a:spcAft>
                <a:spcPts val="139"/>
              </a:spcAft>
            </a:pPr>
            <a:r>
              <a:rPr lang="en-US" altLang="ko-KR" sz="761" b="1" dirty="0">
                <a:solidFill>
                  <a:srgbClr val="FFFFFF"/>
                </a:solidFill>
                <a:latin typeface="+mn-ea"/>
              </a:rPr>
              <a:t>Data Load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5145792" y="3734335"/>
            <a:ext cx="1040927" cy="198837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692" b="1" spc="-103" dirty="0">
                <a:solidFill>
                  <a:srgbClr val="FF0000"/>
                </a:solidFill>
                <a:latin typeface="+mn-ea"/>
              </a:rPr>
              <a:t>사용자 로직 </a:t>
            </a:r>
            <a:r>
              <a:rPr lang="en-US" altLang="ko-KR" sz="692" b="1" spc="-103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692" b="1" spc="-103" dirty="0">
                <a:solidFill>
                  <a:srgbClr val="FF0000"/>
                </a:solidFill>
                <a:latin typeface="+mn-ea"/>
              </a:rPr>
              <a:t>건 단위 처리</a:t>
            </a:r>
            <a:r>
              <a:rPr lang="en-US" altLang="ko-KR" sz="692" b="1" spc="-103" dirty="0">
                <a:solidFill>
                  <a:srgbClr val="FF0000"/>
                </a:solidFill>
                <a:latin typeface="+mn-ea"/>
              </a:rPr>
              <a:t>)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F7DFD9F7-297E-416A-8A5B-52484447D401}"/>
              </a:ext>
            </a:extLst>
          </p:cNvPr>
          <p:cNvSpPr/>
          <p:nvPr/>
        </p:nvSpPr>
        <p:spPr>
          <a:xfrm>
            <a:off x="8549640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29B8BB0-6B92-4E6F-AB16-24C94180712A}"/>
              </a:ext>
            </a:extLst>
          </p:cNvPr>
          <p:cNvSpPr/>
          <p:nvPr/>
        </p:nvSpPr>
        <p:spPr>
          <a:xfrm>
            <a:off x="325667" y="825000"/>
            <a:ext cx="320040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>
          <a:xfrm>
            <a:off x="1013490" y="811991"/>
            <a:ext cx="4468755" cy="6165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Spring Batch </a:t>
            </a:r>
            <a:r>
              <a:rPr lang="ko-KR" altLang="en-US" dirty="0"/>
              <a:t>기반의 </a:t>
            </a:r>
            <a:r>
              <a:rPr lang="en-US" altLang="ko-KR" dirty="0"/>
              <a:t>BX Framework </a:t>
            </a:r>
            <a:r>
              <a:rPr lang="ko-KR" altLang="en-US" dirty="0"/>
              <a:t>배치 아키텍처는 대용량 배치 작업을 손쉽게 개발하고 운영할 수 있는 안정적 실행환경을 제공합니다</a:t>
            </a:r>
            <a:r>
              <a:rPr lang="en-US" altLang="ko-KR" dirty="0"/>
              <a:t>. Framework</a:t>
            </a:r>
            <a:r>
              <a:rPr lang="ko-KR" altLang="en-US" dirty="0"/>
              <a:t>은 </a:t>
            </a:r>
            <a:r>
              <a:rPr lang="en-US" altLang="ko-KR" dirty="0"/>
              <a:t>Step</a:t>
            </a:r>
            <a:r>
              <a:rPr lang="ko-KR" altLang="en-US" dirty="0"/>
              <a:t>의 </a:t>
            </a:r>
            <a:r>
              <a:rPr lang="en-US" altLang="ko-KR" dirty="0"/>
              <a:t>Flow</a:t>
            </a:r>
            <a:r>
              <a:rPr lang="ko-KR" altLang="en-US" dirty="0"/>
              <a:t>와 </a:t>
            </a:r>
            <a:r>
              <a:rPr lang="en-US" altLang="ko-KR" dirty="0"/>
              <a:t>Transaction </a:t>
            </a:r>
            <a:r>
              <a:rPr lang="ko-KR" altLang="en-US" dirty="0"/>
              <a:t>처리를 담당하고</a:t>
            </a:r>
            <a:r>
              <a:rPr lang="en-US" altLang="ko-KR" dirty="0"/>
              <a:t>, </a:t>
            </a:r>
            <a:r>
              <a:rPr lang="ko-KR" altLang="en-US" dirty="0"/>
              <a:t>개발자는 한 건을 처리하는 </a:t>
            </a:r>
            <a:r>
              <a:rPr lang="en-US" altLang="ko-KR" dirty="0"/>
              <a:t>Processor</a:t>
            </a:r>
            <a:r>
              <a:rPr lang="ko-KR" altLang="en-US" dirty="0"/>
              <a:t>만 구현하면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21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47CC43-7083-4581-9436-42ECB4115FA0}"/>
              </a:ext>
            </a:extLst>
          </p:cNvPr>
          <p:cNvSpPr/>
          <p:nvPr/>
        </p:nvSpPr>
        <p:spPr>
          <a:xfrm>
            <a:off x="4357691" y="1369403"/>
            <a:ext cx="463651" cy="1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296D3A-0D0B-4DC2-BB38-E10955995314}"/>
              </a:ext>
            </a:extLst>
          </p:cNvPr>
          <p:cNvSpPr/>
          <p:nvPr/>
        </p:nvSpPr>
        <p:spPr>
          <a:xfrm>
            <a:off x="4625913" y="1352006"/>
            <a:ext cx="3360567" cy="34420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574679-3493-4AE7-87A2-B8C9F167BC90}"/>
              </a:ext>
            </a:extLst>
          </p:cNvPr>
          <p:cNvSpPr/>
          <p:nvPr/>
        </p:nvSpPr>
        <p:spPr>
          <a:xfrm>
            <a:off x="1143000" y="1352006"/>
            <a:ext cx="3360567" cy="34420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0" b="1" dirty="0">
              <a:solidFill>
                <a:srgbClr val="002060"/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 vert="horz" lIns="63305" tIns="31652" rIns="63305" bIns="31652" rtlCol="0" anchor="t">
            <a:noAutofit/>
          </a:bodyPr>
          <a:lstStyle/>
          <a:p>
            <a:r>
              <a:rPr lang="ko-KR" altLang="en-US" dirty="0"/>
              <a:t>프레임워크에서 제공하는 설계 단계 지원 기능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BX Framework - </a:t>
            </a:r>
            <a:r>
              <a:rPr lang="ko-KR" altLang="en-US" dirty="0"/>
              <a:t>주요 기능 </a:t>
            </a:r>
            <a:r>
              <a:rPr lang="en-US" altLang="ko-KR" dirty="0"/>
              <a:t>(</a:t>
            </a:r>
            <a:r>
              <a:rPr lang="ko-KR" altLang="en-US" dirty="0"/>
              <a:t>애플리케이션 설계지원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BX Framework</a:t>
            </a:r>
            <a:r>
              <a:rPr lang="ko-KR" altLang="en-US" dirty="0"/>
              <a:t>은  설계서로부터 소스를 생성하는 기능뿐 아니라</a:t>
            </a:r>
            <a:r>
              <a:rPr lang="en-US" altLang="ko-KR" dirty="0"/>
              <a:t>, </a:t>
            </a:r>
            <a:r>
              <a:rPr lang="ko-KR" altLang="en-US" dirty="0"/>
              <a:t>운영 소스로부터 모델링 및 </a:t>
            </a:r>
            <a:r>
              <a:rPr lang="en-US" altLang="ko-KR" dirty="0"/>
              <a:t>Flow Diagram</a:t>
            </a:r>
            <a:r>
              <a:rPr lang="ko-KR" altLang="en-US" dirty="0"/>
              <a:t>을 자동으로 생성하여 운영 편의성과 유지보수 편의성을 향상시킵니다</a:t>
            </a:r>
            <a:r>
              <a:rPr lang="en-US" altLang="ko-KR" dirty="0"/>
              <a:t>.</a:t>
            </a:r>
          </a:p>
        </p:txBody>
      </p:sp>
      <p:pic>
        <p:nvPicPr>
          <p:cNvPr id="11" name="Picture 2" descr="http://www.forum-omondo.com/documentation_eclipseuml_2008/class_diagram_from_rs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480202" y="2884509"/>
            <a:ext cx="1126970" cy="60423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489944" y="4477204"/>
            <a:ext cx="1118897" cy="19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92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엑셀 기반 설계서</a:t>
            </a:r>
          </a:p>
        </p:txBody>
      </p:sp>
      <p:sp>
        <p:nvSpPr>
          <p:cNvPr id="13" name="AutoShape 9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rot="5400000">
            <a:off x="1391381" y="3171042"/>
            <a:ext cx="2822384" cy="152459"/>
          </a:xfrm>
          <a:prstGeom prst="triangl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4583" tIns="32291" rIns="64583" bIns="32291" anchor="ctr"/>
          <a:lstStyle/>
          <a:p>
            <a:pPr latinLnBrk="0">
              <a:defRPr/>
            </a:pPr>
            <a:endParaRPr lang="ko-KR" altLang="en-US" sz="831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98303" y="3638144"/>
            <a:ext cx="868341" cy="19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92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자동생성 소스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86524" y="2763054"/>
            <a:ext cx="1195697" cy="734819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6" name="AutoShape 9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5400000">
            <a:off x="5149687" y="3054234"/>
            <a:ext cx="2103788" cy="152459"/>
          </a:xfrm>
          <a:prstGeom prst="triangl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64583" tIns="32291" rIns="64583" bIns="32291" anchor="ctr"/>
          <a:lstStyle/>
          <a:p>
            <a:pPr latinLnBrk="0">
              <a:defRPr/>
            </a:pPr>
            <a:endParaRPr lang="ko-KR" altLang="en-US" sz="831" ker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50201" y="3589863"/>
            <a:ext cx="868341" cy="19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92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운영 소스코드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555514" y="4114202"/>
            <a:ext cx="868341" cy="19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92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자동생성 모델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56" y="2892267"/>
            <a:ext cx="1305592" cy="115454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03" y="3675926"/>
            <a:ext cx="1138382" cy="78536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490004" y="3463331"/>
            <a:ext cx="1101166" cy="19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92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UML</a:t>
            </a:r>
            <a:r>
              <a:rPr lang="en-US" altLang="ko-KR" sz="692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692" b="1" spc="-113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모델</a:t>
            </a:r>
          </a:p>
        </p:txBody>
      </p:sp>
      <p:sp>
        <p:nvSpPr>
          <p:cNvPr id="19" name="직사각형 18"/>
          <p:cNvSpPr/>
          <p:nvPr/>
        </p:nvSpPr>
        <p:spPr bwMode="gray">
          <a:xfrm>
            <a:off x="4837385" y="1450260"/>
            <a:ext cx="2915981" cy="270000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0" scaled="1"/>
            <a:tileRect/>
          </a:gradFill>
          <a:ln w="63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ts val="416"/>
              </a:spcBef>
            </a:pPr>
            <a:r>
              <a:rPr lang="ko-KR" altLang="en-US" sz="831" b="1" dirty="0">
                <a:solidFill>
                  <a:schemeClr val="bg1"/>
                </a:solidFill>
                <a:latin typeface="+mn-ea"/>
              </a:rPr>
              <a:t>운영 소스로부터 모델 및 </a:t>
            </a:r>
            <a:r>
              <a:rPr lang="en-US" altLang="ko-KR" sz="831" b="1" dirty="0">
                <a:solidFill>
                  <a:schemeClr val="bg1"/>
                </a:solidFill>
                <a:latin typeface="+mn-ea"/>
              </a:rPr>
              <a:t>Visual</a:t>
            </a:r>
            <a:r>
              <a:rPr lang="ko-KR" altLang="en-US" sz="831" b="1" dirty="0">
                <a:solidFill>
                  <a:schemeClr val="bg1"/>
                </a:solidFill>
                <a:latin typeface="+mn-ea"/>
              </a:rPr>
              <a:t>한 </a:t>
            </a:r>
            <a:r>
              <a:rPr lang="en-US" altLang="ko-KR" sz="831" b="1" dirty="0">
                <a:solidFill>
                  <a:schemeClr val="bg1"/>
                </a:solidFill>
                <a:latin typeface="+mn-ea"/>
              </a:rPr>
              <a:t>Diagram </a:t>
            </a:r>
            <a:r>
              <a:rPr lang="ko-KR" altLang="en-US" sz="831" b="1" dirty="0">
                <a:solidFill>
                  <a:schemeClr val="bg1"/>
                </a:solidFill>
                <a:latin typeface="+mn-ea"/>
              </a:rPr>
              <a:t>생성</a:t>
            </a: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381544" y="1450260"/>
            <a:ext cx="2916326" cy="270000"/>
          </a:xfrm>
          <a:prstGeom prst="rect">
            <a:avLst/>
          </a:prstGeom>
          <a:gradFill flip="none" rotWithShape="1">
            <a:gsLst>
              <a:gs pos="0">
                <a:srgbClr val="1299C5"/>
              </a:gs>
              <a:gs pos="100000">
                <a:srgbClr val="00B689"/>
              </a:gs>
            </a:gsLst>
            <a:lin ang="0" scaled="1"/>
            <a:tileRect/>
          </a:gra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r>
              <a:rPr lang="ko-KR" altLang="en-US" sz="831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rPr>
              <a:t>모델로부터 소스 생성</a:t>
            </a:r>
            <a:endParaRPr lang="en-US" altLang="ko-KR" sz="831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Times New Roman" pitchFamily="18" charset="0"/>
            </a:endParaRPr>
          </a:p>
        </p:txBody>
      </p:sp>
      <p:pic>
        <p:nvPicPr>
          <p:cNvPr id="24" name="Picture 2" descr="http://www.forum-omondo.com/documentation_eclipseuml_2008/class_diagram_from_rs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6555515" y="2356503"/>
            <a:ext cx="1126970" cy="60423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56178" y="2812292"/>
            <a:ext cx="1195697" cy="734819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26" name="직사각형 25"/>
          <p:cNvSpPr/>
          <p:nvPr/>
        </p:nvSpPr>
        <p:spPr>
          <a:xfrm>
            <a:off x="6555514" y="2794430"/>
            <a:ext cx="1101166" cy="19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92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Class Diagram</a:t>
            </a:r>
            <a:endParaRPr lang="ko-KR" altLang="en-US" sz="692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55514" y="3540985"/>
            <a:ext cx="1101166" cy="19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92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Flow</a:t>
            </a:r>
            <a:r>
              <a:rPr lang="ko-KR" altLang="en-US" sz="692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692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Diagram</a:t>
            </a:r>
            <a:endParaRPr lang="ko-KR" altLang="en-US" sz="692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4" b="20494"/>
          <a:stretch/>
        </p:blipFill>
        <p:spPr bwMode="auto">
          <a:xfrm>
            <a:off x="1473176" y="1836081"/>
            <a:ext cx="1133996" cy="73610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1490004" y="2559086"/>
            <a:ext cx="1101166" cy="198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92" b="1" dirty="0">
                <a:solidFill>
                  <a:srgbClr val="FF0000"/>
                </a:solidFill>
                <a:latin typeface="+mj-ea"/>
                <a:ea typeface="+mj-ea"/>
              </a:rPr>
              <a:t>자체 서비스 설계툴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9"/>
          <a:srcRect l="29647" t="24173" b="3794"/>
          <a:stretch/>
        </p:blipFill>
        <p:spPr>
          <a:xfrm>
            <a:off x="1473175" y="1849195"/>
            <a:ext cx="1135666" cy="70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47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563.875"/>
  <p:tag name="LTOP" val=" 369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LEFT" val=" 563.875"/>
  <p:tag name="LTOP" val=" 369.25"/>
</p:tagLst>
</file>

<file path=ppt/theme/theme1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</TotalTime>
  <Words>6077</Words>
  <Application>Microsoft Office PowerPoint</Application>
  <PresentationFormat>화면 슬라이드 쇼(16:9)</PresentationFormat>
  <Paragraphs>1448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Exo 2</vt:lpstr>
      <vt:lpstr>나눔고딕</vt:lpstr>
      <vt:lpstr>맑은 고딕</vt:lpstr>
      <vt:lpstr>Arial</vt:lpstr>
      <vt:lpstr>Britannic Bold</vt:lpstr>
      <vt:lpstr>Calibri</vt:lpstr>
      <vt:lpstr>Wingdings</vt:lpstr>
      <vt:lpstr>6_Custom Design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Ray Choi</dc:creator>
  <cp:lastModifiedBy>나 한주</cp:lastModifiedBy>
  <cp:revision>315</cp:revision>
  <cp:lastPrinted>2017-06-15T04:08:44Z</cp:lastPrinted>
  <dcterms:created xsi:type="dcterms:W3CDTF">2017-04-04T01:22:33Z</dcterms:created>
  <dcterms:modified xsi:type="dcterms:W3CDTF">2021-03-03T04:34:08Z</dcterms:modified>
</cp:coreProperties>
</file>